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89" r:id="rId2"/>
  </p:sldMasterIdLst>
  <p:notesMasterIdLst>
    <p:notesMasterId r:id="rId39"/>
  </p:notesMasterIdLst>
  <p:handoutMasterIdLst>
    <p:handoutMasterId r:id="rId40"/>
  </p:handoutMasterIdLst>
  <p:sldIdLst>
    <p:sldId id="761" r:id="rId3"/>
    <p:sldId id="764" r:id="rId4"/>
    <p:sldId id="772" r:id="rId5"/>
    <p:sldId id="773" r:id="rId6"/>
    <p:sldId id="775" r:id="rId7"/>
    <p:sldId id="781" r:id="rId8"/>
    <p:sldId id="780" r:id="rId9"/>
    <p:sldId id="779" r:id="rId10"/>
    <p:sldId id="782" r:id="rId11"/>
    <p:sldId id="783" r:id="rId12"/>
    <p:sldId id="784" r:id="rId13"/>
    <p:sldId id="777" r:id="rId14"/>
    <p:sldId id="785" r:id="rId15"/>
    <p:sldId id="787" r:id="rId16"/>
    <p:sldId id="788" r:id="rId17"/>
    <p:sldId id="789" r:id="rId18"/>
    <p:sldId id="790" r:id="rId19"/>
    <p:sldId id="791" r:id="rId20"/>
    <p:sldId id="792" r:id="rId21"/>
    <p:sldId id="771" r:id="rId22"/>
    <p:sldId id="767" r:id="rId23"/>
    <p:sldId id="769" r:id="rId24"/>
    <p:sldId id="806" r:id="rId25"/>
    <p:sldId id="793" r:id="rId26"/>
    <p:sldId id="797" r:id="rId27"/>
    <p:sldId id="803" r:id="rId28"/>
    <p:sldId id="802" r:id="rId29"/>
    <p:sldId id="800" r:id="rId30"/>
    <p:sldId id="801" r:id="rId31"/>
    <p:sldId id="798" r:id="rId32"/>
    <p:sldId id="799" r:id="rId33"/>
    <p:sldId id="804" r:id="rId34"/>
    <p:sldId id="805" r:id="rId35"/>
    <p:sldId id="795" r:id="rId36"/>
    <p:sldId id="794" r:id="rId37"/>
    <p:sldId id="796" r:id="rId38"/>
  </p:sldIdLst>
  <p:sldSz cx="9144000" cy="6858000" type="screen4x3"/>
  <p:notesSz cx="6735763" cy="98663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thilde DETAIN" initials="MD" lastIdx="3" clrIdx="0"/>
  <p:cmAuthor id="1" name="Marthe Desjonqueres" initials="MD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BB"/>
    <a:srgbClr val="C42500"/>
    <a:srgbClr val="CC2700"/>
    <a:srgbClr val="CC3300"/>
    <a:srgbClr val="00B050"/>
    <a:srgbClr val="FF3300"/>
    <a:srgbClr val="00CC66"/>
    <a:srgbClr val="00A4DE"/>
    <a:srgbClr val="07A1A9"/>
    <a:srgbClr val="167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0" autoAdjust="0"/>
    <p:restoredTop sz="86326" autoAdjust="0"/>
  </p:normalViewPr>
  <p:slideViewPr>
    <p:cSldViewPr>
      <p:cViewPr>
        <p:scale>
          <a:sx n="70" d="100"/>
          <a:sy n="70" d="100"/>
        </p:scale>
        <p:origin x="-8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22"/>
    </p:cViewPr>
  </p:sorterViewPr>
  <p:notesViewPr>
    <p:cSldViewPr>
      <p:cViewPr varScale="1">
        <p:scale>
          <a:sx n="56" d="100"/>
          <a:sy n="56" d="100"/>
        </p:scale>
        <p:origin x="-2592" y="-8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626" y="2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413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626" y="9371413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92AE5DE-1E6A-4170-8DFF-B4B3A58665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617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2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3" y="4685707"/>
            <a:ext cx="5389240" cy="4441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413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1413"/>
            <a:ext cx="2919565" cy="49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A13F080-085A-4F6A-96C7-7900706D68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70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10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11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12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13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20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21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22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23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2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4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7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8</a:t>
            </a:fld>
            <a:endParaRPr lang="fr-FR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</a:endParaRPr>
          </a:p>
        </p:txBody>
      </p:sp>
      <p:sp>
        <p:nvSpPr>
          <p:cNvPr id="737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4BE7746B-C349-4D6F-A577-48868BC9362F}" type="slidenum">
              <a:rPr lang="fr-FR" altLang="fr-FR" smtClean="0"/>
              <a:pPr/>
              <a:t>9</a:t>
            </a:fld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B63BE-E057-44E7-AE5F-D62167331018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1390C-51F3-4D08-A6E6-DB5CA12D7698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8738"/>
            <a:ext cx="1981200" cy="53514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58738"/>
            <a:ext cx="5791200" cy="53514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7A42D-21B4-43BC-B693-3AA75D6438AB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BAB7-9082-4BA2-9124-0C4AA16163FB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236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3700B-9E84-4775-B97E-92F1CBA7B0FA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1678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D0F72-4CE3-44AC-BC59-FABF3E0D38DB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1202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BC951-74D8-4DDC-A258-50A9E961C1A5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09872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350B-2FC6-4B63-AD6A-51738B664975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65828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2B6BD-59E9-497A-AB15-3A797A16C982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39852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86D2D-C754-41C2-B481-AF958B40D945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9324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0C61-3D52-44F7-B1FE-240485ED9E05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38387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667000" y="6477000"/>
            <a:ext cx="4713312" cy="26436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9450E-EC7A-466C-AB9A-6F3B9FB84BE8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3C892-5893-4BAC-BFE7-561512A30E88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39721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B7DE6-FF12-439B-BE74-FB8FC9BE4BEE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30945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8738"/>
            <a:ext cx="1981200" cy="53514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58738"/>
            <a:ext cx="5791200" cy="53514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B1786-D8CF-4AF0-BE9A-5059F0DAA59C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6346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58738"/>
            <a:ext cx="7848600" cy="381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481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38481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0BC42-CC27-47BE-83C3-AB5E2BEA63A9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21865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E7F20-607B-423C-9769-F769B89EFA85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B6ED1-0548-453A-B587-3D2FF9DF5F83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02751-227A-4CDA-B1C4-314BA938AD6C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A109-0414-42B9-8B66-F702D7385B67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78D5C-5203-4D0C-92B7-33226546A58C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AE45-6EC9-4B37-ADEB-D85CBE3E0711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47E6B-EAF2-4865-9AD7-90C82A9608B8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8.jpe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FondppFEHAPcor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8738"/>
            <a:ext cx="784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477000"/>
            <a:ext cx="424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70000"/>
              </a:lnSpc>
              <a:defRPr sz="900">
                <a:solidFill>
                  <a:srgbClr val="B8E2E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FEHAP Ile de France</a:t>
            </a:r>
            <a:endParaRPr lang="fr-FR" sz="1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B8E2E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CFCBF1-AE30-4F65-949D-A133E4271F29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  <p:pic>
        <p:nvPicPr>
          <p:cNvPr id="1031" name="Picture 16" descr="Planche FEHAP_essaiA#367C51"/>
          <p:cNvPicPr>
            <a:picLocks noChangeAspect="1" noChangeArrowheads="1"/>
          </p:cNvPicPr>
          <p:nvPr userDrawn="1"/>
        </p:nvPicPr>
        <p:blipFill>
          <a:blip r:embed="rId14" cstate="print"/>
          <a:srcRect l="25490" t="7646" r="22549" b="27359"/>
          <a:stretch>
            <a:fillRect/>
          </a:stretch>
        </p:blipFill>
        <p:spPr bwMode="auto">
          <a:xfrm>
            <a:off x="866775" y="6272213"/>
            <a:ext cx="73342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FondppFEHAPcorr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8738"/>
            <a:ext cx="7848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477000"/>
            <a:ext cx="4248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70000"/>
              </a:lnSpc>
              <a:defRPr sz="900">
                <a:solidFill>
                  <a:srgbClr val="B8E2E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Service Communication</a:t>
            </a:r>
            <a:endParaRPr lang="fr-FR" sz="1200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B8E2EF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59F6F18-04A2-4041-9581-A14BCB8FFF21}" type="slidenum">
              <a:rPr lang="fr-FR"/>
              <a:pPr>
                <a:defRPr/>
              </a:pPr>
              <a:t>‹N°›</a:t>
            </a:fld>
            <a:endParaRPr lang="fr-FR">
              <a:solidFill>
                <a:srgbClr val="F8F8F8"/>
              </a:solidFill>
            </a:endParaRPr>
          </a:p>
        </p:txBody>
      </p:sp>
      <p:pic>
        <p:nvPicPr>
          <p:cNvPr id="1031" name="Picture 16" descr="Planche FEHAP_essaiA#367C51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0" t="7646" r="22549" b="27359"/>
          <a:stretch>
            <a:fillRect/>
          </a:stretch>
        </p:blipFill>
        <p:spPr bwMode="auto">
          <a:xfrm>
            <a:off x="866775" y="6272213"/>
            <a:ext cx="7334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81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ransition/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600">
          <a:solidFill>
            <a:srgbClr val="B8E2EF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2627784" y="6553200"/>
            <a:ext cx="4248150" cy="30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fr-FR" dirty="0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1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36AC863-4BA9-4E56-AC7B-21E6D1CE3517}" type="slidenum">
              <a:rPr lang="fr-FR" smtClean="0"/>
              <a:pPr/>
              <a:t>1</a:t>
            </a:fld>
            <a:endParaRPr lang="fr-FR" smtClean="0">
              <a:solidFill>
                <a:srgbClr val="F8F8F8"/>
              </a:solidFill>
            </a:endParaRPr>
          </a:p>
        </p:txBody>
      </p:sp>
      <p:pic>
        <p:nvPicPr>
          <p:cNvPr id="2052" name="Picture 8" descr="Bando FEHAP"/>
          <p:cNvPicPr>
            <a:picLocks noChangeAspect="1" noChangeArrowheads="1"/>
          </p:cNvPicPr>
          <p:nvPr/>
        </p:nvPicPr>
        <p:blipFill>
          <a:blip r:embed="rId3" cstate="print"/>
          <a:srcRect r="4857" b="76508"/>
          <a:stretch>
            <a:fillRect/>
          </a:stretch>
        </p:blipFill>
        <p:spPr bwMode="auto">
          <a:xfrm>
            <a:off x="0" y="1052736"/>
            <a:ext cx="8740651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1772816"/>
            <a:ext cx="8017520" cy="2376264"/>
          </a:xfrm>
          <a:noFill/>
        </p:spPr>
        <p:txBody>
          <a:bodyPr/>
          <a:lstStyle/>
          <a:p>
            <a:pPr algn="ctr"/>
            <a:r>
              <a:rPr lang="fr-FR" sz="2400" b="1" dirty="0" smtClean="0">
                <a:solidFill>
                  <a:srgbClr val="FFFFFF"/>
                </a:solidFill>
              </a:rPr>
              <a:t>Les restructurations dans le médico-social et le social</a:t>
            </a:r>
            <a:br>
              <a:rPr lang="fr-FR" sz="2400" b="1" dirty="0" smtClean="0">
                <a:solidFill>
                  <a:srgbClr val="FFFFFF"/>
                </a:solidFill>
              </a:rPr>
            </a:br>
            <a:r>
              <a:rPr lang="fr-FR" sz="2400" b="1" dirty="0" smtClean="0">
                <a:solidFill>
                  <a:srgbClr val="FFFFFF"/>
                </a:solidFill>
              </a:rPr>
              <a:t>Contrainte ou opportunité ?</a:t>
            </a:r>
            <a:r>
              <a:rPr lang="fr-FR" sz="2000" b="1" dirty="0" smtClean="0">
                <a:solidFill>
                  <a:srgbClr val="FFFFFF"/>
                </a:solidFill>
              </a:rPr>
              <a:t/>
            </a:r>
            <a:br>
              <a:rPr lang="fr-FR" sz="2000" b="1" dirty="0" smtClean="0">
                <a:solidFill>
                  <a:srgbClr val="FFFFFF"/>
                </a:solidFill>
              </a:rPr>
            </a:br>
            <a:r>
              <a:rPr lang="fr-FR" sz="2000" b="1" dirty="0" smtClean="0">
                <a:solidFill>
                  <a:srgbClr val="FFFFFF"/>
                </a:solidFill>
              </a:rPr>
              <a:t/>
            </a:r>
            <a:br>
              <a:rPr lang="fr-FR" sz="2000" b="1" dirty="0" smtClean="0">
                <a:solidFill>
                  <a:srgbClr val="FFFFFF"/>
                </a:solidFill>
              </a:rPr>
            </a:br>
            <a:endParaRPr lang="fr-FR" sz="2000" b="1" dirty="0" smtClean="0">
              <a:solidFill>
                <a:srgbClr val="FFFFFF"/>
              </a:solidFill>
            </a:endParaRP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304800" y="5943600"/>
            <a:ext cx="1676400" cy="914400"/>
          </a:xfrm>
          <a:prstGeom prst="rect">
            <a:avLst/>
          </a:prstGeom>
          <a:solidFill>
            <a:srgbClr val="FFFE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5105400" y="39624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/>
            <a:endParaRPr lang="fr-FR" sz="3000" b="1">
              <a:latin typeface="Century Gothic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436096" y="4725144"/>
            <a:ext cx="2376264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FNISASIC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28 janvier 2016</a:t>
            </a:r>
          </a:p>
        </p:txBody>
      </p:sp>
    </p:spTree>
    <p:extLst>
      <p:ext uri="{BB962C8B-B14F-4D97-AF65-F5344CB8AC3E}">
        <p14:creationId xmlns:p14="http://schemas.microsoft.com/office/powerpoint/2010/main" val="41814866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10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 nouvelles compétences requises pour les fonctions support</a:t>
            </a:r>
          </a:p>
          <a:p>
            <a:pPr lvl="1" algn="just">
              <a:defRPr/>
            </a:pPr>
            <a:r>
              <a:rPr lang="fr-FR" sz="2200" dirty="0" smtClean="0"/>
              <a:t>Systèmes d’information</a:t>
            </a:r>
          </a:p>
          <a:p>
            <a:pPr lvl="2" algn="just">
              <a:defRPr/>
            </a:pPr>
            <a:r>
              <a:rPr lang="fr-FR" sz="2200" dirty="0" smtClean="0"/>
              <a:t>Dossier usager</a:t>
            </a:r>
          </a:p>
          <a:p>
            <a:pPr lvl="2" algn="just">
              <a:defRPr/>
            </a:pPr>
            <a:r>
              <a:rPr lang="fr-FR" sz="2200" dirty="0" smtClean="0"/>
              <a:t>Dossier soin</a:t>
            </a:r>
          </a:p>
          <a:p>
            <a:pPr lvl="2" algn="just">
              <a:defRPr/>
            </a:pPr>
            <a:r>
              <a:rPr lang="fr-FR" sz="2200" dirty="0" smtClean="0"/>
              <a:t>Paie</a:t>
            </a:r>
          </a:p>
          <a:p>
            <a:pPr lvl="2" algn="just">
              <a:defRPr/>
            </a:pPr>
            <a:r>
              <a:rPr lang="fr-FR" sz="2200" dirty="0" smtClean="0"/>
              <a:t>RH</a:t>
            </a:r>
          </a:p>
          <a:p>
            <a:pPr lvl="2" algn="just">
              <a:defRPr/>
            </a:pPr>
            <a:r>
              <a:rPr lang="fr-FR" sz="2200" dirty="0" smtClean="0"/>
              <a:t>Comptabilité</a:t>
            </a:r>
          </a:p>
          <a:p>
            <a:pPr lvl="2" algn="just">
              <a:defRPr/>
            </a:pPr>
            <a:r>
              <a:rPr lang="fr-FR" sz="2200" dirty="0" smtClean="0"/>
              <a:t>Gestion du temps de travail</a:t>
            </a:r>
          </a:p>
          <a:p>
            <a:pPr lvl="2" algn="just">
              <a:defRPr/>
            </a:pPr>
            <a:r>
              <a:rPr lang="fr-FR" sz="2200" dirty="0" smtClean="0"/>
              <a:t>internet</a:t>
            </a:r>
          </a:p>
          <a:p>
            <a:pPr lvl="2" algn="just">
              <a:defRPr/>
            </a:pPr>
            <a:r>
              <a:rPr lang="fr-FR" sz="2200" dirty="0" smtClean="0"/>
              <a:t>Interopérabilité</a:t>
            </a:r>
          </a:p>
          <a:p>
            <a:pPr lvl="2" algn="just">
              <a:defRPr/>
            </a:pPr>
            <a:r>
              <a:rPr lang="fr-FR" sz="2200" dirty="0" smtClean="0"/>
              <a:t>…</a:t>
            </a:r>
          </a:p>
          <a:p>
            <a:pPr lvl="2" algn="just">
              <a:defRPr/>
            </a:pPr>
            <a:endParaRPr lang="fr-FR" sz="2200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11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 nouvelles compétences requises pour les fonctions support</a:t>
            </a:r>
          </a:p>
          <a:p>
            <a:pPr lvl="1" algn="just">
              <a:defRPr/>
            </a:pPr>
            <a:r>
              <a:rPr lang="fr-FR" sz="2200" dirty="0" smtClean="0"/>
              <a:t>Immobilier</a:t>
            </a:r>
          </a:p>
          <a:p>
            <a:pPr lvl="2" algn="just">
              <a:defRPr/>
            </a:pPr>
            <a:r>
              <a:rPr lang="fr-FR" sz="2200" dirty="0" smtClean="0"/>
              <a:t>Maintenance </a:t>
            </a:r>
          </a:p>
          <a:p>
            <a:pPr lvl="2" algn="just">
              <a:defRPr/>
            </a:pPr>
            <a:r>
              <a:rPr lang="fr-FR" sz="2200" dirty="0" smtClean="0"/>
              <a:t>Rénovation-reconstruction</a:t>
            </a:r>
          </a:p>
          <a:p>
            <a:pPr lvl="2" algn="just">
              <a:defRPr/>
            </a:pPr>
            <a:r>
              <a:rPr lang="fr-FR" sz="2200" dirty="0" smtClean="0"/>
              <a:t>Mise aux normes accessibilité</a:t>
            </a:r>
          </a:p>
          <a:p>
            <a:pPr lvl="2" algn="just">
              <a:defRPr/>
            </a:pPr>
            <a:r>
              <a:rPr lang="fr-FR" sz="2200" dirty="0" smtClean="0"/>
              <a:t>Sécurité incendie</a:t>
            </a:r>
          </a:p>
          <a:p>
            <a:pPr lvl="2" algn="just">
              <a:defRPr/>
            </a:pPr>
            <a:r>
              <a:rPr lang="fr-FR" sz="2200" dirty="0" smtClean="0"/>
              <a:t>…</a:t>
            </a:r>
          </a:p>
          <a:p>
            <a:pPr lvl="2" algn="just">
              <a:defRPr/>
            </a:pPr>
            <a:endParaRPr lang="fr-FR" sz="2200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12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899592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La contrainte budgétaire</a:t>
            </a:r>
          </a:p>
          <a:p>
            <a:pPr algn="ctr">
              <a:buNone/>
              <a:defRPr/>
            </a:pPr>
            <a:r>
              <a:rPr lang="fr-FR" sz="2200" dirty="0" smtClean="0"/>
              <a:t>Evolution de l’ONDAM</a:t>
            </a:r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buNone/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132856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13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899592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La contrainte budgétaire</a:t>
            </a:r>
          </a:p>
          <a:p>
            <a:pPr lvl="1" algn="just">
              <a:defRPr/>
            </a:pPr>
            <a:r>
              <a:rPr lang="fr-FR" sz="2200" dirty="0" smtClean="0"/>
              <a:t>Des taux de progression financiers des prochaines années qui n’intégreront pas le GVT</a:t>
            </a:r>
          </a:p>
          <a:p>
            <a:pPr lvl="1" algn="just">
              <a:defRPr/>
            </a:pPr>
            <a:r>
              <a:rPr lang="fr-FR" sz="2200" dirty="0" smtClean="0"/>
              <a:t>L’obligation de dégager des économies</a:t>
            </a:r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chemeClr val="bg1"/>
                </a:solidFill>
              </a:rPr>
              <a:t>La place du secteur social et médico-social en France en 2015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500" dirty="0" smtClean="0"/>
              <a:t>Plus de 69 600 structures sanitaires, sociales et médico-sociales, </a:t>
            </a:r>
          </a:p>
          <a:p>
            <a:r>
              <a:rPr lang="fr-FR" sz="2500" dirty="0" smtClean="0"/>
              <a:t>Ces structures sont regroupées entre 25 700 entités gestionnaires</a:t>
            </a:r>
          </a:p>
          <a:p>
            <a:r>
              <a:rPr lang="fr-FR" sz="2500" dirty="0" smtClean="0"/>
              <a:t>Elles regroupent plus de 3,1 millions de lits et places d’accueil</a:t>
            </a:r>
          </a:p>
          <a:p>
            <a:r>
              <a:rPr lang="fr-FR" sz="2500" dirty="0" smtClean="0"/>
              <a:t>Le secteur social et médico-social représente </a:t>
            </a:r>
          </a:p>
          <a:p>
            <a:pPr lvl="1"/>
            <a:r>
              <a:rPr lang="fr-FR" sz="2100" dirty="0" smtClean="0"/>
              <a:t>75,2% de l’ensemble de ces structures (≈ 52 400 d’établissements et services)</a:t>
            </a:r>
          </a:p>
          <a:p>
            <a:pPr lvl="1"/>
            <a:r>
              <a:rPr lang="fr-FR" sz="2100" dirty="0" smtClean="0"/>
              <a:t>68,5% des capacités d’accueil (≈ 2,1 millions de lits et places)</a:t>
            </a:r>
          </a:p>
          <a:p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426738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8738"/>
            <a:ext cx="9144000" cy="273918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chemeClr val="bg1"/>
                </a:solidFill>
              </a:rPr>
              <a:t>Quelle place pour chaque secteur au sein des activités SMS ?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500" dirty="0" smtClean="0"/>
              <a:t>Le secteur privé non lucratif regroupe 64% des structures et 63% des capacités d’accueil pour les activités sociales et médico-sociales.</a:t>
            </a:r>
            <a:endParaRPr lang="fr-FR" sz="2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4" y="2981099"/>
            <a:ext cx="7397485" cy="188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32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288032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>
                <a:solidFill>
                  <a:schemeClr val="bg1"/>
                </a:solidFill>
              </a:rPr>
              <a:t>Quelle est la taille moyenne des structures SMS ?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958011"/>
          </a:xfrm>
        </p:spPr>
        <p:txBody>
          <a:bodyPr>
            <a:normAutofit/>
          </a:bodyPr>
          <a:lstStyle/>
          <a:p>
            <a:r>
              <a:rPr lang="fr-FR" sz="2500" dirty="0" smtClean="0"/>
              <a:t>Répartition des structures d’accueil par secteur et par type d’activité</a:t>
            </a:r>
          </a:p>
          <a:p>
            <a:endParaRPr lang="fr-FR" sz="2500" dirty="0"/>
          </a:p>
          <a:p>
            <a:endParaRPr lang="fr-FR" sz="2500" dirty="0" smtClean="0"/>
          </a:p>
          <a:p>
            <a:endParaRPr lang="fr-FR" sz="2500" dirty="0"/>
          </a:p>
          <a:p>
            <a:endParaRPr lang="fr-FR" sz="2500" dirty="0" smtClean="0"/>
          </a:p>
          <a:p>
            <a:endParaRPr lang="fr-FR" sz="2500" dirty="0" smtClean="0"/>
          </a:p>
          <a:p>
            <a:r>
              <a:rPr lang="fr-FR" sz="2500" dirty="0" smtClean="0"/>
              <a:t>Capacités moyennes d’accueil</a:t>
            </a:r>
          </a:p>
          <a:p>
            <a:endParaRPr lang="fr-FR" sz="25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7790135" cy="197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4509120"/>
            <a:ext cx="5600700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444208" y="4561438"/>
            <a:ext cx="2592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structures d’accueil de personnes âgées privées non lucratives sont globalement de plus petite taille que celles des autres secteurs.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22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fr-FR" sz="3500" dirty="0" smtClean="0">
                <a:solidFill>
                  <a:schemeClr val="tx1"/>
                </a:solidFill>
              </a:rPr>
              <a:t>Au sein du secteur PNL, quel est le statut des entités gestionnaires SMS ?</a:t>
            </a:r>
            <a:endParaRPr lang="fr-FR" sz="35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1409" y="1268760"/>
            <a:ext cx="8229600" cy="4525963"/>
          </a:xfrm>
        </p:spPr>
        <p:txBody>
          <a:bodyPr>
            <a:normAutofit/>
          </a:bodyPr>
          <a:lstStyle/>
          <a:p>
            <a:r>
              <a:rPr lang="fr-FR" sz="2500" dirty="0" smtClean="0"/>
              <a:t>Les entités gestionnaires des structures SMS sont principalement des associations.</a:t>
            </a:r>
          </a:p>
          <a:p>
            <a:endParaRPr lang="fr-FR" sz="2500" dirty="0" smtClean="0"/>
          </a:p>
          <a:p>
            <a:endParaRPr lang="fr-FR" sz="2500" dirty="0"/>
          </a:p>
          <a:p>
            <a:endParaRPr lang="fr-FR" sz="2500" dirty="0" smtClean="0"/>
          </a:p>
          <a:p>
            <a:endParaRPr lang="fr-FR" sz="2500" dirty="0" smtClean="0"/>
          </a:p>
          <a:p>
            <a:endParaRPr lang="fr-FR" sz="25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60848"/>
            <a:ext cx="85947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22775"/>
            <a:ext cx="5143500" cy="198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6084168" y="4422775"/>
            <a:ext cx="25922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congrégations ont en moyenne moins de structures par entité gestionnaire mais d’une capacité d’accueil légèrement supérieure à la moyenne nationale.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17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360040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chemeClr val="bg1"/>
                </a:solidFill>
              </a:rPr>
              <a:t>Quelle est la part des entités mono-structures ?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1409" y="1268760"/>
            <a:ext cx="8229600" cy="4525963"/>
          </a:xfrm>
        </p:spPr>
        <p:txBody>
          <a:bodyPr>
            <a:normAutofit/>
          </a:bodyPr>
          <a:lstStyle/>
          <a:p>
            <a:endParaRPr lang="fr-FR" sz="2500" dirty="0" smtClean="0"/>
          </a:p>
          <a:p>
            <a:endParaRPr lang="fr-FR" sz="2500" dirty="0"/>
          </a:p>
          <a:p>
            <a:endParaRPr lang="fr-FR" sz="2500" dirty="0" smtClean="0"/>
          </a:p>
          <a:p>
            <a:endParaRPr lang="fr-FR" sz="2500" dirty="0"/>
          </a:p>
          <a:p>
            <a:pPr algn="just"/>
            <a:r>
              <a:rPr lang="fr-FR" sz="2500" dirty="0" smtClean="0"/>
              <a:t>Au sein du secteur SMS, plus de la moitié des entités gestionnaires sont mono-structures.</a:t>
            </a:r>
          </a:p>
          <a:p>
            <a:pPr algn="just"/>
            <a:r>
              <a:rPr lang="fr-FR" sz="2500" dirty="0" smtClean="0"/>
              <a:t>Cette part est légèrement moins importante (48,9%) dans le secteur privé commercial.</a:t>
            </a:r>
          </a:p>
          <a:p>
            <a:endParaRPr lang="fr-FR" sz="2500" dirty="0" smtClean="0"/>
          </a:p>
          <a:p>
            <a:endParaRPr lang="fr-FR" sz="2500" dirty="0" smtClean="0"/>
          </a:p>
          <a:p>
            <a:endParaRPr lang="fr-FR" sz="2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5832648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5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288032"/>
          </a:xfrm>
        </p:spPr>
        <p:txBody>
          <a:bodyPr>
            <a:noAutofit/>
          </a:bodyPr>
          <a:lstStyle/>
          <a:p>
            <a:pPr algn="l"/>
            <a:r>
              <a:rPr lang="fr-FR" sz="3200" dirty="0" smtClean="0">
                <a:solidFill>
                  <a:schemeClr val="bg1"/>
                </a:solidFill>
              </a:rPr>
              <a:t>Quelle est la taille des mono-structures PNL ?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1409" y="1268760"/>
            <a:ext cx="8229600" cy="4824536"/>
          </a:xfrm>
        </p:spPr>
        <p:txBody>
          <a:bodyPr>
            <a:normAutofit fontScale="92500" lnSpcReduction="20000"/>
          </a:bodyPr>
          <a:lstStyle/>
          <a:p>
            <a:endParaRPr lang="fr-FR" sz="2500" dirty="0" smtClean="0"/>
          </a:p>
          <a:p>
            <a:endParaRPr lang="fr-FR" sz="2500" dirty="0" smtClean="0"/>
          </a:p>
          <a:p>
            <a:endParaRPr lang="fr-FR" sz="2500" dirty="0"/>
          </a:p>
          <a:p>
            <a:endParaRPr lang="fr-FR" sz="2500" dirty="0" smtClean="0"/>
          </a:p>
          <a:p>
            <a:endParaRPr lang="fr-FR" sz="2500" dirty="0"/>
          </a:p>
          <a:p>
            <a:endParaRPr lang="fr-FR" sz="2500" dirty="0" smtClean="0"/>
          </a:p>
          <a:p>
            <a:endParaRPr lang="fr-FR" sz="2500" dirty="0" smtClean="0"/>
          </a:p>
          <a:p>
            <a:endParaRPr lang="fr-FR" sz="2500" dirty="0"/>
          </a:p>
          <a:p>
            <a:r>
              <a:rPr lang="fr-FR" sz="2500" dirty="0" smtClean="0"/>
              <a:t>Au sein du secteur privé non lucratif, la taille moyenne des structures uniques est globalement inférieure à la taille moyenne de l’ensemble des structures PNL. </a:t>
            </a:r>
          </a:p>
          <a:p>
            <a:r>
              <a:rPr lang="fr-FR" sz="2500" dirty="0" smtClean="0"/>
              <a:t>Cet écart est particulièrement important pour les structures d’accueil des personnes handicapées, des personnes âgées et de l’aide sociale à l’enfance.</a:t>
            </a:r>
          </a:p>
          <a:p>
            <a:endParaRPr lang="fr-FR" sz="2500" dirty="0" smtClean="0"/>
          </a:p>
          <a:p>
            <a:endParaRPr lang="fr-FR" sz="2500" dirty="0" smtClean="0"/>
          </a:p>
          <a:p>
            <a:endParaRPr lang="fr-FR" sz="25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79" y="1345344"/>
            <a:ext cx="779627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8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2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6988"/>
            <a:ext cx="7848600" cy="381001"/>
          </a:xfrm>
        </p:spPr>
        <p:txBody>
          <a:bodyPr/>
          <a:lstStyle/>
          <a:p>
            <a:pPr algn="ctr"/>
            <a:r>
              <a:rPr lang="fr-FR" altLang="fr-FR" dirty="0" smtClean="0"/>
              <a:t>Un secteur à l’histoire riche de sens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Un tissu associatif créé au fil de l’histoire, majoritairement au cours du vingtième siècle</a:t>
            </a:r>
          </a:p>
          <a:p>
            <a:pPr lvl="1" algn="just">
              <a:defRPr/>
            </a:pPr>
            <a:r>
              <a:rPr lang="fr-FR" sz="2200" dirty="0" smtClean="0"/>
              <a:t>Valeurs</a:t>
            </a:r>
          </a:p>
          <a:p>
            <a:pPr lvl="1" algn="just">
              <a:defRPr/>
            </a:pPr>
            <a:r>
              <a:rPr lang="fr-FR" sz="2200" dirty="0" smtClean="0"/>
              <a:t>Volontariat</a:t>
            </a:r>
          </a:p>
          <a:p>
            <a:pPr lvl="1" algn="just">
              <a:defRPr/>
            </a:pPr>
            <a:r>
              <a:rPr lang="fr-FR" sz="2200" dirty="0" smtClean="0"/>
              <a:t>Dons et lègues</a:t>
            </a:r>
          </a:p>
          <a:p>
            <a:pPr lvl="1" algn="just">
              <a:defRPr/>
            </a:pPr>
            <a:r>
              <a:rPr lang="fr-FR" sz="2200" dirty="0" smtClean="0"/>
              <a:t>Engagement </a:t>
            </a:r>
          </a:p>
          <a:p>
            <a:pPr lvl="1" algn="just">
              <a:defRPr/>
            </a:pPr>
            <a:r>
              <a:rPr lang="fr-FR" sz="2200" dirty="0" smtClean="0"/>
              <a:t>Générosité</a:t>
            </a:r>
          </a:p>
          <a:p>
            <a:pPr lvl="1" algn="just">
              <a:defRPr/>
            </a:pPr>
            <a:endParaRPr lang="fr-FR" sz="2200" dirty="0" smtClean="0"/>
          </a:p>
          <a:p>
            <a:pPr algn="just">
              <a:defRPr/>
            </a:pPr>
            <a:r>
              <a:rPr lang="fr-FR" sz="2200" dirty="0" smtClean="0"/>
              <a:t>Répondant à un besoin non couvert par la société</a:t>
            </a:r>
          </a:p>
          <a:p>
            <a:pPr lvl="1" algn="just">
              <a:defRPr/>
            </a:pPr>
            <a:r>
              <a:rPr lang="fr-FR" sz="2200" dirty="0" smtClean="0"/>
              <a:t>Dépendance</a:t>
            </a:r>
          </a:p>
          <a:p>
            <a:pPr lvl="1" algn="just">
              <a:defRPr/>
            </a:pPr>
            <a:r>
              <a:rPr lang="fr-FR" sz="2200" dirty="0" smtClean="0"/>
              <a:t>Handicap</a:t>
            </a:r>
          </a:p>
          <a:p>
            <a:pPr lvl="1" algn="just">
              <a:defRPr/>
            </a:pPr>
            <a:r>
              <a:rPr lang="fr-FR" sz="2200" dirty="0" smtClean="0"/>
              <a:t>Souffrance psychique</a:t>
            </a:r>
          </a:p>
          <a:p>
            <a:pPr lvl="1" algn="just">
              <a:defRPr/>
            </a:pPr>
            <a:r>
              <a:rPr lang="fr-FR" sz="2200" dirty="0" smtClean="0"/>
              <a:t>Souffrance sociale</a:t>
            </a:r>
          </a:p>
          <a:p>
            <a:pPr lvl="1" algn="just">
              <a:defRPr/>
            </a:pPr>
            <a:r>
              <a:rPr lang="fr-FR" sz="2200" dirty="0" smtClean="0"/>
              <a:t>…</a:t>
            </a:r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20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6988"/>
            <a:ext cx="7848600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Quelles solutions alors ?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buNone/>
              <a:defRPr/>
            </a:pPr>
            <a:r>
              <a:rPr lang="fr-FR" sz="4800" i="1" dirty="0" smtClean="0"/>
              <a:t>« On ne fait bien que ce que l’on fait beaucoup et à plusieurs »</a:t>
            </a:r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FEHAP </a:t>
            </a:r>
            <a:r>
              <a:rPr lang="fr-FR" dirty="0" smtClean="0"/>
              <a:t>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21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7848600" cy="692696"/>
          </a:xfrm>
        </p:spPr>
        <p:txBody>
          <a:bodyPr/>
          <a:lstStyle/>
          <a:p>
            <a:pPr algn="ctr"/>
            <a:r>
              <a:rPr lang="fr-FR" sz="2800" dirty="0" smtClean="0">
                <a:solidFill>
                  <a:schemeClr val="bg1"/>
                </a:solidFill>
              </a:rPr>
              <a:t>Des évolutions donc nécessaires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altLang="fr-FR" dirty="0" smtClean="0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32859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lvl="1" indent="-342900" algn="just">
              <a:buBlip>
                <a:blip r:embed="rId3"/>
              </a:buBlip>
              <a:defRPr/>
            </a:pPr>
            <a:r>
              <a:rPr lang="fr-FR" sz="2200" dirty="0" smtClean="0"/>
              <a:t>Conforter les conseils d’administration</a:t>
            </a:r>
          </a:p>
          <a:p>
            <a:pPr lvl="1" algn="just">
              <a:defRPr/>
            </a:pPr>
            <a:r>
              <a:rPr lang="fr-FR" sz="2200" dirty="0" smtClean="0"/>
              <a:t>En assurant le renouvellement de leurs membres</a:t>
            </a:r>
          </a:p>
          <a:p>
            <a:pPr lvl="1" algn="just">
              <a:defRPr/>
            </a:pPr>
            <a:r>
              <a:rPr lang="fr-FR" sz="2200" dirty="0" smtClean="0"/>
              <a:t>En intégrant des compétences « métiers »</a:t>
            </a:r>
          </a:p>
          <a:p>
            <a:pPr lvl="1" algn="just">
              <a:defRPr/>
            </a:pPr>
            <a:endParaRPr lang="fr-FR" sz="2200" dirty="0" smtClean="0"/>
          </a:p>
          <a:p>
            <a:pPr marL="342900" lvl="1" indent="-342900" algn="just">
              <a:buBlip>
                <a:blip r:embed="rId3"/>
              </a:buBlip>
              <a:defRPr/>
            </a:pPr>
            <a:r>
              <a:rPr lang="fr-FR" sz="2200" dirty="0" smtClean="0"/>
              <a:t>Renforcer l’accès aux fonctions support</a:t>
            </a:r>
          </a:p>
          <a:p>
            <a:pPr lvl="1" algn="just">
              <a:defRPr/>
            </a:pPr>
            <a:r>
              <a:rPr lang="fr-FR" sz="2200" dirty="0" smtClean="0"/>
              <a:t>En s’appuyant sur des sièges aux compétences multiples et techniques</a:t>
            </a:r>
          </a:p>
          <a:p>
            <a:pPr lvl="1" algn="just">
              <a:defRPr/>
            </a:pPr>
            <a:endParaRPr lang="fr-FR" sz="2200" dirty="0" smtClean="0"/>
          </a:p>
          <a:p>
            <a:pPr marL="342900" lvl="1" indent="-342900" algn="just">
              <a:buBlip>
                <a:blip r:embed="rId3"/>
              </a:buBlip>
              <a:defRPr/>
            </a:pPr>
            <a:r>
              <a:rPr lang="fr-FR" sz="2200" dirty="0" smtClean="0"/>
              <a:t>Optimiser les moyens</a:t>
            </a:r>
          </a:p>
          <a:p>
            <a:pPr lvl="1" algn="just">
              <a:defRPr/>
            </a:pPr>
            <a:r>
              <a:rPr lang="fr-FR" sz="2200" dirty="0" smtClean="0"/>
              <a:t>Regrouper les capacités  </a:t>
            </a:r>
          </a:p>
          <a:p>
            <a:pPr lvl="1" algn="just">
              <a:defRPr/>
            </a:pPr>
            <a:r>
              <a:rPr lang="fr-FR" sz="2200" dirty="0" smtClean="0"/>
              <a:t>Tout en préservant les services à la personne </a:t>
            </a:r>
          </a:p>
          <a:p>
            <a:pPr marL="742950" lvl="2" indent="-342900" algn="just">
              <a:buBlip>
                <a:blip r:embed="rId3"/>
              </a:buBlip>
              <a:defRPr/>
            </a:pPr>
            <a:endParaRPr lang="fr-FR" sz="2000" dirty="0" smtClean="0"/>
          </a:p>
          <a:p>
            <a:pPr marL="342900" lvl="1" indent="-342900" algn="just">
              <a:buBlip>
                <a:blip r:embed="rId3"/>
              </a:buBlip>
              <a:defRPr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201083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22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6988"/>
            <a:ext cx="7848600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Quels  sont les enjeux ?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Transmettre les valeurs et la culture</a:t>
            </a:r>
          </a:p>
          <a:p>
            <a:pPr algn="just">
              <a:defRPr/>
            </a:pPr>
            <a:r>
              <a:rPr lang="fr-FR" sz="2200" dirty="0" smtClean="0"/>
              <a:t>Maintenir voire améliorer la qualité du service rendu aux personnes accueillies</a:t>
            </a:r>
          </a:p>
          <a:p>
            <a:pPr algn="just">
              <a:defRPr/>
            </a:pPr>
            <a:r>
              <a:rPr lang="fr-FR" sz="2200" dirty="0" smtClean="0"/>
              <a:t>Maintenir voire améliorer les conditions de travail des professionnels</a:t>
            </a:r>
          </a:p>
          <a:p>
            <a:pPr algn="just">
              <a:defRPr/>
            </a:pPr>
            <a:r>
              <a:rPr lang="fr-FR" sz="2200" dirty="0" smtClean="0"/>
              <a:t>Préserver des établissements et services à taille humaine</a:t>
            </a:r>
          </a:p>
          <a:p>
            <a:pPr algn="just">
              <a:defRPr/>
            </a:pPr>
            <a:r>
              <a:rPr lang="fr-FR" sz="2200" dirty="0" smtClean="0"/>
              <a:t>Garder aux activités une proximité avec les familles et une insertion dans le tissu local</a:t>
            </a:r>
          </a:p>
          <a:p>
            <a:pPr algn="just">
              <a:defRPr/>
            </a:pPr>
            <a:r>
              <a:rPr lang="fr-FR" sz="2200" dirty="0" smtClean="0"/>
              <a:t>Améliorer l’efficience </a:t>
            </a:r>
            <a:r>
              <a:rPr lang="fr-FR" sz="2200" dirty="0" err="1" smtClean="0"/>
              <a:t>médico</a:t>
            </a:r>
            <a:r>
              <a:rPr lang="fr-FR" sz="2200" dirty="0" smtClean="0"/>
              <a:t>-économique des pratiques</a:t>
            </a:r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23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8610600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Chercher avant tout des raisons de se rapprocher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Des valeurs communes</a:t>
            </a:r>
          </a:p>
          <a:p>
            <a:pPr algn="just">
              <a:defRPr/>
            </a:pPr>
            <a:r>
              <a:rPr lang="fr-FR" sz="2200" dirty="0" smtClean="0"/>
              <a:t>Une culture commune</a:t>
            </a:r>
          </a:p>
          <a:p>
            <a:pPr algn="just">
              <a:defRPr/>
            </a:pPr>
            <a:r>
              <a:rPr lang="fr-FR" sz="2200" dirty="0" smtClean="0"/>
              <a:t>Des métiers proches</a:t>
            </a:r>
          </a:p>
          <a:p>
            <a:pPr algn="just">
              <a:defRPr/>
            </a:pPr>
            <a:r>
              <a:rPr lang="fr-FR" sz="2200" dirty="0" smtClean="0"/>
              <a:t>Une certaine proximité géographique</a:t>
            </a:r>
          </a:p>
          <a:p>
            <a:pPr algn="just">
              <a:defRPr/>
            </a:pPr>
            <a:r>
              <a:rPr lang="fr-FR" sz="2200" smtClean="0"/>
              <a:t>…</a:t>
            </a: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577651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58738"/>
            <a:ext cx="7848600" cy="273918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Quelles méthode ?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908720"/>
            <a:ext cx="8134672" cy="4501480"/>
          </a:xfrm>
        </p:spPr>
        <p:txBody>
          <a:bodyPr/>
          <a:lstStyle/>
          <a:p>
            <a:r>
              <a:rPr lang="fr-FR" dirty="0" smtClean="0"/>
              <a:t>Lucidité</a:t>
            </a:r>
          </a:p>
          <a:p>
            <a:pPr lvl="1"/>
            <a:r>
              <a:rPr lang="fr-FR" dirty="0" smtClean="0"/>
              <a:t>Sur le secteur en général</a:t>
            </a:r>
          </a:p>
          <a:p>
            <a:pPr lvl="1"/>
            <a:r>
              <a:rPr lang="fr-FR" dirty="0" smtClean="0"/>
              <a:t>Sur soi-même en particulier</a:t>
            </a:r>
          </a:p>
          <a:p>
            <a:r>
              <a:rPr lang="fr-FR" dirty="0" smtClean="0"/>
              <a:t>Anticipation</a:t>
            </a:r>
          </a:p>
          <a:p>
            <a:pPr lvl="1"/>
            <a:r>
              <a:rPr lang="fr-FR" dirty="0" smtClean="0"/>
              <a:t>Ne pas attendre les difficultés</a:t>
            </a:r>
          </a:p>
          <a:p>
            <a:r>
              <a:rPr lang="fr-FR" dirty="0" smtClean="0"/>
              <a:t>Volontarisme</a:t>
            </a:r>
          </a:p>
          <a:p>
            <a:pPr lvl="1"/>
            <a:r>
              <a:rPr lang="fr-FR" dirty="0" smtClean="0"/>
              <a:t>Pour rester à la manœuvre</a:t>
            </a:r>
          </a:p>
          <a:p>
            <a:pPr lvl="1"/>
            <a:r>
              <a:rPr lang="fr-FR" dirty="0" smtClean="0"/>
              <a:t>Pour construire et non subir l’avenir</a:t>
            </a:r>
          </a:p>
          <a:p>
            <a:r>
              <a:rPr lang="fr-FR" dirty="0" smtClean="0"/>
              <a:t>Ouverture</a:t>
            </a:r>
          </a:p>
          <a:p>
            <a:pPr lvl="1"/>
            <a:r>
              <a:rPr lang="fr-FR" dirty="0" smtClean="0"/>
              <a:t>Pour accueillir les évolutions nécessaires</a:t>
            </a:r>
          </a:p>
          <a:p>
            <a:pPr lvl="1"/>
            <a:r>
              <a:rPr lang="fr-FR" dirty="0" smtClean="0"/>
              <a:t>Pour ouvrir le champ des possibles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24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Non intégratives</a:t>
            </a:r>
          </a:p>
          <a:p>
            <a:pPr lvl="1"/>
            <a:r>
              <a:rPr lang="fr-FR" b="1" dirty="0" smtClean="0"/>
              <a:t>Accord de partenariat</a:t>
            </a:r>
          </a:p>
          <a:p>
            <a:pPr lvl="1" algn="just">
              <a:buNone/>
            </a:pPr>
            <a:r>
              <a:rPr lang="fr-FR" dirty="0" smtClean="0"/>
              <a:t>	Mise à disposition de personne ou prestation de services, avec des niveaux variables d’implication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25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Non intégratives</a:t>
            </a:r>
          </a:p>
          <a:p>
            <a:pPr lvl="1"/>
            <a:r>
              <a:rPr lang="fr-FR" b="1" dirty="0" smtClean="0"/>
              <a:t>Convention d’assistance</a:t>
            </a:r>
          </a:p>
          <a:p>
            <a:pPr lvl="1" algn="just">
              <a:buNone/>
            </a:pPr>
            <a:r>
              <a:rPr lang="fr-FR" dirty="0" smtClean="0"/>
              <a:t>	Une association confie à une autre la réalisation d’une ou plusieurs prestations de service moyennant rémunération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26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Non intégratives</a:t>
            </a:r>
          </a:p>
          <a:p>
            <a:pPr lvl="1"/>
            <a:r>
              <a:rPr lang="fr-FR" b="1" dirty="0" smtClean="0"/>
              <a:t>Association d’association</a:t>
            </a:r>
          </a:p>
          <a:p>
            <a:pPr lvl="2" algn="just"/>
            <a:r>
              <a:rPr lang="fr-FR" dirty="0" smtClean="0"/>
              <a:t>« Plateforme » qui gère un service commun, réalise des prestations pour ses membres, atteint un objectif commun</a:t>
            </a:r>
          </a:p>
          <a:p>
            <a:pPr lvl="2" algn="just"/>
            <a:r>
              <a:rPr lang="fr-FR" dirty="0" smtClean="0"/>
              <a:t> « Fédération » qui représente « politique » de ses membres </a:t>
            </a:r>
          </a:p>
          <a:p>
            <a:pPr>
              <a:buNone/>
            </a:pPr>
            <a:endParaRPr lang="fr-FR" dirty="0" smtClean="0"/>
          </a:p>
          <a:p>
            <a:pPr lvl="1"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27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Non intégratives</a:t>
            </a:r>
          </a:p>
          <a:p>
            <a:pPr lvl="1"/>
            <a:r>
              <a:rPr lang="fr-FR" b="1" dirty="0" smtClean="0"/>
              <a:t>Groupement d’intérêt économique (GIE)</a:t>
            </a:r>
          </a:p>
          <a:p>
            <a:pPr lvl="1" algn="just">
              <a:buNone/>
            </a:pPr>
            <a:r>
              <a:rPr lang="fr-FR" dirty="0" smtClean="0"/>
              <a:t>	Prolonge l’activité économique de ses membres et a un caractère auxiliaire. </a:t>
            </a:r>
          </a:p>
          <a:p>
            <a:pPr lvl="1" algn="just">
              <a:buNone/>
            </a:pPr>
            <a:r>
              <a:rPr lang="fr-FR" dirty="0" smtClean="0"/>
              <a:t>	Mais les membres du GIE sont infiniment et solidairement responsables des dettes du groupement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28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smtClean="0"/>
              <a:t>Non intégratives</a:t>
            </a:r>
          </a:p>
          <a:p>
            <a:pPr lvl="1" algn="just"/>
            <a:r>
              <a:rPr lang="fr-FR" b="1" dirty="0" smtClean="0"/>
              <a:t>Groupement de coopération sociale et médico-sociale (GCSMS)</a:t>
            </a:r>
          </a:p>
          <a:p>
            <a:pPr lvl="1" algn="just">
              <a:buNone/>
            </a:pPr>
            <a:r>
              <a:rPr lang="fr-FR" dirty="0" smtClean="0"/>
              <a:t>	Réunit des organismes gestionnaires d’établissements sociaux et médico-sociaux pour mutualiser des moyens, des services, des équipements, du personnel</a:t>
            </a:r>
          </a:p>
          <a:p>
            <a:pPr lvl="1" algn="just">
              <a:buNone/>
            </a:pPr>
            <a:r>
              <a:rPr lang="fr-FR" dirty="0" smtClean="0"/>
              <a:t>	Peut détenir des autorisations de gestion d’établissements</a:t>
            </a:r>
          </a:p>
          <a:p>
            <a:pPr lvl="1" algn="just">
              <a:buNone/>
            </a:pPr>
            <a:r>
              <a:rPr lang="fr-FR" dirty="0" smtClean="0"/>
              <a:t>	Mais lourdeur de gouvernance et de fonctionnement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29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3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6988"/>
            <a:ext cx="7848600" cy="381001"/>
          </a:xfrm>
        </p:spPr>
        <p:txBody>
          <a:bodyPr/>
          <a:lstStyle/>
          <a:p>
            <a:pPr algn="ctr"/>
            <a:r>
              <a:rPr lang="fr-FR" altLang="fr-FR" dirty="0" smtClean="0"/>
              <a:t>Un secteur à l’histoire riche de sens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Confessionnel</a:t>
            </a:r>
          </a:p>
          <a:p>
            <a:pPr lvl="1" algn="just">
              <a:defRPr/>
            </a:pPr>
            <a:r>
              <a:rPr lang="fr-FR" sz="2200" dirty="0" smtClean="0"/>
              <a:t>Congrégations</a:t>
            </a:r>
          </a:p>
          <a:p>
            <a:pPr lvl="1" algn="just">
              <a:defRPr/>
            </a:pPr>
            <a:r>
              <a:rPr lang="fr-FR" sz="2200" dirty="0" smtClean="0"/>
              <a:t>Paroisses</a:t>
            </a:r>
          </a:p>
          <a:p>
            <a:pPr lvl="1" algn="just">
              <a:defRPr/>
            </a:pPr>
            <a:r>
              <a:rPr lang="fr-FR" sz="2200" dirty="0" smtClean="0"/>
              <a:t>Cultes</a:t>
            </a:r>
          </a:p>
          <a:p>
            <a:pPr lvl="1" algn="just">
              <a:defRPr/>
            </a:pPr>
            <a:r>
              <a:rPr lang="fr-FR" sz="2200" dirty="0" smtClean="0"/>
              <a:t>Associations</a:t>
            </a:r>
          </a:p>
          <a:p>
            <a:pPr lvl="1" algn="just">
              <a:defRPr/>
            </a:pPr>
            <a:r>
              <a:rPr lang="fr-FR" sz="2200" dirty="0" smtClean="0"/>
              <a:t>...</a:t>
            </a:r>
          </a:p>
          <a:p>
            <a:pPr algn="just">
              <a:defRPr/>
            </a:pPr>
            <a:endParaRPr lang="fr-FR" sz="2200" dirty="0" smtClean="0"/>
          </a:p>
          <a:p>
            <a:pPr algn="just">
              <a:defRPr/>
            </a:pPr>
            <a:r>
              <a:rPr lang="fr-FR" sz="2200" dirty="0" smtClean="0"/>
              <a:t>Ou laïc</a:t>
            </a:r>
          </a:p>
          <a:p>
            <a:pPr lvl="1" algn="just">
              <a:defRPr/>
            </a:pPr>
            <a:r>
              <a:rPr lang="fr-FR" sz="2200" dirty="0" smtClean="0"/>
              <a:t>Mutualités</a:t>
            </a:r>
          </a:p>
          <a:p>
            <a:pPr lvl="1" algn="just">
              <a:defRPr/>
            </a:pPr>
            <a:r>
              <a:rPr lang="fr-FR" sz="2200" dirty="0" smtClean="0"/>
              <a:t>Municipalités</a:t>
            </a:r>
          </a:p>
          <a:p>
            <a:pPr lvl="1" algn="just">
              <a:defRPr/>
            </a:pPr>
            <a:r>
              <a:rPr lang="fr-FR" sz="2200" dirty="0" smtClean="0"/>
              <a:t>Entreprises</a:t>
            </a:r>
          </a:p>
          <a:p>
            <a:pPr lvl="1" algn="just">
              <a:defRPr/>
            </a:pPr>
            <a:r>
              <a:rPr lang="fr-FR" sz="2200" dirty="0" smtClean="0"/>
              <a:t>Familles</a:t>
            </a:r>
          </a:p>
          <a:p>
            <a:pPr lvl="1" algn="just">
              <a:defRPr/>
            </a:pPr>
            <a:r>
              <a:rPr lang="fr-FR" sz="2200" dirty="0" smtClean="0"/>
              <a:t>Amis</a:t>
            </a:r>
          </a:p>
          <a:p>
            <a:pPr lvl="1" algn="just">
              <a:defRPr/>
            </a:pPr>
            <a:r>
              <a:rPr lang="fr-FR" sz="2200" dirty="0" smtClean="0"/>
              <a:t>…</a:t>
            </a:r>
          </a:p>
          <a:p>
            <a:pPr lvl="1" algn="just">
              <a:defRPr/>
            </a:pPr>
            <a:endParaRPr lang="fr-FR" sz="2200" dirty="0" smtClean="0"/>
          </a:p>
          <a:p>
            <a:pPr lvl="1" algn="just">
              <a:defRPr/>
            </a:pPr>
            <a:endParaRPr lang="fr-FR" sz="2200" dirty="0" smtClean="0"/>
          </a:p>
          <a:p>
            <a:pPr algn="just">
              <a:defRPr/>
            </a:pPr>
            <a:endParaRPr lang="fr-FR" sz="22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Plus intégratives</a:t>
            </a:r>
          </a:p>
          <a:p>
            <a:pPr lvl="1"/>
            <a:r>
              <a:rPr lang="fr-FR" b="1" dirty="0" smtClean="0"/>
              <a:t>Mandat de gestion</a:t>
            </a:r>
          </a:p>
          <a:p>
            <a:pPr lvl="1" algn="just">
              <a:buNone/>
            </a:pPr>
            <a:r>
              <a:rPr lang="fr-FR" dirty="0" smtClean="0"/>
              <a:t>	Permet à une association gestionnaire d’établissements et/ou de services d’en déléguer la gestion à une association tout en restant indépendante du point de vue de sa gouvernance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30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Très intégratives</a:t>
            </a:r>
          </a:p>
          <a:p>
            <a:pPr lvl="1"/>
            <a:r>
              <a:rPr lang="fr-FR" b="1" dirty="0" smtClean="0"/>
              <a:t>Apport partiel d’actif</a:t>
            </a:r>
          </a:p>
          <a:p>
            <a:pPr lvl="1" algn="just">
              <a:buNone/>
            </a:pPr>
            <a:r>
              <a:rPr lang="fr-FR" dirty="0" smtClean="0"/>
              <a:t>	Une association transfert à une autre une partie de ses activités, avec le personnel et les moyens qui y sont affectés, y compris les l’immobilier et les dettes…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31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Très intégratives</a:t>
            </a:r>
          </a:p>
          <a:p>
            <a:pPr lvl="1"/>
            <a:r>
              <a:rPr lang="fr-FR" b="1" dirty="0" smtClean="0"/>
              <a:t>Fusion-absorption</a:t>
            </a:r>
          </a:p>
          <a:p>
            <a:pPr lvl="1" algn="just">
              <a:buNone/>
            </a:pPr>
            <a:r>
              <a:rPr lang="fr-FR" dirty="0" smtClean="0"/>
              <a:t>	Une association transfert de l’ensemble de ses activités à une autre avec l’ensemble des moyens affectés, (personnel, moyens matériels, patrimoine immobilier et dettes…)</a:t>
            </a:r>
          </a:p>
          <a:p>
            <a:pPr lvl="1" algn="just">
              <a:buNone/>
            </a:pPr>
            <a:r>
              <a:rPr lang="fr-FR" dirty="0" smtClean="0"/>
              <a:t>	L’association cédante disparait ensuite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32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Quelles solutions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Très intégratives</a:t>
            </a:r>
          </a:p>
          <a:p>
            <a:pPr lvl="1"/>
            <a:r>
              <a:rPr lang="fr-FR" b="1" dirty="0" smtClean="0"/>
              <a:t>Fusion-création</a:t>
            </a:r>
          </a:p>
          <a:p>
            <a:pPr lvl="1" algn="just">
              <a:buNone/>
            </a:pPr>
            <a:r>
              <a:rPr lang="fr-FR" dirty="0" smtClean="0"/>
              <a:t>	Fusion de deux associations, souvent de taille équivalente, qui ne souhaitent pas être absorbées l’une par l’autre</a:t>
            </a:r>
          </a:p>
          <a:p>
            <a:pPr lvl="1" algn="just">
              <a:buNone/>
            </a:pPr>
            <a:r>
              <a:rPr lang="fr-FR" dirty="0" smtClean="0"/>
              <a:t>	Cela aboutit à la disparition des deux associations fusionnantes et à la création d’une nouvelle association englobant leurs périmètres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33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58738"/>
            <a:ext cx="7848600" cy="345926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L’exemple de la FEHAP Île de France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620688"/>
            <a:ext cx="7848600" cy="4789512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L’objectif</a:t>
            </a:r>
            <a:endParaRPr lang="fr-FR" dirty="0" smtClean="0">
              <a:ea typeface="+mn-ea"/>
            </a:endParaRPr>
          </a:p>
          <a:p>
            <a:pPr algn="just"/>
            <a:r>
              <a:rPr lang="fr-FR" dirty="0" smtClean="0">
                <a:ea typeface="+mn-ea"/>
              </a:rPr>
              <a:t>Clarifier la situation</a:t>
            </a:r>
          </a:p>
          <a:p>
            <a:pPr lvl="1" algn="just"/>
            <a:r>
              <a:rPr lang="fr-FR" dirty="0" smtClean="0">
                <a:ea typeface="+mn-ea"/>
              </a:rPr>
              <a:t>Gouvernance</a:t>
            </a:r>
          </a:p>
          <a:p>
            <a:pPr lvl="1" algn="just"/>
            <a:r>
              <a:rPr lang="fr-FR" dirty="0" smtClean="0">
                <a:ea typeface="+mn-ea"/>
              </a:rPr>
              <a:t>Administrative et financière</a:t>
            </a:r>
          </a:p>
          <a:p>
            <a:pPr lvl="1" algn="just"/>
            <a:r>
              <a:rPr lang="fr-FR" dirty="0" smtClean="0">
                <a:ea typeface="+mn-ea"/>
              </a:rPr>
              <a:t>Sociale</a:t>
            </a:r>
          </a:p>
          <a:p>
            <a:pPr lvl="1" algn="just"/>
            <a:r>
              <a:rPr lang="fr-FR" dirty="0" smtClean="0">
                <a:ea typeface="+mn-ea"/>
              </a:rPr>
              <a:t>Organisationnelle</a:t>
            </a:r>
          </a:p>
          <a:p>
            <a:pPr lvl="1" algn="just"/>
            <a:r>
              <a:rPr lang="fr-FR" dirty="0" smtClean="0">
                <a:ea typeface="+mn-ea"/>
              </a:rPr>
              <a:t>Partenariale…</a:t>
            </a:r>
          </a:p>
          <a:p>
            <a:pPr algn="just"/>
            <a:r>
              <a:rPr lang="fr-FR" dirty="0" smtClean="0">
                <a:ea typeface="+mn-ea"/>
              </a:rPr>
              <a:t>Enrichir la réflexion</a:t>
            </a:r>
          </a:p>
          <a:p>
            <a:pPr algn="just"/>
            <a:r>
              <a:rPr lang="fr-FR" dirty="0" smtClean="0">
                <a:ea typeface="+mn-ea"/>
              </a:rPr>
              <a:t>Conseiller la décision</a:t>
            </a:r>
          </a:p>
          <a:p>
            <a:pPr algn="just"/>
            <a:r>
              <a:rPr lang="fr-FR" dirty="0" smtClean="0">
                <a:ea typeface="+mn-ea"/>
              </a:rPr>
              <a:t>Accompagner les évolutions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34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58738"/>
            <a:ext cx="7848600" cy="273918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L’exemple de la FEHAP Île de France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4933528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La méthode</a:t>
            </a:r>
          </a:p>
          <a:p>
            <a:pPr algn="just"/>
            <a:r>
              <a:rPr lang="fr-FR" dirty="0" smtClean="0"/>
              <a:t>Groupe de travail composé d’administrateurs et de directeurs  </a:t>
            </a:r>
          </a:p>
          <a:p>
            <a:pPr lvl="1" algn="just"/>
            <a:r>
              <a:rPr lang="fr-FR" dirty="0" smtClean="0">
                <a:ea typeface="+mn-ea"/>
              </a:rPr>
              <a:t>A la disposition des associations qui en font la demande</a:t>
            </a:r>
          </a:p>
          <a:p>
            <a:pPr lvl="1" algn="just"/>
            <a:r>
              <a:rPr lang="fr-FR" dirty="0" smtClean="0">
                <a:ea typeface="+mn-ea"/>
              </a:rPr>
              <a:t>Proposition de plan d’action d’audit et d’appui</a:t>
            </a:r>
          </a:p>
          <a:p>
            <a:pPr lvl="1" algn="just"/>
            <a:r>
              <a:rPr lang="fr-FR" dirty="0" smtClean="0">
                <a:ea typeface="+mn-ea"/>
              </a:rPr>
              <a:t>Transparence vis-à-vis des conseils d’administration et des instances représentatives</a:t>
            </a:r>
          </a:p>
          <a:p>
            <a:pPr lvl="1" algn="just"/>
            <a:r>
              <a:rPr lang="fr-FR" dirty="0" smtClean="0">
                <a:ea typeface="+mn-ea"/>
              </a:rPr>
              <a:t>Relation partenariale avec l’autorité de tarification et de contrôle</a:t>
            </a:r>
          </a:p>
          <a:p>
            <a:pPr lvl="1" algn="just"/>
            <a:r>
              <a:rPr lang="fr-FR" dirty="0" smtClean="0">
                <a:ea typeface="+mn-ea"/>
              </a:rPr>
              <a:t>Engagement de « désintérêt » des personnes impliquées</a:t>
            </a:r>
          </a:p>
          <a:p>
            <a:pPr lvl="1" algn="just"/>
            <a:r>
              <a:rPr lang="fr-FR" dirty="0" smtClean="0">
                <a:ea typeface="+mn-ea"/>
              </a:rPr>
              <a:t>Conseil et mise en relation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35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3200" b="1" i="1" dirty="0" smtClean="0"/>
              <a:t>« L’avenir appartient à ceux qui croient en la beauté de leurs rêves »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 algn="r">
              <a:buNone/>
            </a:pPr>
            <a:r>
              <a:rPr lang="fr-FR" b="1" dirty="0" err="1" smtClean="0"/>
              <a:t>Eléonora</a:t>
            </a:r>
            <a:r>
              <a:rPr lang="fr-FR" b="1" dirty="0" smtClean="0"/>
              <a:t> Roosevelt</a:t>
            </a:r>
            <a:endParaRPr lang="fr-FR" b="1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FEHAP Ile de France</a:t>
            </a:r>
            <a:endParaRPr lang="fr-FR" sz="1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189450E-EC7A-466C-AB9A-6F3B9FB84BE8}" type="slidenum">
              <a:rPr lang="fr-FR" smtClean="0"/>
              <a:pPr>
                <a:defRPr/>
              </a:pPr>
              <a:t>36</a:t>
            </a:fld>
            <a:endParaRPr lang="fr-FR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4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6988"/>
            <a:ext cx="7848600" cy="381001"/>
          </a:xfrm>
        </p:spPr>
        <p:txBody>
          <a:bodyPr/>
          <a:lstStyle/>
          <a:p>
            <a:pPr algn="ctr"/>
            <a:r>
              <a:rPr lang="fr-FR" altLang="fr-FR" dirty="0" smtClean="0"/>
              <a:t>Un développement longtemps facilité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Des financements progressivement couverts par l’Etat, l’assurance maladie et les collectivités départementales</a:t>
            </a:r>
          </a:p>
          <a:p>
            <a:pPr algn="just">
              <a:defRPr/>
            </a:pPr>
            <a:r>
              <a:rPr lang="fr-FR" sz="2200" dirty="0" smtClean="0"/>
              <a:t>Des contraintes réglementaires longtemps peu prégnantes</a:t>
            </a:r>
          </a:p>
          <a:p>
            <a:pPr algn="just">
              <a:defRPr/>
            </a:pPr>
            <a:r>
              <a:rPr lang="fr-FR" sz="2200" dirty="0" smtClean="0"/>
              <a:t>Un volontariat abondant et peu exigeant</a:t>
            </a:r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5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431652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Un renforcement récent du cadrage législatif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836712"/>
            <a:ext cx="7756437" cy="532859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Les 7 outils de la loi  de 2002</a:t>
            </a:r>
          </a:p>
          <a:p>
            <a:pPr lvl="1" algn="just">
              <a:defRPr/>
            </a:pPr>
            <a:r>
              <a:rPr lang="fr-FR" sz="2000" dirty="0" smtClean="0"/>
              <a:t>La charte des libertés et droits de la personne accueillie</a:t>
            </a:r>
          </a:p>
          <a:p>
            <a:pPr lvl="1" algn="just">
              <a:defRPr/>
            </a:pPr>
            <a:r>
              <a:rPr lang="fr-FR" sz="2000" dirty="0" smtClean="0"/>
              <a:t>Le livret d’accueil</a:t>
            </a:r>
          </a:p>
          <a:p>
            <a:pPr lvl="1" algn="just">
              <a:defRPr/>
            </a:pPr>
            <a:r>
              <a:rPr lang="fr-FR" sz="2000" dirty="0" smtClean="0"/>
              <a:t>Le contrat de séjour et/ou DIPC (document d’information de prise en charge)</a:t>
            </a:r>
          </a:p>
          <a:p>
            <a:pPr lvl="1" algn="just">
              <a:defRPr/>
            </a:pPr>
            <a:r>
              <a:rPr lang="fr-FR" sz="2000" dirty="0" smtClean="0"/>
              <a:t>Le règlement de fonctionnement</a:t>
            </a:r>
          </a:p>
          <a:p>
            <a:pPr lvl="1" algn="just">
              <a:defRPr/>
            </a:pPr>
            <a:r>
              <a:rPr lang="fr-FR" sz="2000" dirty="0" smtClean="0"/>
              <a:t>La personne qualifiée</a:t>
            </a:r>
          </a:p>
          <a:p>
            <a:pPr lvl="1" algn="just">
              <a:defRPr/>
            </a:pPr>
            <a:r>
              <a:rPr lang="fr-FR" sz="2000" dirty="0" smtClean="0"/>
              <a:t>Le CVS (conseil de Vie Sociale)</a:t>
            </a:r>
          </a:p>
          <a:p>
            <a:pPr lvl="1" algn="just">
              <a:defRPr/>
            </a:pPr>
            <a:r>
              <a:rPr lang="fr-FR" sz="2000" dirty="0" smtClean="0"/>
              <a:t>Le projet d’établissement ou de service</a:t>
            </a:r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6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Un renforcement récent du cadrage législatif</a:t>
            </a:r>
            <a:endParaRPr lang="fr-FR" altLang="fr-FR" dirty="0" smtClean="0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Les grands principes de la loi  de 2005</a:t>
            </a:r>
          </a:p>
          <a:p>
            <a:pPr lvl="1" algn="just">
              <a:defRPr/>
            </a:pPr>
            <a:r>
              <a:rPr lang="fr-FR" sz="2200" dirty="0" smtClean="0"/>
              <a:t>Reconnaissance des droits des personnes handicapées</a:t>
            </a:r>
          </a:p>
          <a:p>
            <a:pPr lvl="1" algn="just">
              <a:defRPr/>
            </a:pPr>
            <a:r>
              <a:rPr lang="fr-FR" sz="2200" dirty="0" smtClean="0"/>
              <a:t>Intégration dans la vie ordinaire</a:t>
            </a:r>
          </a:p>
          <a:p>
            <a:pPr lvl="1" algn="just">
              <a:defRPr/>
            </a:pPr>
            <a:r>
              <a:rPr lang="fr-FR" sz="2200" dirty="0" smtClean="0"/>
              <a:t>Accessibilité</a:t>
            </a:r>
          </a:p>
          <a:p>
            <a:pPr lvl="2" algn="just">
              <a:buNone/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7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Des gouvernances fragilisées</a:t>
            </a:r>
          </a:p>
          <a:p>
            <a:pPr lvl="1" algn="just">
              <a:defRPr/>
            </a:pPr>
            <a:r>
              <a:rPr lang="fr-FR" sz="2200" dirty="0" smtClean="0"/>
              <a:t>Responsabilité plus forte pesant sur les conseils d’administration</a:t>
            </a:r>
          </a:p>
          <a:p>
            <a:pPr lvl="1" algn="just">
              <a:defRPr/>
            </a:pPr>
            <a:r>
              <a:rPr lang="fr-FR" sz="2200" dirty="0" smtClean="0"/>
              <a:t>Technicité demandée aux administrateurs</a:t>
            </a:r>
          </a:p>
          <a:p>
            <a:pPr lvl="1" algn="just">
              <a:defRPr/>
            </a:pPr>
            <a:r>
              <a:rPr lang="fr-FR" sz="2200" dirty="0" smtClean="0"/>
              <a:t>Difficulté à renouveler les administrateurs</a:t>
            </a:r>
          </a:p>
          <a:p>
            <a:pPr lvl="1" algn="just">
              <a:defRPr/>
            </a:pPr>
            <a:r>
              <a:rPr lang="fr-FR" sz="2200" dirty="0" smtClean="0"/>
              <a:t>Vieillissement des congrégations</a:t>
            </a:r>
          </a:p>
          <a:p>
            <a:pPr lvl="1" algn="just">
              <a:defRPr/>
            </a:pPr>
            <a:endParaRPr lang="fr-FR" sz="22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lvl="2" algn="just"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1314450" lvl="2" indent="-514350">
              <a:buSzPct val="100000"/>
              <a:buFont typeface="Wingdings" pitchFamily="2" charset="2"/>
              <a:buChar char="§"/>
              <a:defRPr/>
            </a:pPr>
            <a:endParaRPr lang="fr-FR" sz="2000" dirty="0" smtClean="0"/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8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 nouvelles compétences requises pour les fonctions support</a:t>
            </a:r>
          </a:p>
          <a:p>
            <a:pPr lvl="1" algn="just">
              <a:defRPr/>
            </a:pPr>
            <a:r>
              <a:rPr lang="fr-FR" sz="2200" dirty="0" smtClean="0"/>
              <a:t>Financières</a:t>
            </a:r>
          </a:p>
          <a:p>
            <a:pPr lvl="2" algn="just">
              <a:defRPr/>
            </a:pPr>
            <a:r>
              <a:rPr lang="fr-FR" sz="2200" dirty="0" smtClean="0"/>
              <a:t>Budgets</a:t>
            </a:r>
          </a:p>
          <a:p>
            <a:pPr lvl="2" algn="just">
              <a:defRPr/>
            </a:pPr>
            <a:r>
              <a:rPr lang="fr-FR" sz="2200" dirty="0" smtClean="0"/>
              <a:t>Arrêtés des comptes</a:t>
            </a:r>
          </a:p>
          <a:p>
            <a:pPr lvl="2" algn="just">
              <a:defRPr/>
            </a:pPr>
            <a:r>
              <a:rPr lang="fr-FR" sz="2200" dirty="0" smtClean="0"/>
              <a:t>Tableaux de bord</a:t>
            </a:r>
          </a:p>
          <a:p>
            <a:pPr lvl="2" algn="just">
              <a:defRPr/>
            </a:pPr>
            <a:r>
              <a:rPr lang="fr-FR" sz="2200" dirty="0" smtClean="0"/>
              <a:t>Politique d’achat</a:t>
            </a:r>
          </a:p>
          <a:p>
            <a:pPr lvl="2" algn="just">
              <a:defRPr/>
            </a:pPr>
            <a:r>
              <a:rPr lang="fr-FR" sz="2200" dirty="0" smtClean="0"/>
              <a:t>Investissements</a:t>
            </a:r>
          </a:p>
          <a:p>
            <a:pPr lvl="2" algn="just">
              <a:defRPr/>
            </a:pPr>
            <a:r>
              <a:rPr lang="fr-FR" sz="2200" dirty="0" smtClean="0"/>
              <a:t>..</a:t>
            </a:r>
          </a:p>
          <a:p>
            <a:pPr lvl="1" algn="just">
              <a:defRPr/>
            </a:pPr>
            <a:r>
              <a:rPr lang="fr-FR" sz="2200" dirty="0" smtClean="0"/>
              <a:t>RH</a:t>
            </a:r>
          </a:p>
          <a:p>
            <a:pPr lvl="2" algn="just">
              <a:defRPr/>
            </a:pPr>
            <a:r>
              <a:rPr lang="fr-FR" sz="2200" dirty="0" smtClean="0"/>
              <a:t>Droit social</a:t>
            </a:r>
          </a:p>
          <a:p>
            <a:pPr lvl="2" algn="just">
              <a:defRPr/>
            </a:pPr>
            <a:r>
              <a:rPr lang="fr-FR" sz="2200" dirty="0" smtClean="0"/>
              <a:t>Formation</a:t>
            </a:r>
          </a:p>
          <a:p>
            <a:pPr lvl="2" algn="just">
              <a:defRPr/>
            </a:pPr>
            <a:r>
              <a:rPr lang="fr-FR" sz="2200" dirty="0" smtClean="0"/>
              <a:t>Paies</a:t>
            </a:r>
          </a:p>
          <a:p>
            <a:pPr lvl="2" algn="just">
              <a:defRPr/>
            </a:pPr>
            <a:r>
              <a:rPr lang="fr-FR" sz="2200" dirty="0" smtClean="0"/>
              <a:t>Dialogue social</a:t>
            </a:r>
          </a:p>
          <a:p>
            <a:pPr lvl="2" algn="just">
              <a:defRPr/>
            </a:pPr>
            <a:r>
              <a:rPr lang="fr-FR" sz="2200" dirty="0" smtClean="0"/>
              <a:t>…</a:t>
            </a:r>
          </a:p>
          <a:p>
            <a:pPr marL="457200" lvl="1" indent="0" algn="just">
              <a:buNone/>
              <a:defRPr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FEHAP Île-de-France</a:t>
            </a:r>
            <a:endParaRPr lang="fr-FR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14339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8F47A4-D620-4F3B-9800-22BD253D1A8D}" type="slidenum">
              <a:rPr lang="fr-FR" smtClean="0"/>
              <a:pPr>
                <a:defRPr/>
              </a:pPr>
              <a:t>9</a:t>
            </a:fld>
            <a:endParaRPr lang="fr-FR" smtClean="0">
              <a:solidFill>
                <a:srgbClr val="F8F8F8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26988"/>
            <a:ext cx="8820472" cy="381001"/>
          </a:xfrm>
        </p:spPr>
        <p:txBody>
          <a:bodyPr/>
          <a:lstStyle/>
          <a:p>
            <a:pPr algn="ctr"/>
            <a:r>
              <a:rPr lang="fr-FR" altLang="fr-FR" dirty="0" smtClean="0">
                <a:solidFill>
                  <a:schemeClr val="bg1"/>
                </a:solidFill>
              </a:rPr>
              <a:t>L’apparition récente de contraintes et de difficultés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913188" y="64785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Blip>
                <a:blip r:embed="rId6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Century Gothic" pitchFamily="34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fr-FR" altLang="fr-FR" sz="1800">
              <a:latin typeface="Times New Roman" pitchFamily="18" charset="0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920019" y="692696"/>
            <a:ext cx="7756437" cy="547260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defRPr/>
            </a:pPr>
            <a:r>
              <a:rPr lang="fr-FR" sz="2200" dirty="0" smtClean="0"/>
              <a:t>De nouvelles compétences requises pour les fonctions support</a:t>
            </a:r>
          </a:p>
          <a:p>
            <a:pPr lvl="1" algn="just">
              <a:defRPr/>
            </a:pPr>
            <a:r>
              <a:rPr lang="fr-FR" sz="2200" dirty="0" smtClean="0"/>
              <a:t>Qualité</a:t>
            </a:r>
          </a:p>
          <a:p>
            <a:pPr lvl="2" algn="just">
              <a:defRPr/>
            </a:pPr>
            <a:r>
              <a:rPr lang="fr-FR" sz="2200" dirty="0" smtClean="0"/>
              <a:t>Evaluation interne et externe</a:t>
            </a:r>
          </a:p>
          <a:p>
            <a:pPr lvl="2" algn="just">
              <a:defRPr/>
            </a:pPr>
            <a:r>
              <a:rPr lang="fr-FR" sz="2200" dirty="0" smtClean="0"/>
              <a:t>Cartographie des risques à priori</a:t>
            </a:r>
          </a:p>
          <a:p>
            <a:pPr lvl="2" algn="just">
              <a:defRPr/>
            </a:pPr>
            <a:r>
              <a:rPr lang="fr-FR" sz="2200" dirty="0" smtClean="0"/>
              <a:t>Politique de gestion des risques</a:t>
            </a:r>
          </a:p>
          <a:p>
            <a:pPr lvl="2" algn="just">
              <a:defRPr/>
            </a:pPr>
            <a:r>
              <a:rPr lang="fr-FR" sz="2200" dirty="0" smtClean="0"/>
              <a:t>Signalement et traitement des évènements indésirables</a:t>
            </a:r>
          </a:p>
          <a:p>
            <a:pPr lvl="2" algn="just">
              <a:defRPr/>
            </a:pPr>
            <a:r>
              <a:rPr lang="fr-FR" sz="2200" dirty="0" smtClean="0"/>
              <a:t>Circuit du médicament</a:t>
            </a:r>
          </a:p>
          <a:p>
            <a:pPr lvl="2" algn="just">
              <a:defRPr/>
            </a:pPr>
            <a:r>
              <a:rPr lang="fr-FR" sz="2200" dirty="0" smtClean="0"/>
              <a:t>Plans d’actions</a:t>
            </a:r>
          </a:p>
          <a:p>
            <a:pPr lvl="2" algn="just">
              <a:defRPr/>
            </a:pPr>
            <a:r>
              <a:rPr lang="fr-FR" sz="2200" dirty="0" smtClean="0"/>
              <a:t>Procédures </a:t>
            </a:r>
          </a:p>
          <a:p>
            <a:pPr lvl="2" algn="just">
              <a:defRPr/>
            </a:pPr>
            <a:r>
              <a:rPr lang="fr-FR" sz="22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064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ouvelle présentation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66"/>
        </a:solidFill>
        <a:ln w="9525" cap="flat" cmpd="sng" algn="ctr">
          <a:solidFill>
            <a:srgbClr val="00CC6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66"/>
        </a:solidFill>
        <a:ln w="9525" cap="flat" cmpd="sng" algn="ctr">
          <a:solidFill>
            <a:srgbClr val="00CC6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ouvelle présentation">
  <a:themeElements>
    <a:clrScheme name="Nouvelle présentation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Nouvelle présentation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66"/>
        </a:solidFill>
        <a:ln w="9525" cap="flat" cmpd="sng" algn="ctr">
          <a:solidFill>
            <a:srgbClr val="00CC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66"/>
        </a:solidFill>
        <a:ln w="9525" cap="flat" cmpd="sng" algn="ctr">
          <a:solidFill>
            <a:srgbClr val="00CC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17352</TotalTime>
  <Words>1169</Words>
  <Application>Microsoft Office PowerPoint</Application>
  <PresentationFormat>Affichage à l'écran (4:3)</PresentationFormat>
  <Paragraphs>375</Paragraphs>
  <Slides>36</Slides>
  <Notes>17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36</vt:i4>
      </vt:variant>
    </vt:vector>
  </HeadingPairs>
  <TitlesOfParts>
    <vt:vector size="38" baseType="lpstr">
      <vt:lpstr>Nouvelle présentation</vt:lpstr>
      <vt:lpstr>1_Nouvelle présentation</vt:lpstr>
      <vt:lpstr>Les restructurations dans le médico-social et le social Contrainte ou opportunité ?  </vt:lpstr>
      <vt:lpstr>Un secteur à l’histoire riche de sens</vt:lpstr>
      <vt:lpstr>Un secteur à l’histoire riche de sens</vt:lpstr>
      <vt:lpstr>Un développement longtemps facilité</vt:lpstr>
      <vt:lpstr>Un renforcement récent du cadrage législatif</vt:lpstr>
      <vt:lpstr>Un renforcement récent du cadrage législatif</vt:lpstr>
      <vt:lpstr>L’apparition récente de contraintes et de difficultés</vt:lpstr>
      <vt:lpstr>L’apparition récente de contraintes et de difficultés</vt:lpstr>
      <vt:lpstr>L’apparition récente de contraintes et de difficultés</vt:lpstr>
      <vt:lpstr>L’apparition récente de contraintes et de difficultés</vt:lpstr>
      <vt:lpstr>L’apparition récente de contraintes et de difficultés</vt:lpstr>
      <vt:lpstr>L’apparition récente de contraintes et de difficultés</vt:lpstr>
      <vt:lpstr>L’apparition récente de contraintes et de difficultés</vt:lpstr>
      <vt:lpstr>La place du secteur social et médico-social en France en 2015</vt:lpstr>
      <vt:lpstr>Quelle place pour chaque secteur au sein des activités SMS ?</vt:lpstr>
      <vt:lpstr>Quelle est la taille moyenne des structures SMS ?</vt:lpstr>
      <vt:lpstr>Au sein du secteur PNL, quel est le statut des entités gestionnaires SMS ?</vt:lpstr>
      <vt:lpstr>Quelle est la part des entités mono-structures ?</vt:lpstr>
      <vt:lpstr>Quelle est la taille des mono-structures PNL ?</vt:lpstr>
      <vt:lpstr>Quelles solutions alors ?</vt:lpstr>
      <vt:lpstr>Des évolutions donc nécessaires </vt:lpstr>
      <vt:lpstr>Quels  sont les enjeux ?</vt:lpstr>
      <vt:lpstr>Chercher avant tout des raisons de se rapprocher</vt:lpstr>
      <vt:lpstr>Quelles méthode ?</vt:lpstr>
      <vt:lpstr>Quelles  solutions ?</vt:lpstr>
      <vt:lpstr>Quelles  solutions ?</vt:lpstr>
      <vt:lpstr>Quelles  solutions ?</vt:lpstr>
      <vt:lpstr>Quelles  solutions ?</vt:lpstr>
      <vt:lpstr>Quelles  solutions ?</vt:lpstr>
      <vt:lpstr>Quelles solutions ?</vt:lpstr>
      <vt:lpstr>Quelles solutions ?</vt:lpstr>
      <vt:lpstr>Quelles solutions ?</vt:lpstr>
      <vt:lpstr>Quelles solutions ?</vt:lpstr>
      <vt:lpstr>L’exemple de la FEHAP Île de France</vt:lpstr>
      <vt:lpstr>L’exemple de la FEHAP Île de France</vt:lpstr>
      <vt:lpstr>Présentation PowerPoint</vt:lpstr>
    </vt:vector>
  </TitlesOfParts>
  <Company>Gallouedec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MBER</dc:creator>
  <cp:lastModifiedBy>User</cp:lastModifiedBy>
  <cp:revision>838</cp:revision>
  <cp:lastPrinted>2015-06-11T14:39:21Z</cp:lastPrinted>
  <dcterms:created xsi:type="dcterms:W3CDTF">2004-06-28T12:58:59Z</dcterms:created>
  <dcterms:modified xsi:type="dcterms:W3CDTF">2016-01-28T10:30:29Z</dcterms:modified>
</cp:coreProperties>
</file>