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81" r:id="rId3"/>
    <p:sldId id="258" r:id="rId4"/>
    <p:sldId id="291" r:id="rId5"/>
    <p:sldId id="268" r:id="rId6"/>
    <p:sldId id="270" r:id="rId7"/>
    <p:sldId id="287" r:id="rId8"/>
    <p:sldId id="271" r:id="rId9"/>
    <p:sldId id="272" r:id="rId10"/>
    <p:sldId id="274" r:id="rId11"/>
    <p:sldId id="273" r:id="rId12"/>
    <p:sldId id="297" r:id="rId13"/>
    <p:sldId id="275" r:id="rId14"/>
    <p:sldId id="276" r:id="rId15"/>
    <p:sldId id="269" r:id="rId16"/>
    <p:sldId id="292" r:id="rId17"/>
    <p:sldId id="257" r:id="rId18"/>
    <p:sldId id="259" r:id="rId19"/>
    <p:sldId id="260" r:id="rId20"/>
    <p:sldId id="289" r:id="rId21"/>
    <p:sldId id="261" r:id="rId22"/>
    <p:sldId id="290" r:id="rId23"/>
    <p:sldId id="262" r:id="rId24"/>
    <p:sldId id="264" r:id="rId25"/>
    <p:sldId id="265" r:id="rId26"/>
    <p:sldId id="263" r:id="rId27"/>
    <p:sldId id="266" r:id="rId28"/>
    <p:sldId id="293" r:id="rId29"/>
    <p:sldId id="296" r:id="rId30"/>
    <p:sldId id="294" r:id="rId31"/>
    <p:sldId id="295" r:id="rId32"/>
    <p:sldId id="267" r:id="rId33"/>
    <p:sldId id="277" r:id="rId34"/>
    <p:sldId id="278" r:id="rId35"/>
    <p:sldId id="279" r:id="rId36"/>
    <p:sldId id="280" r:id="rId37"/>
    <p:sldId id="282" r:id="rId38"/>
    <p:sldId id="283" r:id="rId39"/>
    <p:sldId id="284" r:id="rId40"/>
    <p:sldId id="285" r:id="rId41"/>
    <p:sldId id="286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63ECD-BC4B-4B5A-A2BB-D5C82258F306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E6BA-8C71-4CC0-AC94-A16DC3F49F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41669C-EA1D-49DE-8D0E-D733447231A7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0639-B171-48D1-9705-95B9901F17CC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C1DD37C-32B5-4808-A561-C3FD4C74710C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362F-4FDE-4E9A-8E9E-30DE59B366E9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F3BB67-AA91-4C2E-805E-79D30A99E207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4F7B27-2BC8-4FE3-8E4C-CA0B6C237686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5FFAE8-389F-40E7-A85E-46CDE04B2818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9D7-D535-448C-B676-46DE93054253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55480B3-98D6-4630-87D8-2E711190B4E3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0F6D-987B-4831-9316-03CC6CD31329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596CB93-D1BB-4FBE-B51A-8466F9645A47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937B-3722-436E-BE00-7A8418982653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Assemblée Générale Ordinaire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5724" y="3985396"/>
            <a:ext cx="8673427" cy="1322587"/>
          </a:xfrm>
        </p:spPr>
        <p:txBody>
          <a:bodyPr/>
          <a:lstStyle/>
          <a:p>
            <a:r>
              <a:rPr lang="fr-FR" dirty="0"/>
              <a:t>Jeudi 23 mai 2024</a:t>
            </a:r>
          </a:p>
          <a:p>
            <a:r>
              <a:rPr lang="fr-FR" dirty="0"/>
              <a:t>95, rue de Sèvres – 75006 PARIS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" y="319819"/>
            <a:ext cx="1524000" cy="48577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algn="ctr"/>
            <a:r>
              <a:rPr lang="fr-FR" sz="2600" dirty="0"/>
              <a:t>Le contenu du projet et les questions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Ce qui survient, c’est un bouleversement complet  du processus de soins : </a:t>
            </a:r>
            <a:r>
              <a:rPr lang="fr-FR" dirty="0"/>
              <a:t>arrêter son traitement permet d’être éligible à la mort programmée.  Cette contradiction a été soulevée par les psychiatres flamands en Belgique, qui font observer que le caractère insupportable ne peut être invoqué quand on le rend insupportable, par refus de traitement.</a:t>
            </a:r>
          </a:p>
          <a:p>
            <a:endParaRPr lang="fr-FR" dirty="0"/>
          </a:p>
          <a:p>
            <a:r>
              <a:rPr lang="fr-FR" dirty="0"/>
              <a:t>Le projet (article 5) prévoit, </a:t>
            </a:r>
            <a:r>
              <a:rPr lang="fr-FR" b="1" dirty="0"/>
              <a:t>pour un patient qui ne serait pas en mesure physiquement de procéder à sa mort,</a:t>
            </a:r>
            <a:r>
              <a:rPr lang="fr-FR" dirty="0"/>
              <a:t> la possibilité de se faire administrer le produit létal « par un médecin, un infirmier </a:t>
            </a:r>
            <a:r>
              <a:rPr lang="fr-FR" b="1" dirty="0">
                <a:solidFill>
                  <a:srgbClr val="00B0F0"/>
                </a:solidFill>
              </a:rPr>
              <a:t>ou une personne volontaire</a:t>
            </a:r>
            <a:r>
              <a:rPr lang="fr-FR" dirty="0"/>
              <a:t> qui elle désigne »… </a:t>
            </a:r>
            <a:r>
              <a:rPr lang="fr-FR" b="1" dirty="0"/>
              <a:t>Aucun pays au monde n'a osé émettre l’idée qu'un proche pourrait être la main qui administre la mort</a:t>
            </a:r>
            <a:r>
              <a:rPr lang="fr-FR" dirty="0"/>
              <a:t>. </a:t>
            </a:r>
            <a:endParaRPr lang="fr-FR" sz="3300" dirty="0"/>
          </a:p>
          <a:p>
            <a:endParaRPr lang="fr-FR" sz="3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863" y="30246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800" dirty="0"/>
              <a:t>Expériences </a:t>
            </a:r>
            <a:r>
              <a:rPr lang="fr-FR" sz="2800" dirty="0" smtClean="0"/>
              <a:t>personnelles</a:t>
            </a:r>
          </a:p>
          <a:p>
            <a:pPr marL="0" indent="0" algn="ctr">
              <a:buNone/>
            </a:pPr>
            <a:endParaRPr lang="fr-FR" sz="1000" dirty="0"/>
          </a:p>
          <a:p>
            <a:r>
              <a:rPr lang="fr-FR" sz="2000" dirty="0">
                <a:solidFill>
                  <a:schemeClr val="tx2"/>
                </a:solidFill>
              </a:rPr>
              <a:t>Les enjeux portés par des associations très militantes:</a:t>
            </a:r>
          </a:p>
          <a:p>
            <a:pPr lvl="1"/>
            <a:r>
              <a:rPr lang="fr-FR" sz="1800" u="sng" dirty="0">
                <a:solidFill>
                  <a:schemeClr val="accent5">
                    <a:lumMod val="75000"/>
                  </a:schemeClr>
                </a:solidFill>
              </a:rPr>
              <a:t>Ni la souffrance, ni la fin de vie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, mais la création d’une créance sociale qui consacrerait le droit de disposer de sa vie à tout moment et sans condition</a:t>
            </a:r>
          </a:p>
          <a:p>
            <a:r>
              <a:rPr lang="fr-FR" sz="2000" dirty="0">
                <a:solidFill>
                  <a:schemeClr val="tx2"/>
                </a:solidFill>
              </a:rPr>
              <a:t>Une méconnaissance lourde et persistante de la loi actuelle : 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Confusion sur les termes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Ignorance de la réalité de la SPC jusqu’au décès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La question de l’intention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La question des plus fragiles 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Les exemples belges, hollandais, canadiens, nous montrent qu’aucun garde-fou ne résiste très longtemps…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algn="ctr"/>
            <a:r>
              <a:rPr lang="fr-FR" sz="2800" dirty="0" smtClean="0"/>
              <a:t>Les « avancées » de la </a:t>
            </a:r>
          </a:p>
          <a:p>
            <a:pPr marL="0" indent="0" algn="ctr">
              <a:buNone/>
            </a:pPr>
            <a:r>
              <a:rPr lang="fr-FR" sz="2800" dirty="0" smtClean="0"/>
              <a:t>commission spéciale</a:t>
            </a:r>
          </a:p>
          <a:p>
            <a:pPr algn="ctr"/>
            <a:endParaRPr lang="fr-FR" sz="1100" dirty="0"/>
          </a:p>
          <a:p>
            <a:pPr algn="just"/>
            <a:r>
              <a:rPr lang="fr-FR" sz="2000" dirty="0" smtClean="0"/>
              <a:t>Les verrous sautent beaucoup plus vite que prévu</a:t>
            </a:r>
          </a:p>
          <a:p>
            <a:pPr algn="just"/>
            <a:r>
              <a:rPr lang="fr-FR" sz="2000" dirty="0" smtClean="0"/>
              <a:t>Le gouvernement lui-même </a:t>
            </a:r>
            <a:r>
              <a:rPr lang="fr-FR" sz="2000" b="1" u="sng" dirty="0" smtClean="0"/>
              <a:t>semble</a:t>
            </a:r>
            <a:r>
              <a:rPr lang="fr-FR" sz="2000" dirty="0" smtClean="0"/>
              <a:t> un peu dépassé</a:t>
            </a:r>
          </a:p>
          <a:p>
            <a:pPr algn="just"/>
            <a:r>
              <a:rPr lang="fr-FR" sz="2000" dirty="0" smtClean="0"/>
              <a:t>Des voix « discordantes » se font entendre dans la majorité</a:t>
            </a:r>
          </a:p>
          <a:p>
            <a:pPr algn="just"/>
            <a:r>
              <a:rPr lang="fr-FR" sz="2000" dirty="0" smtClean="0"/>
              <a:t>Le calendrier prévu risque de nous endormir…</a:t>
            </a:r>
          </a:p>
          <a:p>
            <a:pPr algn="just"/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En </a:t>
            </a:r>
            <a:r>
              <a:rPr lang="fr-FR" sz="2800" dirty="0"/>
              <a:t>conséquence de quoi</a:t>
            </a:r>
            <a:r>
              <a:rPr lang="fr-FR" sz="2800" dirty="0" smtClean="0"/>
              <a:t>:</a:t>
            </a:r>
          </a:p>
          <a:p>
            <a:pPr marL="0" indent="0" algn="ctr">
              <a:buNone/>
            </a:pPr>
            <a:endParaRPr lang="fr-FR" sz="2800" dirty="0"/>
          </a:p>
          <a:p>
            <a:r>
              <a:rPr lang="fr-FR" sz="2000" dirty="0">
                <a:solidFill>
                  <a:schemeClr val="tx2"/>
                </a:solidFill>
              </a:rPr>
              <a:t>Urgence de porter une parole auprès des députés, en proximité, dans les circonscriptions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Importance de FORMER les </a:t>
            </a:r>
            <a:r>
              <a:rPr lang="fr-FR" sz="2000" b="1" dirty="0">
                <a:solidFill>
                  <a:schemeClr val="tx2"/>
                </a:solidFill>
              </a:rPr>
              <a:t>équipes</a:t>
            </a:r>
            <a:r>
              <a:rPr lang="fr-FR" sz="20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Sur les notions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Sur les dispositions du projet de loi</a:t>
            </a:r>
          </a:p>
          <a:p>
            <a:pPr lvl="1"/>
            <a:r>
              <a:rPr lang="fr-FR" b="1" dirty="0">
                <a:solidFill>
                  <a:srgbClr val="00B0F0"/>
                </a:solidFill>
              </a:rPr>
              <a:t>Pour qu’elles soient en capacité de donner aux résidents et aux familles les bonnes informations</a:t>
            </a:r>
          </a:p>
          <a:p>
            <a:pPr lvl="1"/>
            <a:endParaRPr lang="fr-FR" b="1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Importance de permettre aux CA de s’approprier les enjeux pour soutenir des lignes politiques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algn="ctr"/>
            <a:r>
              <a:rPr lang="fr-FR" sz="2800" dirty="0"/>
              <a:t>Comment on s’organise?</a:t>
            </a:r>
          </a:p>
          <a:p>
            <a:pPr marL="0" indent="0" algn="ctr">
              <a:buNone/>
            </a:pPr>
            <a:endParaRPr lang="fr-FR" sz="2800" dirty="0"/>
          </a:p>
          <a:p>
            <a:r>
              <a:rPr lang="fr-FR" sz="2000" dirty="0">
                <a:solidFill>
                  <a:schemeClr val="tx2"/>
                </a:solidFill>
              </a:rPr>
              <a:t>Groupes de travail </a:t>
            </a:r>
            <a:r>
              <a:rPr lang="fr-FR" sz="2000" dirty="0" smtClean="0">
                <a:solidFill>
                  <a:schemeClr val="tx2"/>
                </a:solidFill>
              </a:rPr>
              <a:t>? Juridique ? Ethique ? Tactique ?</a:t>
            </a:r>
            <a:endParaRPr lang="fr-FR" sz="200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Mise en œuvre de formations ?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Mobilisation des CA ?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pPr algn="ctr"/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</a:rPr>
              <a:t>On en parle pendant le déjeuner</a:t>
            </a:r>
            <a:endParaRPr lang="fr-F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PAUSE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723" y="795490"/>
            <a:ext cx="5829300" cy="52663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Assemblée générale ordinaire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132" cy="48772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28" y="1856422"/>
            <a:ext cx="7204135" cy="28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/>
              <a:t>Ordre du Jour</a:t>
            </a:r>
            <a:br>
              <a:rPr lang="fr-FR" sz="6000" b="1" dirty="0"/>
            </a:br>
            <a:r>
              <a:rPr lang="fr-FR" sz="6000" b="1" dirty="0"/>
              <a:t>AGO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3015" y="803185"/>
            <a:ext cx="7218485" cy="53426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/>
              <a:t>Approbation des procès-verbaux des Assemblées Générales Ordinaire et Extraordinaire du 01 juin 2023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Rapport moral et d’activités de l’année 2023		        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Rapport financier, approbation des comptes de l’exercice 2023 et affectation du résultat,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Quitus au conseil d’administration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Cotisations 2025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Renouvellement des membres du Conseil d’administration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Approbation CR AGO 1-06-23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3015" y="360485"/>
            <a:ext cx="7218485" cy="6356838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Résolution 1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Alain Rondepierre, président, fait part du procès-verbal de l’Assemblée Générale Ordinaire qui s’est tenue l’année dernière, le 02 juin 2022.</a:t>
            </a:r>
            <a:endParaRPr lang="fr-FR" dirty="0">
              <a:highlight>
                <a:srgbClr val="FFFF00"/>
              </a:highlight>
            </a:endParaRPr>
          </a:p>
          <a:p>
            <a:r>
              <a:rPr lang="fr-FR" dirty="0"/>
              <a:t>&gt;&gt;Il est approuvé à l’unanimité des membres présents ou représentés. </a:t>
            </a: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Résolution 2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Alain Rondepierre, président, donne lecture du rapport moral et d’activités de l’année 2022. </a:t>
            </a:r>
          </a:p>
          <a:p>
            <a:r>
              <a:rPr lang="fr-FR" dirty="0"/>
              <a:t>&gt;&gt;Il est approuvé à l’unanimité des membres présents ou représentés. </a:t>
            </a: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Résolution 3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Christian Maujean, trésorier, donne lecture du rapport financier, présente le bilan et le compte de résultat de l’exercice 2022. Le résultat de l’exercice 2022 est affecté au report à nouveau. </a:t>
            </a:r>
          </a:p>
          <a:p>
            <a:r>
              <a:rPr lang="fr-FR" dirty="0"/>
              <a:t>&gt;&gt;Les trois documents sont approuvés à l’unanimité des membres présents ou représentés. </a:t>
            </a: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Résolution 4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Il est donné quitus au conseil d’administration. </a:t>
            </a:r>
          </a:p>
          <a:p>
            <a:r>
              <a:rPr lang="fr-FR" dirty="0"/>
              <a:t>&gt;&gt;Cette résolution est approuvée à l’unanimité des membres présents ou représentés.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Approbation CR AGO 1-06-23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9697" y="178420"/>
            <a:ext cx="7451803" cy="6538903"/>
          </a:xfrm>
        </p:spPr>
        <p:txBody>
          <a:bodyPr>
            <a:normAutofit fontScale="25000" lnSpcReduction="20000"/>
          </a:bodyPr>
          <a:lstStyle/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Résolution 5 </a:t>
            </a:r>
          </a:p>
          <a:p>
            <a:r>
              <a:rPr lang="fr-FR" sz="6000" dirty="0"/>
              <a:t>Il est proposé à l’Assemblée Générale de reconduire en 2024 le tarif des cotisations appliqué en 2022. </a:t>
            </a:r>
          </a:p>
          <a:p>
            <a:r>
              <a:rPr lang="fr-FR" sz="6000" dirty="0"/>
              <a:t>&gt;&gt;Cette proposition est approuvée à l’unanimité des membres présents ou représentés. </a:t>
            </a:r>
          </a:p>
          <a:p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Résolution 6</a:t>
            </a:r>
          </a:p>
          <a:p>
            <a:r>
              <a:rPr lang="fr-FR" sz="6000" dirty="0"/>
              <a:t>L’Assemblée Générale prend acte que Madame Anne Humeau, Directrice Adjointe du Service National Famille et Société pour le pôle Santé à la CEF (Pastorale de la Santé), représente désormais celle-ci en tant que membre de droit. </a:t>
            </a:r>
          </a:p>
          <a:p>
            <a:r>
              <a:rPr lang="fr-FR" sz="6000" dirty="0"/>
              <a:t>L’Assemblée Générale prend acte que Sœur Sophie Havin, Petite Sœur de l’Assomption, représente désormais la CORREF. Elle succède ainsi à Sœur Marie-Françoise Crépin que le Président remercie vivement pour sa participation active aux travaux de la FNISASIC, et ce depuis ses origines.</a:t>
            </a:r>
          </a:p>
          <a:p>
            <a:r>
              <a:rPr lang="fr-FR" sz="6000" dirty="0"/>
              <a:t> L’Assemblée Générale prend acte que Sœur Jeanne-Marie DESOUCHES, qui a cumulé plusieurs mandats d’administratrice au sein de la Fnisasic, est invitée permanente au sein du conseil d’administration.</a:t>
            </a:r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Résolution 7 </a:t>
            </a:r>
          </a:p>
          <a:p>
            <a:r>
              <a:rPr lang="fr-FR" sz="6000" dirty="0"/>
              <a:t>Il est proposé à l’Assemblée Générale : </a:t>
            </a:r>
          </a:p>
          <a:p>
            <a:r>
              <a:rPr lang="fr-FR" sz="6000" dirty="0"/>
              <a:t>1- Le renouvellement du mandat d’administrateur de Jean-Paul Finot pour une durée de trois ans. Celui-ci expirera lors de l’Assemblée Générale de 2026 qui se prononcera sur l’exercice 2025. </a:t>
            </a:r>
          </a:p>
          <a:p>
            <a:endParaRPr lang="fr-FR" sz="6000" dirty="0"/>
          </a:p>
          <a:p>
            <a:endParaRPr lang="fr-FR" sz="6000" dirty="0"/>
          </a:p>
          <a:p>
            <a:endParaRPr lang="fr-FR" sz="6000" dirty="0"/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/>
              <a:t>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6865" y="803186"/>
            <a:ext cx="7370064" cy="5248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 La loi « Aide à mourir »</a:t>
            </a:r>
          </a:p>
          <a:p>
            <a:pPr>
              <a:lnSpc>
                <a:spcPct val="150000"/>
              </a:lnSpc>
            </a:pPr>
            <a:r>
              <a:rPr lang="fr-FR" sz="4000" dirty="0" smtClean="0"/>
              <a:t>A.G.O.</a:t>
            </a:r>
            <a:endParaRPr lang="fr-FR" sz="4000" dirty="0"/>
          </a:p>
          <a:p>
            <a:pPr>
              <a:lnSpc>
                <a:spcPct val="150000"/>
              </a:lnSpc>
            </a:pPr>
            <a:r>
              <a:rPr lang="fr-FR" sz="4000" dirty="0" smtClean="0"/>
              <a:t>La </a:t>
            </a:r>
            <a:r>
              <a:rPr lang="fr-FR" sz="4000" dirty="0"/>
              <a:t>question de l’Aide Sociale</a:t>
            </a:r>
          </a:p>
          <a:p>
            <a:pPr>
              <a:lnSpc>
                <a:spcPct val="150000"/>
              </a:lnSpc>
            </a:pPr>
            <a:r>
              <a:rPr lang="fr-FR" sz="4000" dirty="0"/>
              <a:t> Groupes de travail à installer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132" cy="48772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Approbation CR AGO 1-06-23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5" y="360485"/>
            <a:ext cx="7491046" cy="6356838"/>
          </a:xfrm>
        </p:spPr>
        <p:txBody>
          <a:bodyPr>
            <a:normAutofit fontScale="25000" lnSpcReduction="20000"/>
          </a:bodyPr>
          <a:lstStyle/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endParaRPr lang="fr-FR" sz="5400" dirty="0"/>
          </a:p>
          <a:p>
            <a:r>
              <a:rPr lang="fr-FR" sz="6000" dirty="0"/>
              <a:t>2- Frère Gravereau n’ayant pas demandé le renouvellement de son mandat, il est proposé la nomination du Frère Paul-Marie Taufana, Supérieur Provincial de l’Ordre Hospitalier de Saint Jean de Dieu. Son mandat d’administrateur expirera lors de l’Assemblée Générale de 2026 qui se prononcera sur l’exercice 2025. </a:t>
            </a:r>
          </a:p>
          <a:p>
            <a:r>
              <a:rPr lang="fr-FR" sz="6000" dirty="0"/>
              <a:t>3- La nomination en qualité d’administrateurs de Jean-Xavier Gauthier, personne qualifiée, Président de l’Association Monsieur Vincent, de Patrice Froissart, personne qualifiée, administrateur de l’Association Chemins d’Espérance, et de Jean-Bernard Prim, Délégué Général de l’Alliance Siméon. Leurs mandats d’administrateurs expireront lors de l’Assemblée Générale de 2026 qui se prononcera sur l’exercice 2025. </a:t>
            </a:r>
          </a:p>
          <a:p>
            <a:endParaRPr lang="fr-FR" sz="6000" dirty="0"/>
          </a:p>
          <a:p>
            <a:r>
              <a:rPr lang="fr-FR" sz="6000" dirty="0"/>
              <a:t>&gt;&gt;La résolution est approuvée à l’unanimité des membres présents ou représentés. </a:t>
            </a:r>
          </a:p>
          <a:p>
            <a:endParaRPr lang="fr-FR" sz="6000" dirty="0"/>
          </a:p>
          <a:p>
            <a:r>
              <a:rPr lang="fr-FR" sz="6000" dirty="0"/>
              <a:t>Après le vote des résolutions, la Société Tom &amp; Josette, réseau de mini-crèches intergénérationnelles, présente son projet.</a:t>
            </a:r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0" dirty="0"/>
          </a:p>
          <a:p>
            <a:endParaRPr lang="fr-FR" sz="6000" dirty="0"/>
          </a:p>
          <a:p>
            <a:endParaRPr lang="fr-FR" sz="6000" dirty="0"/>
          </a:p>
          <a:p>
            <a:r>
              <a:rPr lang="fr-FR" sz="6000" dirty="0"/>
              <a:t>4 2- Frère Gravereau n’ayant pas demandé le renouvellement de son mandat, il est proposé la nomination du Frère Paul-Marie Taufana, Supérieur Provincial de l’Ordre Hospitalier de Saint Jean de Dieu. Son mandat d’administrateur expirera lors de l’Assemblée Générale de 2026 qui se prononcera sur l’exercice 2025. 3- La nomination en qualité d’administrateurs de Jean-Xavier Gauthier, personne qualifiée, Président de l’Association Monsieur Vincent, de Patrice Froissart</a:t>
            </a:r>
            <a:r>
              <a:rPr lang="fr-FR" sz="5600" dirty="0"/>
              <a:t>, personne qualifiée, administrateur de l’Association Chemins d’Espérance, et de Jean-Bernard Prim, Délégué Général de l’Alliance Siméon. Leurs mandats d’administrateurs expireront lors de l’Assemblée Générale de 2026 qui se prononcera sur l’exercice 2025. &gt;&gt;La résolution est approuvée à l’unanimité des membres présents ou représentés. Après le vote des résolutions, la Société Tom &amp; Josette, réseau de mini-crèches intergénérationnelles, présente son projet.</a:t>
            </a:r>
            <a:endParaRPr lang="fr-FR" sz="5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Approbation CR AGE 1-06-23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5" y="360485"/>
            <a:ext cx="7491046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 Les statuts de la Fédération sont modifiés ainsi qu’il suit : </a:t>
            </a:r>
          </a:p>
          <a:p>
            <a:r>
              <a:rPr lang="fr-FR" dirty="0"/>
              <a:t>A l’article 5.3, remplacer la phrase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« Chaque membre ne peut siéger plus de trois mandats consécutifs » </a:t>
            </a:r>
            <a:r>
              <a:rPr lang="fr-FR" dirty="0"/>
              <a:t>par la phrase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« Chaque membre ne peut siéger plus de cinq mandats consécutifs » </a:t>
            </a:r>
            <a:endParaRPr lang="fr-FR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fr-FR" dirty="0"/>
              <a:t>A l’article 9.4, remplacer la phrase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« Nul ne peut être porteur de plus d’une procuration » </a:t>
            </a:r>
            <a:r>
              <a:rPr lang="fr-FR" dirty="0"/>
              <a:t>par la phrase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« Nul ne peut être porteur de plus de cinq procurations ». </a:t>
            </a:r>
          </a:p>
          <a:p>
            <a:r>
              <a:rPr lang="fr-FR" dirty="0"/>
              <a:t>A l’article 11.2, la phrase «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L’Assemblée ne peut valablement délibérer qu’en présence d’au moins un membre de droit et des 2/3 au moins des autres membres de la Fédération présents ou représentés » </a:t>
            </a:r>
            <a:r>
              <a:rPr lang="fr-FR" dirty="0"/>
              <a:t>est remplacée par :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« L’Assemblée ne peut valablement délibérer qu’en présence d’au moins un membre de droit et de la moitié au moins des autres membres de la Fédération présents ou représentés ».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Approbation CR n°2</a:t>
            </a:r>
            <a:br>
              <a:rPr lang="fr-FR" b="1" dirty="0"/>
            </a:br>
            <a:r>
              <a:rPr lang="fr-FR" b="1" dirty="0"/>
              <a:t> AGO 1-06-23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8117" y="1293541"/>
            <a:ext cx="7273383" cy="314464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Résolution :</a:t>
            </a:r>
          </a:p>
          <a:p>
            <a:r>
              <a:rPr lang="fr-FR" dirty="0"/>
              <a:t>Il est proposé à l’Assemblée Générale, le renouvellement des mandats d’administrateurs de Alain Rondepierre et de Jean-René Berthélémy. </a:t>
            </a:r>
          </a:p>
          <a:p>
            <a:r>
              <a:rPr lang="fr-FR" dirty="0"/>
              <a:t>Ceux-ci expireront lors de l’Assemblée Générale de 2026 qui se prononcera sur l’exercice 2025. </a:t>
            </a:r>
          </a:p>
          <a:p>
            <a:endParaRPr lang="fr-FR" dirty="0"/>
          </a:p>
          <a:p>
            <a:r>
              <a:rPr lang="fr-FR" dirty="0"/>
              <a:t>&gt;&gt;Cette résolution est approuvée à l’unanimité des membres présents ou représentés.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Rapport moral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400" dirty="0"/>
              <a:t>Les sujets travaillés par le CA</a:t>
            </a:r>
          </a:p>
          <a:p>
            <a:pPr marL="0" indent="0" algn="ctr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Le rôle de la FNISASIC face aux enjeux actuels:</a:t>
            </a:r>
          </a:p>
          <a:p>
            <a:pPr lvl="1"/>
            <a:r>
              <a:rPr lang="fr-FR" sz="2200" dirty="0"/>
              <a:t>Le modèle économique des EHPAD</a:t>
            </a:r>
          </a:p>
          <a:p>
            <a:pPr lvl="1"/>
            <a:r>
              <a:rPr lang="fr-FR" sz="2200" dirty="0"/>
              <a:t>Le sentiment d’appartenance des adhérents</a:t>
            </a:r>
          </a:p>
          <a:p>
            <a:pPr lvl="1"/>
            <a:r>
              <a:rPr lang="fr-FR" sz="2200" dirty="0"/>
              <a:t>La participation des congrégations</a:t>
            </a:r>
          </a:p>
          <a:p>
            <a:pPr lvl="1"/>
            <a:r>
              <a:rPr lang="fr-FR" sz="2200" dirty="0"/>
              <a:t>Le déploiement de l’identité chrétienne</a:t>
            </a:r>
          </a:p>
          <a:p>
            <a:pPr lvl="1"/>
            <a:r>
              <a:rPr lang="fr-FR" sz="2200" dirty="0"/>
              <a:t>Les problématiques de recrutement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L’émergence de l’Alliance SIMEON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Les relations avec la CORREF et la CEF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Rapport moral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400" dirty="0"/>
              <a:t>Les sujets travaillés par le CA</a:t>
            </a:r>
          </a:p>
          <a:p>
            <a:pPr marL="0" indent="0" algn="ctr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La question de la Fin de Vie</a:t>
            </a:r>
          </a:p>
          <a:p>
            <a:pPr lvl="1"/>
            <a:r>
              <a:rPr lang="fr-FR" sz="2200" dirty="0"/>
              <a:t>Pour poser quelques axes et points de repère forts: </a:t>
            </a:r>
            <a:r>
              <a:rPr lang="fr-FR" sz="2200" i="1" dirty="0">
                <a:solidFill>
                  <a:schemeClr val="accent1">
                    <a:lumMod val="75000"/>
                  </a:schemeClr>
                </a:solidFill>
              </a:rPr>
              <a:t>pas d’euthanasie ni de suicide assisté dans les établissements, volonté de déployer le plus possible les soins palliatifs dans nos pratiques quotidiennes</a:t>
            </a:r>
          </a:p>
          <a:p>
            <a:pPr lvl="1"/>
            <a:r>
              <a:rPr lang="fr-FR" sz="2200" dirty="0"/>
              <a:t>Toujours en lien avec la FEP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Rapport moral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400" dirty="0"/>
              <a:t>Les sujets travaillés par le CA</a:t>
            </a:r>
          </a:p>
          <a:p>
            <a:pPr marL="0" indent="0" algn="ctr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La question de la Formation</a:t>
            </a:r>
          </a:p>
          <a:p>
            <a:pPr lvl="1"/>
            <a:r>
              <a:rPr lang="fr-FR" sz="2200" dirty="0"/>
              <a:t>Rencontre avec l’ICP sur des modules possibles</a:t>
            </a:r>
          </a:p>
          <a:p>
            <a:pPr lvl="1"/>
            <a:r>
              <a:rPr lang="fr-FR" sz="2200" dirty="0"/>
              <a:t>Reprise « à notre compte » de la formation « Charismes et Institutions »</a:t>
            </a:r>
          </a:p>
          <a:p>
            <a:pPr lvl="1"/>
            <a:r>
              <a:rPr lang="fr-FR" sz="2200" dirty="0"/>
              <a:t>Prise de conscience des enjeux de formations « soins palliatifs »</a:t>
            </a:r>
          </a:p>
          <a:p>
            <a:pPr lvl="1"/>
            <a:r>
              <a:rPr lang="fr-FR" sz="2200" dirty="0"/>
              <a:t>Formation « </a:t>
            </a:r>
            <a:r>
              <a:rPr lang="fr-FR" sz="2200" dirty="0" err="1"/>
              <a:t>visio</a:t>
            </a:r>
            <a:r>
              <a:rPr lang="fr-FR" sz="2200" dirty="0"/>
              <a:t> » laïcité qui n’a pas recueilli une adhésion forte malgré une demande exprimée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Rapport moral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800" dirty="0"/>
              <a:t>La session de janvier 2024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Permettez-moi de l’intégrer dans ce rapport moral 2023</a:t>
            </a:r>
          </a:p>
          <a:p>
            <a:r>
              <a:rPr lang="fr-FR" dirty="0"/>
              <a:t>Le choix du thème, l’innovation, a été arrêté par le CA</a:t>
            </a:r>
          </a:p>
          <a:p>
            <a:r>
              <a:rPr lang="fr-FR" dirty="0"/>
              <a:t>La participation a été relativement modeste, même si les contenus ont été riches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Il serait ici intéressant de savoir comment les participants se nourrissent, ou pas, du travail de ces deux jours ???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Rapport moral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800" dirty="0"/>
              <a:t>En conclusion de ce rapport moral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Rappelons, une fois encore, que la FNISASIC n’est rien d’autre que la volonté et la participation de ses membres</a:t>
            </a:r>
          </a:p>
          <a:p>
            <a:r>
              <a:rPr lang="fr-FR" dirty="0"/>
              <a:t>Affirmer notre identité chrétienne va devenir de plus en plus complexe (nous y reviendrons)… Entre « identitaire » et « transparent », le curseur doit être surveillé en permanence</a:t>
            </a:r>
          </a:p>
          <a:p>
            <a:r>
              <a:rPr lang="fr-FR" dirty="0"/>
              <a:t>Des débats internes sont devant nous : comme toujours, la réponse ne </a:t>
            </a:r>
            <a:r>
              <a:rPr lang="fr-FR" dirty="0" err="1"/>
              <a:t>pré-existe</a:t>
            </a:r>
            <a:r>
              <a:rPr lang="fr-FR" dirty="0"/>
              <a:t> que très rarement à la question (nous allons y revenir)</a:t>
            </a:r>
          </a:p>
          <a:p>
            <a:endParaRPr lang="fr-FR" dirty="0"/>
          </a:p>
          <a:p>
            <a:pPr algn="ctr"/>
            <a:r>
              <a:rPr lang="fr-FR" sz="4400" dirty="0"/>
              <a:t>Merci de votre attention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Rapport financier exercice 2023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333" y="1953576"/>
            <a:ext cx="2852791" cy="28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VOTES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L’assemblée générale approuve le rapport moral présenté par le président</a:t>
            </a:r>
          </a:p>
          <a:p>
            <a:endParaRPr lang="fr-FR" dirty="0"/>
          </a:p>
          <a:p>
            <a:pPr algn="ctr"/>
            <a:r>
              <a:rPr lang="fr-FR" dirty="0" smtClean="0"/>
              <a:t>OUI			NON</a:t>
            </a:r>
          </a:p>
          <a:p>
            <a:endParaRPr lang="fr-FR" dirty="0"/>
          </a:p>
          <a:p>
            <a:r>
              <a:rPr lang="fr-FR" dirty="0"/>
              <a:t>L’assemblée générale approuve le rapport </a:t>
            </a:r>
            <a:r>
              <a:rPr lang="fr-FR" dirty="0" smtClean="0"/>
              <a:t>financier </a:t>
            </a:r>
            <a:r>
              <a:rPr lang="fr-FR" dirty="0"/>
              <a:t>présenté par le </a:t>
            </a:r>
            <a:r>
              <a:rPr lang="fr-FR" dirty="0" smtClean="0"/>
              <a:t>trésorier</a:t>
            </a:r>
          </a:p>
          <a:p>
            <a:endParaRPr lang="fr-FR" dirty="0"/>
          </a:p>
          <a:p>
            <a:pPr algn="ctr"/>
            <a:r>
              <a:rPr lang="fr-FR" dirty="0" smtClean="0"/>
              <a:t>OUI			NON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/>
              <a:t>Temps de prière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132" cy="48772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87" y="1022624"/>
            <a:ext cx="6709379" cy="44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Quitus au 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61" y="1857236"/>
            <a:ext cx="2949131" cy="29491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30861" y="5020056"/>
            <a:ext cx="294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OUI			NON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70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Cotisation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496" y="1910715"/>
            <a:ext cx="3586544" cy="26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Renouvellement des administrateurs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Pascal DUPERRAY accepte de renouveler son </a:t>
            </a:r>
            <a:r>
              <a:rPr lang="fr-FR" dirty="0" smtClean="0"/>
              <a:t>mandat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Jean-Frédéric DELEUSSE accepte de rejoindre le CA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75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PAUSE</a:t>
            </a:r>
            <a:br>
              <a:rPr lang="fr-FR" sz="4400" b="1" dirty="0" smtClean="0"/>
            </a:br>
            <a:r>
              <a:rPr lang="fr-FR" sz="4400" b="1" dirty="0" smtClean="0"/>
              <a:t>Déjeuner</a:t>
            </a:r>
            <a:endParaRPr lang="fr-FR" sz="4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3792" y="416116"/>
            <a:ext cx="5833872" cy="573132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12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Les données de la question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dirty="0"/>
              <a:t>Des prix de revient qui augmentent plus vite que les tarifs</a:t>
            </a:r>
          </a:p>
          <a:p>
            <a:r>
              <a:rPr lang="fr-FR" sz="2000" dirty="0"/>
              <a:t>Des abondements de l’Etat qui ont masqué la réalité</a:t>
            </a:r>
          </a:p>
          <a:p>
            <a:r>
              <a:rPr lang="fr-FR" sz="2000" dirty="0"/>
              <a:t>Des Conseils départementaux exsangues</a:t>
            </a:r>
          </a:p>
          <a:p>
            <a:r>
              <a:rPr lang="fr-FR" sz="2000" dirty="0"/>
              <a:t>Les crises récentes qui « donnent le coup de grâce »</a:t>
            </a:r>
          </a:p>
          <a:p>
            <a:r>
              <a:rPr lang="fr-FR" sz="2000" dirty="0"/>
              <a:t>Des opérateurs qui poussent à la </a:t>
            </a:r>
            <a:r>
              <a:rPr lang="fr-FR" sz="2000" dirty="0" err="1"/>
              <a:t>déshabilitation</a:t>
            </a:r>
            <a:r>
              <a:rPr lang="fr-FR" sz="2000" dirty="0"/>
              <a:t> « classique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09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400" b="1" dirty="0"/>
              <a:t>Une question pas nouvelle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dirty="0"/>
              <a:t>Depuis des années, et notamment à l’occasion des CPOM, les CD invitent au « conventionnement », différent de:</a:t>
            </a:r>
          </a:p>
          <a:p>
            <a:pPr lvl="1"/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Habilitation totale </a:t>
            </a:r>
            <a:r>
              <a:rPr lang="fr-FR" sz="1800" dirty="0"/>
              <a:t>(1 seul tarif)</a:t>
            </a:r>
          </a:p>
          <a:p>
            <a:pPr lvl="1"/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Habilitation partielle </a:t>
            </a:r>
            <a:r>
              <a:rPr lang="fr-FR" sz="1800" dirty="0"/>
              <a:t>(limitation du nombre possible de bénéficiaires de l’aide sociale accueillis)</a:t>
            </a:r>
          </a:p>
          <a:p>
            <a:pPr lvl="1"/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Déshabilitation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totale </a:t>
            </a:r>
            <a:r>
              <a:rPr lang="fr-FR" sz="1800" dirty="0"/>
              <a:t>(on ne peut plus accueillir de bénéficiaires de l’aide sociale)</a:t>
            </a:r>
          </a:p>
          <a:p>
            <a:pPr lvl="1"/>
            <a:endParaRPr lang="fr-FR" sz="1800" dirty="0"/>
          </a:p>
          <a:p>
            <a:r>
              <a:rPr lang="fr-FR" sz="2000" dirty="0"/>
              <a:t>Le groupe SOS a introduit la notion de « surloyer solidaire » bien avant la crise </a:t>
            </a:r>
            <a:r>
              <a:rPr lang="fr-FR" sz="2000" dirty="0" err="1"/>
              <a:t>Covid</a:t>
            </a:r>
            <a:r>
              <a:rPr lang="fr-FR" sz="2000" dirty="0"/>
              <a:t> et la guerre en Ukraine…</a:t>
            </a:r>
          </a:p>
          <a:p>
            <a:endParaRPr lang="fr-FR" sz="2000" dirty="0"/>
          </a:p>
          <a:p>
            <a:r>
              <a:rPr lang="fr-FR" sz="2000" dirty="0"/>
              <a:t>La question du modèle économique des EHPAD habilités AS est sur notre table depuis des années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Le « conventionnement »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dirty="0"/>
              <a:t>Permet la mise en œuvre de tarifs différenciés, sans remettre en cause la capacité à accueillir autant de bénéficiaires de l’aide sociale qu’on souhaite</a:t>
            </a:r>
          </a:p>
          <a:p>
            <a:r>
              <a:rPr lang="fr-FR" sz="2000" dirty="0"/>
              <a:t>Limite l’écart entre le tarif « aide sociale » et le tarif le plus élevé</a:t>
            </a:r>
          </a:p>
          <a:p>
            <a:r>
              <a:rPr lang="fr-FR" sz="2000" dirty="0"/>
              <a:t>Supprime « l’effet d’aubaine » du tarif aide-sociale pour des résidents qui « ont les moyens » de payer plus… 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2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382465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Le nouveau dispositif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dirty="0"/>
              <a:t>Loi Bien Vieillir du 27 mars 2024 : l’article L342-3-1 du CASF relatif à l’hébergement des personnes âgées</a:t>
            </a:r>
          </a:p>
          <a:p>
            <a:r>
              <a:rPr lang="fr-FR" sz="2000" dirty="0"/>
              <a:t>L’ANAP a publié des documents de présentation du nouveau dispositif, applicable dès janvier 2025, disponibles sur le site</a:t>
            </a:r>
          </a:p>
          <a:p>
            <a:r>
              <a:rPr lang="fr-FR" sz="2000" dirty="0"/>
              <a:t>La FHF, la Fondation Partage et Vie, l’assemblée des Départements de France… soutiennent le dispositif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31" y="4225583"/>
            <a:ext cx="3469298" cy="22412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522" y="4444368"/>
            <a:ext cx="3209192" cy="15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2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530600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400" b="1" dirty="0"/>
              <a:t>Les interrogations légitimes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b="1" dirty="0"/>
              <a:t>Le dispositif s’appuie sur la reconnaissance explicite d’un prix de journée « Aide sociale » </a:t>
            </a:r>
            <a:r>
              <a:rPr lang="fr-FR" sz="2000" b="1" u="sng" dirty="0"/>
              <a:t>INFERIEUR</a:t>
            </a:r>
            <a:r>
              <a:rPr lang="fr-FR" sz="2000" b="1" dirty="0"/>
              <a:t> au prix de revient…</a:t>
            </a:r>
          </a:p>
          <a:p>
            <a:pPr lvl="1"/>
            <a:r>
              <a:rPr lang="fr-FR" sz="1800" dirty="0"/>
              <a:t>On compte donc sur le tarif plus élevé pour équilibrer</a:t>
            </a:r>
          </a:p>
          <a:p>
            <a:pPr lvl="1"/>
            <a:r>
              <a:rPr lang="fr-FR" sz="1800" dirty="0"/>
              <a:t>Le tout, à qualité de prestation égale…</a:t>
            </a:r>
          </a:p>
          <a:p>
            <a:pPr marL="457200" lvl="1" indent="0">
              <a:buNone/>
            </a:pPr>
            <a:endParaRPr lang="fr-FR" sz="1800" dirty="0"/>
          </a:p>
          <a:p>
            <a:r>
              <a:rPr lang="fr-FR" sz="2000" dirty="0"/>
              <a:t>Un écart de 15% environ est possible…</a:t>
            </a:r>
          </a:p>
          <a:p>
            <a:pPr lvl="1"/>
            <a:r>
              <a:rPr lang="fr-FR" sz="1800" dirty="0"/>
              <a:t>Nous aurons donc à établir des tarifs « intermédiaires » qui devront s’adapter à la solvabilité de chaque résident</a:t>
            </a:r>
          </a:p>
          <a:p>
            <a:pPr lvl="1"/>
            <a:r>
              <a:rPr lang="fr-FR" sz="1800" dirty="0"/>
              <a:t>Il conviendra donc d’intégrer une étude approfondie des ressources dans le processus d’admission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112" y="5562061"/>
            <a:ext cx="8818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« Ce choix permet de dégager de nouvelles sources de financement,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notamment en matière d’investissement immobilier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, et d’améliorer la trésorerie de l’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</a:rPr>
              <a:t>Ehpad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. »</a:t>
            </a:r>
          </a:p>
          <a:p>
            <a:endParaRPr lang="fr-FR" sz="1200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i="1" dirty="0">
                <a:solidFill>
                  <a:schemeClr val="accent4">
                    <a:lumMod val="75000"/>
                  </a:schemeClr>
                </a:solidFill>
              </a:rPr>
              <a:t>Document ANAP</a:t>
            </a:r>
          </a:p>
        </p:txBody>
      </p:sp>
    </p:spTree>
    <p:extLst>
      <p:ext uri="{BB962C8B-B14F-4D97-AF65-F5344CB8AC3E}">
        <p14:creationId xmlns:p14="http://schemas.microsoft.com/office/powerpoint/2010/main" val="1073137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Les interrogations légitimes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dirty="0"/>
              <a:t>L’équilibre économique reposera sur un savant dosage à l’admission…</a:t>
            </a:r>
            <a:endParaRPr lang="fr-FR" sz="1800" dirty="0"/>
          </a:p>
          <a:p>
            <a:r>
              <a:rPr lang="fr-FR" sz="2000" dirty="0"/>
              <a:t>Au moment où le nombre de personnes qui auront besoin de l’aide sociale va augmenter</a:t>
            </a:r>
          </a:p>
          <a:p>
            <a:r>
              <a:rPr lang="fr-FR" sz="2000" dirty="0"/>
              <a:t>Et où les tarifs aide sociale vont très probablement plutôt stagner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2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/>
              <a:t>A propos de la loi </a:t>
            </a:r>
            <a:br>
              <a:rPr lang="fr-FR" sz="4900" b="1" dirty="0"/>
            </a:br>
            <a:r>
              <a:rPr lang="fr-FR" sz="4900" b="1" dirty="0"/>
              <a:t>« Aide à mourir </a:t>
            </a:r>
            <a:r>
              <a:rPr lang="fr-FR" sz="4900" b="1" dirty="0" smtClean="0"/>
              <a:t>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132" cy="48772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47" y="1698116"/>
            <a:ext cx="6487224" cy="32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Les interrogations légitimes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sz="2000" dirty="0"/>
              <a:t>Comment rester fidèles</a:t>
            </a:r>
          </a:p>
          <a:p>
            <a:pPr lvl="1"/>
            <a:r>
              <a:rPr lang="fr-FR" dirty="0"/>
              <a:t>A nos fondateurs</a:t>
            </a:r>
          </a:p>
          <a:p>
            <a:pPr lvl="1"/>
            <a:r>
              <a:rPr lang="fr-FR" dirty="0"/>
              <a:t>A notre vision de la solidarité</a:t>
            </a:r>
          </a:p>
          <a:p>
            <a:pPr lvl="1"/>
            <a:r>
              <a:rPr lang="fr-FR" dirty="0"/>
              <a:t>A notre volonté de servir d’abord les plus fragiles</a:t>
            </a:r>
          </a:p>
          <a:p>
            <a:pPr lvl="1"/>
            <a:endParaRPr lang="fr-FR" dirty="0"/>
          </a:p>
          <a:p>
            <a:r>
              <a:rPr lang="fr-FR" dirty="0"/>
              <a:t>Des indicateurs et des « bonnes pratiques » à construire</a:t>
            </a:r>
          </a:p>
          <a:p>
            <a:pPr lvl="1"/>
            <a:r>
              <a:rPr lang="fr-FR" dirty="0"/>
              <a:t>Pour vérifier que personne ne reste au bord du chemin</a:t>
            </a:r>
          </a:p>
          <a:p>
            <a:pPr lvl="1"/>
            <a:r>
              <a:rPr lang="fr-FR" dirty="0"/>
              <a:t>Pour être transparents et lisibles sur la hiérarchie des critères d’admission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081454" y="5547134"/>
            <a:ext cx="827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• La commission d’admission doit analyser les dossiers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indépendamment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du régime tarifaire du résident.</a:t>
            </a:r>
          </a:p>
          <a:p>
            <a:endParaRPr lang="fr-FR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i="1" dirty="0">
                <a:solidFill>
                  <a:schemeClr val="accent4">
                    <a:lumMod val="75000"/>
                  </a:schemeClr>
                </a:solidFill>
              </a:rPr>
              <a:t>Document ANAP</a:t>
            </a:r>
          </a:p>
        </p:txBody>
      </p:sp>
    </p:spTree>
    <p:extLst>
      <p:ext uri="{BB962C8B-B14F-4D97-AF65-F5344CB8AC3E}">
        <p14:creationId xmlns:p14="http://schemas.microsoft.com/office/powerpoint/2010/main" val="246388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 propos de l’aide sociale à l’hébergement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 Echanges</a:t>
            </a:r>
          </a:p>
          <a:p>
            <a:pPr marL="0" indent="0" algn="ctr">
              <a:buNone/>
            </a:pPr>
            <a:endParaRPr lang="fr-FR" sz="2400" b="1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2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Pour la suite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4000" b="1" dirty="0"/>
              <a:t> </a:t>
            </a:r>
            <a:r>
              <a:rPr lang="fr-FR" sz="4000" b="1" dirty="0" smtClean="0"/>
              <a:t>Groupes de travail </a:t>
            </a:r>
          </a:p>
          <a:p>
            <a:pPr marL="0" indent="0" algn="ctr">
              <a:buNone/>
            </a:pPr>
            <a:r>
              <a:rPr lang="fr-FR" sz="4000" b="1" dirty="0" smtClean="0"/>
              <a:t>à installer</a:t>
            </a:r>
          </a:p>
          <a:p>
            <a:pPr algn="ctr"/>
            <a:endParaRPr lang="fr-FR" sz="4000" b="1" dirty="0"/>
          </a:p>
          <a:p>
            <a:pPr algn="just"/>
            <a:r>
              <a:rPr lang="fr-FR" sz="4000" b="1" dirty="0" smtClean="0"/>
              <a:t> Sur la loi « Aide à mourir »</a:t>
            </a:r>
          </a:p>
          <a:p>
            <a:pPr algn="just"/>
            <a:endParaRPr lang="fr-FR" sz="4000" b="1" dirty="0"/>
          </a:p>
          <a:p>
            <a:pPr algn="just"/>
            <a:r>
              <a:rPr lang="fr-FR" sz="4000" b="1" dirty="0" smtClean="0"/>
              <a:t> Sur la question de l’Aide sociale</a:t>
            </a:r>
          </a:p>
          <a:p>
            <a:pPr algn="just"/>
            <a:endParaRPr lang="fr-FR" sz="4000" b="1" dirty="0"/>
          </a:p>
          <a:p>
            <a:pPr algn="just"/>
            <a:r>
              <a:rPr lang="fr-FR" sz="4000" b="1" dirty="0" smtClean="0"/>
              <a:t>Autres…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AGO </a:t>
            </a:r>
            <a:r>
              <a:rPr lang="fr-FR" dirty="0"/>
              <a:t>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2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800" dirty="0"/>
              <a:t>Rappel</a:t>
            </a:r>
          </a:p>
          <a:p>
            <a:r>
              <a:rPr lang="fr-FR" dirty="0"/>
              <a:t>Le projet de loi a été présenté au Conseil des ministres du 10 avril 2024 par Catherine Vautrin, ministre du travail, de la santé et des solidarités.</a:t>
            </a:r>
          </a:p>
          <a:p>
            <a:r>
              <a:rPr lang="fr-FR" dirty="0"/>
              <a:t>Il a été précédé d'un avis du Comité consultatif national d’éthique qui s'est dit favorable en 2022 à une "aide active à mourir" strictement encadrée, à condition que soient parallèlement renforcés les soins palliatifs.</a:t>
            </a:r>
          </a:p>
          <a:p>
            <a:r>
              <a:rPr lang="fr-FR" dirty="0"/>
              <a:t>Cet avis a ouvert les débats de la Convention citoyenne sur la fin de vie, qui s'est prononcée en avril 2023 pour une ouverture conditionnée d'une aide active à mourir, et plus précisément à la fois du suicide assisté et de l’euthanasie.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cheminement parlementaire est donc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maintenant bien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engagé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800" dirty="0"/>
              <a:t>Positions de la FNISASIC</a:t>
            </a:r>
          </a:p>
          <a:p>
            <a:r>
              <a:rPr lang="fr-FR" sz="2000" dirty="0"/>
              <a:t>Promouvoir fermement la mise en œuvre des dispositifs déjà existants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FR" sz="2000" dirty="0"/>
              <a:t> d’en imposer d’autres.</a:t>
            </a:r>
          </a:p>
          <a:p>
            <a:r>
              <a:rPr lang="fr-FR" sz="2000" dirty="0"/>
              <a:t>Si la loi doit être votée par le Parlement, il est indispensable que les organismes gestionnaires des EHPAD et autres établissements sociaux et médico-sociaux privés puissent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refuser que l’aide à mourir soit pratiquée dans leurs locaux</a:t>
            </a:r>
            <a:r>
              <a:rPr lang="fr-FR" sz="2000" dirty="0"/>
              <a:t>.</a:t>
            </a:r>
          </a:p>
          <a:p>
            <a:r>
              <a:rPr lang="fr-FR" sz="2000" dirty="0"/>
              <a:t>L’aide à mourir dans les EHPAD et autres ESMS serait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contraire à leur projet d’offrir une « aide active à vivre 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ctr"/>
            <a:r>
              <a:rPr lang="fr-FR" sz="2800" dirty="0"/>
              <a:t>Amendements parlementaires</a:t>
            </a:r>
          </a:p>
          <a:p>
            <a:pPr marL="0" indent="0" algn="ctr">
              <a:buNone/>
            </a:pPr>
            <a:endParaRPr lang="fr-FR" sz="2800" dirty="0"/>
          </a:p>
          <a:p>
            <a:r>
              <a:rPr lang="fr-FR" sz="2400" dirty="0"/>
              <a:t>La FEHAP a exprimé la même position que la </a:t>
            </a:r>
            <a:r>
              <a:rPr lang="fr-FR" sz="2400" dirty="0" smtClean="0"/>
              <a:t>FNISASIC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Des amendements, certains à l’initiative de la FNISASIC, ont été déposés en ce sens à l’Assemblée nationale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 algn="ctr"/>
            <a:r>
              <a:rPr lang="fr-FR" sz="2800" dirty="0"/>
              <a:t>Positions de la </a:t>
            </a:r>
            <a:r>
              <a:rPr lang="fr-FR" sz="2800" dirty="0" smtClean="0"/>
              <a:t>CEF</a:t>
            </a:r>
          </a:p>
          <a:p>
            <a:pPr marL="0" indent="0" algn="ctr">
              <a:buNone/>
            </a:pPr>
            <a:endParaRPr lang="fr-FR" sz="2800" dirty="0"/>
          </a:p>
          <a:p>
            <a:r>
              <a:rPr lang="fr-FR" sz="2000" b="1" dirty="0"/>
              <a:t>Pour Mgr Éric de Moulins-Beaufort, président 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« appeler “loi de fraternité” un texte qui ouvre le suicide assisté et l’euthanasie est une tromperie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dirty="0"/>
              <a:t>Pour Mgr Matthieu Rougé, évêque de Nanterre, 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« on ne peut pas parler de fraternité quand on répond à la souffrance par la mort 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dirty="0"/>
              <a:t>Pour Mgr Vincent Jordy, Vice-Président de la CEF, 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« le projet de loi sur l’aide à mourir risque de blesser toute la société et particulièrement le rapport intergénérationnel en France »</a:t>
            </a:r>
          </a:p>
          <a:p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Ordre du Jour</a:t>
            </a:r>
            <a:br>
              <a:rPr lang="fr-FR" sz="2000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Projet de loi </a:t>
            </a:r>
            <a:br>
              <a:rPr lang="fr-FR" b="1" dirty="0"/>
            </a:br>
            <a:r>
              <a:rPr lang="fr-FR" b="1" dirty="0"/>
              <a:t>« Aide à mourir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454" y="360485"/>
            <a:ext cx="7614137" cy="6356838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pPr algn="ctr"/>
            <a:r>
              <a:rPr lang="fr-FR" sz="5900" dirty="0"/>
              <a:t>Le contenu du projet et les questions</a:t>
            </a:r>
          </a:p>
          <a:p>
            <a:r>
              <a:rPr lang="fr-FR" sz="3300" dirty="0">
                <a:solidFill>
                  <a:schemeClr val="accent1">
                    <a:lumMod val="75000"/>
                  </a:schemeClr>
                </a:solidFill>
              </a:rPr>
              <a:t>Les critères envisagés par ce projet (Art.6)</a:t>
            </a:r>
          </a:p>
          <a:p>
            <a:r>
              <a:rPr lang="fr-FR" sz="3300" dirty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« pronostic moyen terme » :   </a:t>
            </a:r>
            <a:r>
              <a:rPr lang="fr-FR" sz="3300" dirty="0"/>
              <a:t>aucun médecin sérieux et compétent ne peut prétendre juger de la fin de vie d'un malade à  6 mois ; ce ne sont que des probabilités régulièrement  mises à mal par l'évolution unique  des patients. Sans parler des effets de seuil qui vont entraîner des débats sans fin   ( article 6) </a:t>
            </a:r>
          </a:p>
          <a:p>
            <a:r>
              <a:rPr lang="fr-FR" sz="3300" dirty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souffrance physique ou psychologique liée à l’affection </a:t>
            </a:r>
            <a:r>
              <a:rPr lang="fr-FR" sz="33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3300" dirty="0"/>
              <a:t>concerne toute la médecine ! tout un chacun va pouvoir être éligible ! (article 6) </a:t>
            </a:r>
          </a:p>
          <a:p>
            <a:r>
              <a:rPr lang="fr-FR" sz="3300" dirty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« choisir d’arrêter son traitement » </a:t>
            </a:r>
            <a:r>
              <a:rPr lang="fr-FR" sz="33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3300" dirty="0"/>
              <a:t>si cet arrêt entraîne une souffrance insupportable, nous rentrons dans le cadre de la loi de 2016, avec la possibilité de mise en œuvre d’une sédation profonde  et continue  jusqu'au décès …   (article 6)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AGO 24 mai 2024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546</TotalTime>
  <Words>2425</Words>
  <Application>Microsoft Office PowerPoint</Application>
  <PresentationFormat>Grand écran</PresentationFormat>
  <Paragraphs>413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Calibri</vt:lpstr>
      <vt:lpstr>Calibri Light</vt:lpstr>
      <vt:lpstr>Rockwell</vt:lpstr>
      <vt:lpstr>Wingdings</vt:lpstr>
      <vt:lpstr>Atlas</vt:lpstr>
      <vt:lpstr>Assemblée Générale Ordinaire</vt:lpstr>
      <vt:lpstr>Programme</vt:lpstr>
      <vt:lpstr>Temps de prière </vt:lpstr>
      <vt:lpstr>A propos de la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Ordre du Jour  Projet de loi  « Aide à mourir »</vt:lpstr>
      <vt:lpstr>PAUSE</vt:lpstr>
      <vt:lpstr>Assemblée générale ordinaire </vt:lpstr>
      <vt:lpstr>Ordre du Jour AGO</vt:lpstr>
      <vt:lpstr>Ordre du Jour  Approbation CR AGO 1-06-23  </vt:lpstr>
      <vt:lpstr>Ordre du Jour  Approbation CR AGO 1-06-23  </vt:lpstr>
      <vt:lpstr>Ordre du Jour  Approbation CR AGO 1-06-23  </vt:lpstr>
      <vt:lpstr>Ordre du Jour  Approbation CR AGE 1-06-23  </vt:lpstr>
      <vt:lpstr>Ordre du Jour  Approbation CR n°2  AGO 1-06-23  </vt:lpstr>
      <vt:lpstr>Ordre du Jour  Rapport moral 2023</vt:lpstr>
      <vt:lpstr>Ordre du Jour  Rapport moral 2023</vt:lpstr>
      <vt:lpstr>Ordre du Jour  Rapport moral 2023</vt:lpstr>
      <vt:lpstr>Ordre du Jour  Rapport moral 2023</vt:lpstr>
      <vt:lpstr>Ordre du Jour  Rapport moral 2023</vt:lpstr>
      <vt:lpstr>Ordre du Jour  Rapport financier exercice 2023</vt:lpstr>
      <vt:lpstr>Ordre du Jour  VOTES</vt:lpstr>
      <vt:lpstr>Ordre du Jour  Quitus au CA</vt:lpstr>
      <vt:lpstr>Ordre du Jour  Cotisation</vt:lpstr>
      <vt:lpstr>Ordre du Jour  Renouvellement des administrateurs</vt:lpstr>
      <vt:lpstr>PAUSE Déjeuner</vt:lpstr>
      <vt:lpstr>Ordre du Jour  A propos de l’aide sociale à l’hébergement</vt:lpstr>
      <vt:lpstr>Ordre du Jour  A propos de l’aide sociale à l’hébergement</vt:lpstr>
      <vt:lpstr>Ordre du Jour  A propos de l’aide sociale à l’hébergement</vt:lpstr>
      <vt:lpstr>Ordre du Jour  A propos de l’aide sociale à l’hébergement</vt:lpstr>
      <vt:lpstr>Ordre du Jour  A propos de l’aide sociale à l’hébergement</vt:lpstr>
      <vt:lpstr>Ordre du Jour  A propos de l’aide sociale à l’hébergement</vt:lpstr>
      <vt:lpstr>Ordre du Jour  A propos de l’aide sociale à l’hébergement</vt:lpstr>
      <vt:lpstr>Ordre du Jour  A propos de l’aide sociale à l’hébergement</vt:lpstr>
      <vt:lpstr>Ordre du Jour  Pour la suite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Ordinaire</dc:title>
  <dc:creator>Jean-René BERTHELEMY</dc:creator>
  <cp:lastModifiedBy>Jean-René BERTHELEMY</cp:lastModifiedBy>
  <cp:revision>34</cp:revision>
  <dcterms:created xsi:type="dcterms:W3CDTF">2024-05-07T12:52:51Z</dcterms:created>
  <dcterms:modified xsi:type="dcterms:W3CDTF">2024-05-23T10:10:37Z</dcterms:modified>
</cp:coreProperties>
</file>