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86" r:id="rId3"/>
    <p:sldId id="290" r:id="rId4"/>
    <p:sldId id="270" r:id="rId5"/>
    <p:sldId id="271" r:id="rId6"/>
    <p:sldId id="275" r:id="rId7"/>
    <p:sldId id="282" r:id="rId8"/>
    <p:sldId id="283" r:id="rId9"/>
    <p:sldId id="292" r:id="rId10"/>
    <p:sldId id="285" r:id="rId11"/>
    <p:sldId id="281" r:id="rId12"/>
  </p:sldIdLst>
  <p:sldSz cx="12192000" cy="6858000"/>
  <p:notesSz cx="6888163" cy="100203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 Dangeard" initials="LD" lastIdx="0" clrIdx="0">
    <p:extLst>
      <p:ext uri="{19B8F6BF-5375-455C-9EA6-DF929625EA0E}">
        <p15:presenceInfo xmlns:p15="http://schemas.microsoft.com/office/powerpoint/2012/main" userId="4e32d970c3d4ce4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7064"/>
    <a:srgbClr val="467642"/>
    <a:srgbClr val="73AE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1" d="100"/>
          <a:sy n="91" d="100"/>
        </p:scale>
        <p:origin x="48" y="20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1428" tIns="45714" rIns="91428" bIns="45714" rtlCol="0"/>
          <a:lstStyle>
            <a:lvl1pPr algn="l">
              <a:defRPr sz="1200"/>
            </a:lvl1pPr>
          </a:lstStyle>
          <a:p>
            <a:endParaRPr lang="fr-FR"/>
          </a:p>
        </p:txBody>
      </p:sp>
      <p:sp>
        <p:nvSpPr>
          <p:cNvPr id="3" name="Espace réservé de la date 2"/>
          <p:cNvSpPr>
            <a:spLocks noGrp="1"/>
          </p:cNvSpPr>
          <p:nvPr>
            <p:ph type="dt" idx="1"/>
          </p:nvPr>
        </p:nvSpPr>
        <p:spPr>
          <a:xfrm>
            <a:off x="3902075" y="0"/>
            <a:ext cx="2984500" cy="501650"/>
          </a:xfrm>
          <a:prstGeom prst="rect">
            <a:avLst/>
          </a:prstGeom>
        </p:spPr>
        <p:txBody>
          <a:bodyPr vert="horz" lIns="91428" tIns="45714" rIns="91428" bIns="45714" rtlCol="0"/>
          <a:lstStyle>
            <a:lvl1pPr algn="r">
              <a:defRPr sz="1200"/>
            </a:lvl1pPr>
          </a:lstStyle>
          <a:p>
            <a:fld id="{E7CCB9E8-1F3F-4279-863F-AA41527630C3}" type="datetimeFigureOut">
              <a:rPr lang="fr-FR" smtClean="0"/>
              <a:t>30/01/2025</a:t>
            </a:fld>
            <a:endParaRPr lang="fr-FR"/>
          </a:p>
        </p:txBody>
      </p:sp>
      <p:sp>
        <p:nvSpPr>
          <p:cNvPr id="4" name="Espace réservé de l'image des diapositives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28" tIns="45714" rIns="91428" bIns="45714" rtlCol="0" anchor="ctr"/>
          <a:lstStyle/>
          <a:p>
            <a:endParaRPr lang="fr-FR"/>
          </a:p>
        </p:txBody>
      </p:sp>
      <p:sp>
        <p:nvSpPr>
          <p:cNvPr id="5" name="Espace réservé des notes 4"/>
          <p:cNvSpPr>
            <a:spLocks noGrp="1"/>
          </p:cNvSpPr>
          <p:nvPr>
            <p:ph type="body" sz="quarter" idx="3"/>
          </p:nvPr>
        </p:nvSpPr>
        <p:spPr>
          <a:xfrm>
            <a:off x="688976" y="4822825"/>
            <a:ext cx="5510213" cy="3944938"/>
          </a:xfrm>
          <a:prstGeom prst="rect">
            <a:avLst/>
          </a:prstGeom>
        </p:spPr>
        <p:txBody>
          <a:bodyPr vert="horz" lIns="91428" tIns="45714" rIns="91428" bIns="45714"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8651"/>
            <a:ext cx="2984500" cy="501650"/>
          </a:xfrm>
          <a:prstGeom prst="rect">
            <a:avLst/>
          </a:prstGeom>
        </p:spPr>
        <p:txBody>
          <a:bodyPr vert="horz" lIns="91428" tIns="45714" rIns="91428" bIns="4571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02075" y="9518651"/>
            <a:ext cx="2984500" cy="501650"/>
          </a:xfrm>
          <a:prstGeom prst="rect">
            <a:avLst/>
          </a:prstGeom>
        </p:spPr>
        <p:txBody>
          <a:bodyPr vert="horz" lIns="91428" tIns="45714" rIns="91428" bIns="45714" rtlCol="0" anchor="b"/>
          <a:lstStyle>
            <a:lvl1pPr algn="r">
              <a:defRPr sz="1200"/>
            </a:lvl1pPr>
          </a:lstStyle>
          <a:p>
            <a:fld id="{76362EE1-89AC-45E2-8C7F-3DA5372284F9}" type="slidenum">
              <a:rPr lang="fr-FR" smtClean="0"/>
              <a:t>‹N°›</a:t>
            </a:fld>
            <a:endParaRPr lang="fr-FR"/>
          </a:p>
        </p:txBody>
      </p:sp>
    </p:spTree>
    <p:extLst>
      <p:ext uri="{BB962C8B-B14F-4D97-AF65-F5344CB8AC3E}">
        <p14:creationId xmlns:p14="http://schemas.microsoft.com/office/powerpoint/2010/main" val="2294685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6362EE1-89AC-45E2-8C7F-3DA5372284F9}" type="slidenum">
              <a:rPr lang="fr-FR" smtClean="0"/>
              <a:t>7</a:t>
            </a:fld>
            <a:endParaRPr lang="fr-FR"/>
          </a:p>
        </p:txBody>
      </p:sp>
    </p:spTree>
    <p:extLst>
      <p:ext uri="{BB962C8B-B14F-4D97-AF65-F5344CB8AC3E}">
        <p14:creationId xmlns:p14="http://schemas.microsoft.com/office/powerpoint/2010/main" val="3788771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6362EE1-89AC-45E2-8C7F-3DA5372284F9}" type="slidenum">
              <a:rPr lang="fr-FR" smtClean="0"/>
              <a:t>8</a:t>
            </a:fld>
            <a:endParaRPr lang="fr-FR"/>
          </a:p>
        </p:txBody>
      </p:sp>
    </p:spTree>
    <p:extLst>
      <p:ext uri="{BB962C8B-B14F-4D97-AF65-F5344CB8AC3E}">
        <p14:creationId xmlns:p14="http://schemas.microsoft.com/office/powerpoint/2010/main" val="255506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6D355A-6C78-CDE6-65D6-879D3A72EC4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366FF8D-45E7-4173-BA86-46C12A9BDF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BCDD281-D785-FA98-8C53-0189B31A8F12}"/>
              </a:ext>
            </a:extLst>
          </p:cNvPr>
          <p:cNvSpPr>
            <a:spLocks noGrp="1"/>
          </p:cNvSpPr>
          <p:nvPr>
            <p:ph type="dt" sz="half" idx="10"/>
          </p:nvPr>
        </p:nvSpPr>
        <p:spPr/>
        <p:txBody>
          <a:bodyPr/>
          <a:lstStyle/>
          <a:p>
            <a:fld id="{91F05B98-2BED-45BE-9CA5-1608EC9AF395}" type="datetime1">
              <a:rPr lang="fr-FR" smtClean="0"/>
              <a:t>30/01/2025</a:t>
            </a:fld>
            <a:endParaRPr lang="fr-FR"/>
          </a:p>
        </p:txBody>
      </p:sp>
      <p:sp>
        <p:nvSpPr>
          <p:cNvPr id="5" name="Espace réservé du pied de page 4">
            <a:extLst>
              <a:ext uri="{FF2B5EF4-FFF2-40B4-BE49-F238E27FC236}">
                <a16:creationId xmlns:a16="http://schemas.microsoft.com/office/drawing/2014/main" id="{80FF679C-FA52-0963-0EB2-8A75C45599F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0845B8-63A3-851C-4998-D74DDDFA1DDE}"/>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28056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3F03FE-FA2F-8313-D0DC-9BF8714CD24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E1ADF95-8A42-456F-287B-C5CD27568FA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63AA95F-3FDC-EE45-D5BD-7EA7ADC9EC91}"/>
              </a:ext>
            </a:extLst>
          </p:cNvPr>
          <p:cNvSpPr>
            <a:spLocks noGrp="1"/>
          </p:cNvSpPr>
          <p:nvPr>
            <p:ph type="dt" sz="half" idx="10"/>
          </p:nvPr>
        </p:nvSpPr>
        <p:spPr/>
        <p:txBody>
          <a:bodyPr/>
          <a:lstStyle/>
          <a:p>
            <a:fld id="{29D510FA-9042-4652-A78D-959966CAA912}" type="datetime1">
              <a:rPr lang="fr-FR" smtClean="0"/>
              <a:t>30/01/2025</a:t>
            </a:fld>
            <a:endParaRPr lang="fr-FR"/>
          </a:p>
        </p:txBody>
      </p:sp>
      <p:sp>
        <p:nvSpPr>
          <p:cNvPr id="5" name="Espace réservé du pied de page 4">
            <a:extLst>
              <a:ext uri="{FF2B5EF4-FFF2-40B4-BE49-F238E27FC236}">
                <a16:creationId xmlns:a16="http://schemas.microsoft.com/office/drawing/2014/main" id="{929E0612-FC5F-B555-BE0F-C1629C7806F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5F168F-8ED5-4020-72B0-C2A5F69EF931}"/>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91698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4B02E6E-B22E-82C1-2B6C-17D3D8E57C7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3423FAE-87A0-B0EA-F38A-7AE934BC33A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0B5E242-A4B0-DD02-9AA8-485A7E5E27D8}"/>
              </a:ext>
            </a:extLst>
          </p:cNvPr>
          <p:cNvSpPr>
            <a:spLocks noGrp="1"/>
          </p:cNvSpPr>
          <p:nvPr>
            <p:ph type="dt" sz="half" idx="10"/>
          </p:nvPr>
        </p:nvSpPr>
        <p:spPr/>
        <p:txBody>
          <a:bodyPr/>
          <a:lstStyle/>
          <a:p>
            <a:fld id="{E4740D99-5036-402D-8AB7-4FEC467B2EC9}" type="datetime1">
              <a:rPr lang="fr-FR" smtClean="0"/>
              <a:t>30/01/2025</a:t>
            </a:fld>
            <a:endParaRPr lang="fr-FR"/>
          </a:p>
        </p:txBody>
      </p:sp>
      <p:sp>
        <p:nvSpPr>
          <p:cNvPr id="5" name="Espace réservé du pied de page 4">
            <a:extLst>
              <a:ext uri="{FF2B5EF4-FFF2-40B4-BE49-F238E27FC236}">
                <a16:creationId xmlns:a16="http://schemas.microsoft.com/office/drawing/2014/main" id="{BDF34393-78FE-ECAC-30DB-343EED4AB9B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55D449-8E62-95A3-C607-5084E1005FC7}"/>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339390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75DB4D-88AA-75B2-5497-98BEEAAA1F3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8E7FA4C-2B6D-0AEF-2671-5AA0BF5707A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42F330F-1AC8-2F52-32D9-62BF42741A87}"/>
              </a:ext>
            </a:extLst>
          </p:cNvPr>
          <p:cNvSpPr>
            <a:spLocks noGrp="1"/>
          </p:cNvSpPr>
          <p:nvPr>
            <p:ph type="dt" sz="half" idx="10"/>
          </p:nvPr>
        </p:nvSpPr>
        <p:spPr/>
        <p:txBody>
          <a:bodyPr/>
          <a:lstStyle/>
          <a:p>
            <a:fld id="{E059C9B7-D58E-4910-89C7-47F290F9784F}" type="datetime1">
              <a:rPr lang="fr-FR" smtClean="0"/>
              <a:t>30/01/2025</a:t>
            </a:fld>
            <a:endParaRPr lang="fr-FR"/>
          </a:p>
        </p:txBody>
      </p:sp>
      <p:sp>
        <p:nvSpPr>
          <p:cNvPr id="5" name="Espace réservé du pied de page 4">
            <a:extLst>
              <a:ext uri="{FF2B5EF4-FFF2-40B4-BE49-F238E27FC236}">
                <a16:creationId xmlns:a16="http://schemas.microsoft.com/office/drawing/2014/main" id="{1799836F-2F35-F7CC-2926-F6D724C7F4F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73E17B4-450A-0F77-0D1C-9C936E3A65DD}"/>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2484428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17150C-9611-0D48-4317-073A0D97D8A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A2C5C1C-9F0A-3251-FA07-945447EFA4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3980FC6-F2B4-6983-903B-1697CC14C47F}"/>
              </a:ext>
            </a:extLst>
          </p:cNvPr>
          <p:cNvSpPr>
            <a:spLocks noGrp="1"/>
          </p:cNvSpPr>
          <p:nvPr>
            <p:ph type="dt" sz="half" idx="10"/>
          </p:nvPr>
        </p:nvSpPr>
        <p:spPr/>
        <p:txBody>
          <a:bodyPr/>
          <a:lstStyle/>
          <a:p>
            <a:fld id="{BFE93DC6-4DD8-4D4D-804E-E36F6CE0E02F}" type="datetime1">
              <a:rPr lang="fr-FR" smtClean="0"/>
              <a:t>30/01/2025</a:t>
            </a:fld>
            <a:endParaRPr lang="fr-FR"/>
          </a:p>
        </p:txBody>
      </p:sp>
      <p:sp>
        <p:nvSpPr>
          <p:cNvPr id="5" name="Espace réservé du pied de page 4">
            <a:extLst>
              <a:ext uri="{FF2B5EF4-FFF2-40B4-BE49-F238E27FC236}">
                <a16:creationId xmlns:a16="http://schemas.microsoft.com/office/drawing/2014/main" id="{672BA145-9C62-37CA-7A98-1385FFAC81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5E27CBF-AD7B-D3EF-2CE1-CAC7A4D7CB2E}"/>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3019070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13B561-32C4-56BD-E9F9-4F27080D45B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EC92C44-BFAE-2465-5331-FB04087D4C6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096E39D-411D-98D8-F3A2-D04B30A76D6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815C145-9BD4-D599-3C23-D9FCEE3AE1CE}"/>
              </a:ext>
            </a:extLst>
          </p:cNvPr>
          <p:cNvSpPr>
            <a:spLocks noGrp="1"/>
          </p:cNvSpPr>
          <p:nvPr>
            <p:ph type="dt" sz="half" idx="10"/>
          </p:nvPr>
        </p:nvSpPr>
        <p:spPr/>
        <p:txBody>
          <a:bodyPr/>
          <a:lstStyle/>
          <a:p>
            <a:fld id="{B33C2882-B216-481B-9FFD-0EA9269321DC}" type="datetime1">
              <a:rPr lang="fr-FR" smtClean="0"/>
              <a:t>30/01/2025</a:t>
            </a:fld>
            <a:endParaRPr lang="fr-FR"/>
          </a:p>
        </p:txBody>
      </p:sp>
      <p:sp>
        <p:nvSpPr>
          <p:cNvPr id="6" name="Espace réservé du pied de page 5">
            <a:extLst>
              <a:ext uri="{FF2B5EF4-FFF2-40B4-BE49-F238E27FC236}">
                <a16:creationId xmlns:a16="http://schemas.microsoft.com/office/drawing/2014/main" id="{5D5C6E6D-472C-F304-D428-70EEBAB9D9D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7406BDE-6137-2772-59DB-31B7F8812A9E}"/>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704803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5635E4-2D2B-437F-FE43-CD55288A50A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41CC401-BFF2-888A-EB0D-DEF3389ADA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EEED978-8F2E-92F6-CF68-A1EAE7EE03F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313BD01-856F-266B-4516-54EF5AEFCB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4A93F75-93C7-9EC5-FBC0-66E61F83742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0493227-9B27-2D17-3E01-B6F8E7F105E0}"/>
              </a:ext>
            </a:extLst>
          </p:cNvPr>
          <p:cNvSpPr>
            <a:spLocks noGrp="1"/>
          </p:cNvSpPr>
          <p:nvPr>
            <p:ph type="dt" sz="half" idx="10"/>
          </p:nvPr>
        </p:nvSpPr>
        <p:spPr/>
        <p:txBody>
          <a:bodyPr/>
          <a:lstStyle/>
          <a:p>
            <a:fld id="{86787ACA-A327-421A-933D-51777D8F4376}" type="datetime1">
              <a:rPr lang="fr-FR" smtClean="0"/>
              <a:t>30/01/2025</a:t>
            </a:fld>
            <a:endParaRPr lang="fr-FR"/>
          </a:p>
        </p:txBody>
      </p:sp>
      <p:sp>
        <p:nvSpPr>
          <p:cNvPr id="8" name="Espace réservé du pied de page 7">
            <a:extLst>
              <a:ext uri="{FF2B5EF4-FFF2-40B4-BE49-F238E27FC236}">
                <a16:creationId xmlns:a16="http://schemas.microsoft.com/office/drawing/2014/main" id="{1E085F42-FE78-BCDA-BBB0-9F05F042DF7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A566E49-D840-3B09-79B1-5B43787ECACB}"/>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3982987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CD3FBC-3769-FC81-6248-ABEF86DB540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99F602B-AB18-17AA-57C3-2DC05B7B821A}"/>
              </a:ext>
            </a:extLst>
          </p:cNvPr>
          <p:cNvSpPr>
            <a:spLocks noGrp="1"/>
          </p:cNvSpPr>
          <p:nvPr>
            <p:ph type="dt" sz="half" idx="10"/>
          </p:nvPr>
        </p:nvSpPr>
        <p:spPr/>
        <p:txBody>
          <a:bodyPr/>
          <a:lstStyle/>
          <a:p>
            <a:fld id="{59B45E35-77FC-484B-9E41-622BF0CB25F9}" type="datetime1">
              <a:rPr lang="fr-FR" smtClean="0"/>
              <a:t>30/01/2025</a:t>
            </a:fld>
            <a:endParaRPr lang="fr-FR"/>
          </a:p>
        </p:txBody>
      </p:sp>
      <p:sp>
        <p:nvSpPr>
          <p:cNvPr id="4" name="Espace réservé du pied de page 3">
            <a:extLst>
              <a:ext uri="{FF2B5EF4-FFF2-40B4-BE49-F238E27FC236}">
                <a16:creationId xmlns:a16="http://schemas.microsoft.com/office/drawing/2014/main" id="{5554629C-819D-EB0B-8857-B2AE0A64534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80BADDC-9C3A-498E-4FE2-1EBD262216A0}"/>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231683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C668FB7-A808-0B5D-C92F-13F608FBF21A}"/>
              </a:ext>
            </a:extLst>
          </p:cNvPr>
          <p:cNvSpPr>
            <a:spLocks noGrp="1"/>
          </p:cNvSpPr>
          <p:nvPr>
            <p:ph type="dt" sz="half" idx="10"/>
          </p:nvPr>
        </p:nvSpPr>
        <p:spPr/>
        <p:txBody>
          <a:bodyPr/>
          <a:lstStyle/>
          <a:p>
            <a:fld id="{F82B323B-5EDC-41F5-BE7E-C6BE5964DEFB}" type="datetime1">
              <a:rPr lang="fr-FR" smtClean="0"/>
              <a:t>30/01/2025</a:t>
            </a:fld>
            <a:endParaRPr lang="fr-FR"/>
          </a:p>
        </p:txBody>
      </p:sp>
      <p:sp>
        <p:nvSpPr>
          <p:cNvPr id="3" name="Espace réservé du pied de page 2">
            <a:extLst>
              <a:ext uri="{FF2B5EF4-FFF2-40B4-BE49-F238E27FC236}">
                <a16:creationId xmlns:a16="http://schemas.microsoft.com/office/drawing/2014/main" id="{EDC8055F-AAA5-7D3D-DD74-253D0AE9C79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3EEF91B-1E81-4BB6-4C83-B180D067C94F}"/>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1852866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4A410A-E269-B0A2-809C-716A2DEA1BE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193AEDD-12ED-CA8C-CF9D-EBBB6576E5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B8725DF-7774-701A-2F73-2C733D99D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9752F48-9103-93B7-948A-2B9DC9D9213E}"/>
              </a:ext>
            </a:extLst>
          </p:cNvPr>
          <p:cNvSpPr>
            <a:spLocks noGrp="1"/>
          </p:cNvSpPr>
          <p:nvPr>
            <p:ph type="dt" sz="half" idx="10"/>
          </p:nvPr>
        </p:nvSpPr>
        <p:spPr/>
        <p:txBody>
          <a:bodyPr/>
          <a:lstStyle/>
          <a:p>
            <a:fld id="{1A1A075F-AAF9-42C6-A018-E365894C9AA6}" type="datetime1">
              <a:rPr lang="fr-FR" smtClean="0"/>
              <a:t>30/01/2025</a:t>
            </a:fld>
            <a:endParaRPr lang="fr-FR"/>
          </a:p>
        </p:txBody>
      </p:sp>
      <p:sp>
        <p:nvSpPr>
          <p:cNvPr id="6" name="Espace réservé du pied de page 5">
            <a:extLst>
              <a:ext uri="{FF2B5EF4-FFF2-40B4-BE49-F238E27FC236}">
                <a16:creationId xmlns:a16="http://schemas.microsoft.com/office/drawing/2014/main" id="{087C8610-5901-109D-7C8D-DAE3A1FE3AE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9A1B4A9-E440-2812-AEF6-76C2AC91E7D4}"/>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2318178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8D0827-075F-0FCE-0109-17A35B71DF7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08CA455-3AC6-67FC-FA89-E2F5624F90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73FC2B3-B274-D0D3-3A90-9E251A752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B1868CD-AC0B-8F20-B8F6-EB56B4651A43}"/>
              </a:ext>
            </a:extLst>
          </p:cNvPr>
          <p:cNvSpPr>
            <a:spLocks noGrp="1"/>
          </p:cNvSpPr>
          <p:nvPr>
            <p:ph type="dt" sz="half" idx="10"/>
          </p:nvPr>
        </p:nvSpPr>
        <p:spPr/>
        <p:txBody>
          <a:bodyPr/>
          <a:lstStyle/>
          <a:p>
            <a:fld id="{C3B86F15-1F32-498B-A80A-0EB3B45BAE3F}" type="datetime1">
              <a:rPr lang="fr-FR" smtClean="0"/>
              <a:t>30/01/2025</a:t>
            </a:fld>
            <a:endParaRPr lang="fr-FR"/>
          </a:p>
        </p:txBody>
      </p:sp>
      <p:sp>
        <p:nvSpPr>
          <p:cNvPr id="6" name="Espace réservé du pied de page 5">
            <a:extLst>
              <a:ext uri="{FF2B5EF4-FFF2-40B4-BE49-F238E27FC236}">
                <a16:creationId xmlns:a16="http://schemas.microsoft.com/office/drawing/2014/main" id="{D213A213-2028-AF9A-9306-456B888E51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0881FF-5EB7-F76E-612B-1A3E9022D29F}"/>
              </a:ext>
            </a:extLst>
          </p:cNvPr>
          <p:cNvSpPr>
            <a:spLocks noGrp="1"/>
          </p:cNvSpPr>
          <p:nvPr>
            <p:ph type="sldNum" sz="quarter" idx="12"/>
          </p:nvPr>
        </p:nvSpPr>
        <p:spPr/>
        <p:txBody>
          <a:bodyPr/>
          <a:lstStyle/>
          <a:p>
            <a:fld id="{25973D2D-75BA-47C2-A8FD-F611BF8C49B6}" type="slidenum">
              <a:rPr lang="fr-FR" smtClean="0"/>
              <a:t>‹N°›</a:t>
            </a:fld>
            <a:endParaRPr lang="fr-FR"/>
          </a:p>
        </p:txBody>
      </p:sp>
    </p:spTree>
    <p:extLst>
      <p:ext uri="{BB962C8B-B14F-4D97-AF65-F5344CB8AC3E}">
        <p14:creationId xmlns:p14="http://schemas.microsoft.com/office/powerpoint/2010/main" val="184259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840110E-A14C-693F-0069-E740C852D6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7FA762D-AC74-382B-1ADC-2E2033510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1B9E2F7-6622-30BC-6D65-B113AE2870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D90EF-BCEB-4F13-9518-9879408A2D38}" type="datetime1">
              <a:rPr lang="fr-FR" smtClean="0"/>
              <a:t>30/01/2025</a:t>
            </a:fld>
            <a:endParaRPr lang="fr-FR"/>
          </a:p>
        </p:txBody>
      </p:sp>
      <p:sp>
        <p:nvSpPr>
          <p:cNvPr id="5" name="Espace réservé du pied de page 4">
            <a:extLst>
              <a:ext uri="{FF2B5EF4-FFF2-40B4-BE49-F238E27FC236}">
                <a16:creationId xmlns:a16="http://schemas.microsoft.com/office/drawing/2014/main" id="{35BF89F0-3D39-E1DD-2F9D-576ABC87D6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05089AE-ECFD-8F08-7572-6D28E08F0E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73D2D-75BA-47C2-A8FD-F611BF8C49B6}" type="slidenum">
              <a:rPr lang="fr-FR" smtClean="0"/>
              <a:t>‹N°›</a:t>
            </a:fld>
            <a:endParaRPr lang="fr-FR"/>
          </a:p>
        </p:txBody>
      </p:sp>
    </p:spTree>
    <p:extLst>
      <p:ext uri="{BB962C8B-B14F-4D97-AF65-F5344CB8AC3E}">
        <p14:creationId xmlns:p14="http://schemas.microsoft.com/office/powerpoint/2010/main" val="4211749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7E62F95C-947E-49B2-49C0-A93EDD47B1C0}"/>
              </a:ext>
            </a:extLst>
          </p:cNvPr>
          <p:cNvSpPr>
            <a:spLocks noGrp="1"/>
          </p:cNvSpPr>
          <p:nvPr>
            <p:ph type="title"/>
          </p:nvPr>
        </p:nvSpPr>
        <p:spPr>
          <a:xfrm>
            <a:off x="3323781" y="1719667"/>
            <a:ext cx="8852850" cy="1731269"/>
          </a:xfrm>
        </p:spPr>
        <p:txBody>
          <a:bodyPr>
            <a:normAutofit fontScale="90000"/>
          </a:bodyPr>
          <a:lstStyle/>
          <a:p>
            <a:pPr algn="ctr">
              <a:spcAft>
                <a:spcPts val="2400"/>
              </a:spcAft>
            </a:pPr>
            <a:br>
              <a:rPr lang="fr-FR" sz="4800" b="1" dirty="0">
                <a:solidFill>
                  <a:srgbClr val="137064"/>
                </a:solidFill>
                <a:latin typeface="+mn-lt"/>
              </a:rPr>
            </a:br>
            <a:r>
              <a:rPr lang="fr-FR" sz="4800" b="1" dirty="0">
                <a:solidFill>
                  <a:srgbClr val="137064"/>
                </a:solidFill>
                <a:latin typeface="+mn-lt"/>
              </a:rPr>
              <a:t>Les enjeux de la réponse</a:t>
            </a:r>
            <a:br>
              <a:rPr lang="fr-FR" sz="4800" b="1" dirty="0">
                <a:solidFill>
                  <a:srgbClr val="137064"/>
                </a:solidFill>
                <a:latin typeface="+mn-lt"/>
              </a:rPr>
            </a:br>
            <a:r>
              <a:rPr lang="fr-FR" sz="4800" b="1" dirty="0">
                <a:solidFill>
                  <a:srgbClr val="137064"/>
                </a:solidFill>
                <a:latin typeface="+mn-lt"/>
              </a:rPr>
              <a:t>aux besoins spirituels</a:t>
            </a:r>
            <a:br>
              <a:rPr lang="fr-FR" sz="4800" b="1" dirty="0">
                <a:solidFill>
                  <a:srgbClr val="137064"/>
                </a:solidFill>
                <a:latin typeface="+mn-lt"/>
              </a:rPr>
            </a:br>
            <a:br>
              <a:rPr lang="fr-FR" sz="4800" b="1" dirty="0">
                <a:solidFill>
                  <a:srgbClr val="137064"/>
                </a:solidFill>
              </a:rPr>
            </a:br>
            <a:r>
              <a:rPr lang="fr-FR" sz="3100" dirty="0">
                <a:solidFill>
                  <a:srgbClr val="137064"/>
                </a:solidFill>
                <a:latin typeface="+mn-lt"/>
              </a:rPr>
              <a:t>Session FNISASIC - 30 janvier 2025</a:t>
            </a:r>
            <a:endParaRPr lang="fr-FR" sz="4800" dirty="0">
              <a:solidFill>
                <a:srgbClr val="137064"/>
              </a:solidFill>
              <a:latin typeface="+mn-lt"/>
            </a:endParaRPr>
          </a:p>
        </p:txBody>
      </p:sp>
      <p:sp>
        <p:nvSpPr>
          <p:cNvPr id="6" name="AutoShape 2">
            <a:extLst>
              <a:ext uri="{FF2B5EF4-FFF2-40B4-BE49-F238E27FC236}">
                <a16:creationId xmlns:a16="http://schemas.microsoft.com/office/drawing/2014/main" id="{0F94A3A6-E043-10DD-C44F-75273C27AD70}"/>
              </a:ext>
            </a:extLst>
          </p:cNvPr>
          <p:cNvSpPr/>
          <p:nvPr/>
        </p:nvSpPr>
        <p:spPr>
          <a:xfrm>
            <a:off x="0" y="0"/>
            <a:ext cx="3339150" cy="6851650"/>
          </a:xfrm>
          <a:prstGeom prst="rect">
            <a:avLst/>
          </a:prstGeom>
          <a:solidFill>
            <a:srgbClr val="257669">
              <a:alpha val="92941"/>
            </a:srgbClr>
          </a:solidFill>
        </p:spPr>
        <p:txBody>
          <a:bodyPr/>
          <a:lstStyle/>
          <a:p>
            <a:endParaRPr lang="fr-FR" sz="1200"/>
          </a:p>
        </p:txBody>
      </p:sp>
      <p:sp>
        <p:nvSpPr>
          <p:cNvPr id="7" name="Freeform 4">
            <a:extLst>
              <a:ext uri="{FF2B5EF4-FFF2-40B4-BE49-F238E27FC236}">
                <a16:creationId xmlns:a16="http://schemas.microsoft.com/office/drawing/2014/main" id="{BD06B50A-2BB1-B2F5-3308-A853BC6DA45C}"/>
              </a:ext>
            </a:extLst>
          </p:cNvPr>
          <p:cNvSpPr/>
          <p:nvPr/>
        </p:nvSpPr>
        <p:spPr>
          <a:xfrm>
            <a:off x="535057" y="457068"/>
            <a:ext cx="2337837" cy="2820732"/>
          </a:xfrm>
          <a:custGeom>
            <a:avLst/>
            <a:gdLst/>
            <a:ahLst/>
            <a:cxnLst/>
            <a:rect l="l" t="t" r="r" b="b"/>
            <a:pathLst>
              <a:path w="3757836" h="4510980">
                <a:moveTo>
                  <a:pt x="0" y="0"/>
                </a:moveTo>
                <a:lnTo>
                  <a:pt x="3757836" y="0"/>
                </a:lnTo>
                <a:lnTo>
                  <a:pt x="3757836" y="4510980"/>
                </a:lnTo>
                <a:lnTo>
                  <a:pt x="0" y="4510980"/>
                </a:lnTo>
                <a:lnTo>
                  <a:pt x="0" y="0"/>
                </a:lnTo>
                <a:close/>
              </a:path>
            </a:pathLst>
          </a:custGeom>
          <a:blipFill>
            <a:blip r:embed="rId2"/>
            <a:stretch>
              <a:fillRect/>
            </a:stretch>
          </a:blipFill>
        </p:spPr>
        <p:txBody>
          <a:bodyPr/>
          <a:lstStyle/>
          <a:p>
            <a:endParaRPr lang="fr-FR" sz="1200"/>
          </a:p>
        </p:txBody>
      </p:sp>
      <p:sp>
        <p:nvSpPr>
          <p:cNvPr id="2" name="Rectangle 1">
            <a:extLst>
              <a:ext uri="{FF2B5EF4-FFF2-40B4-BE49-F238E27FC236}">
                <a16:creationId xmlns:a16="http://schemas.microsoft.com/office/drawing/2014/main" id="{81074DC6-27A5-41D4-9FC9-D12AF9F94C28}"/>
              </a:ext>
            </a:extLst>
          </p:cNvPr>
          <p:cNvSpPr/>
          <p:nvPr/>
        </p:nvSpPr>
        <p:spPr>
          <a:xfrm>
            <a:off x="3339150" y="4837302"/>
            <a:ext cx="8852849" cy="1724703"/>
          </a:xfrm>
          <a:prstGeom prst="rect">
            <a:avLst/>
          </a:prstGeom>
        </p:spPr>
        <p:txBody>
          <a:bodyPr wrap="square">
            <a:spAutoFit/>
          </a:bodyPr>
          <a:lstStyle/>
          <a:p>
            <a:pPr marL="360363">
              <a:lnSpc>
                <a:spcPct val="107000"/>
              </a:lnSpc>
              <a:spcAft>
                <a:spcPts val="600"/>
              </a:spcAft>
            </a:pPr>
            <a:r>
              <a:rPr lang="fr-FR" sz="2200" b="1" dirty="0">
                <a:solidFill>
                  <a:srgbClr val="137064"/>
                </a:solidFill>
                <a:latin typeface="Calibri" panose="020F0502020204030204" pitchFamily="34" charset="0"/>
                <a:ea typeface="Times New Roman" panose="02020603050405020304" pitchFamily="18" charset="0"/>
                <a:cs typeface="Calibri" panose="020F0502020204030204" pitchFamily="34" charset="0"/>
              </a:rPr>
              <a:t>René Philippe TANCHOU</a:t>
            </a:r>
            <a:r>
              <a:rPr lang="fr-FR" sz="2200" dirty="0">
                <a:solidFill>
                  <a:srgbClr val="137064"/>
                </a:solidFill>
                <a:latin typeface="Calibri" panose="020F0502020204030204" pitchFamily="34" charset="0"/>
                <a:ea typeface="Times New Roman" panose="02020603050405020304" pitchFamily="18" charset="0"/>
                <a:cs typeface="Calibri" panose="020F0502020204030204" pitchFamily="34" charset="0"/>
              </a:rPr>
              <a:t>, </a:t>
            </a:r>
            <a:r>
              <a:rPr lang="fr-FR" sz="2200" i="1" dirty="0">
                <a:solidFill>
                  <a:srgbClr val="137064"/>
                </a:solidFill>
                <a:latin typeface="Calibri" panose="020F0502020204030204" pitchFamily="34" charset="0"/>
                <a:cs typeface="Calibri" panose="020F0502020204030204" pitchFamily="34" charset="0"/>
              </a:rPr>
              <a:t>Vice-</a:t>
            </a:r>
            <a:r>
              <a:rPr lang="fr-FR" sz="2200" i="1" dirty="0">
                <a:solidFill>
                  <a:srgbClr val="137064"/>
                </a:solidFill>
                <a:latin typeface="Calibri" panose="020F0502020204030204" pitchFamily="34" charset="0"/>
                <a:ea typeface="Times New Roman" panose="02020603050405020304" pitchFamily="18" charset="0"/>
                <a:cs typeface="Calibri" panose="020F0502020204030204" pitchFamily="34" charset="0"/>
              </a:rPr>
              <a:t>Président Alliance Siméon, Président ASA</a:t>
            </a:r>
          </a:p>
          <a:p>
            <a:pPr marL="360363">
              <a:lnSpc>
                <a:spcPct val="107000"/>
              </a:lnSpc>
              <a:spcAft>
                <a:spcPts val="600"/>
              </a:spcAft>
            </a:pPr>
            <a:r>
              <a:rPr lang="fr-FR" sz="2200" b="1" dirty="0">
                <a:solidFill>
                  <a:srgbClr val="137064"/>
                </a:solidFill>
                <a:latin typeface="Calibri" panose="020F0502020204030204" pitchFamily="34" charset="0"/>
                <a:ea typeface="Calibri" panose="020F0502020204030204" pitchFamily="34" charset="0"/>
                <a:cs typeface="Times New Roman" panose="02020603050405020304" pitchFamily="18" charset="0"/>
              </a:rPr>
              <a:t>Christian FREMONDIERE</a:t>
            </a:r>
            <a:r>
              <a:rPr lang="fr-FR" sz="2200" dirty="0">
                <a:solidFill>
                  <a:srgbClr val="137064"/>
                </a:solidFill>
                <a:latin typeface="Calibri" panose="020F0502020204030204" pitchFamily="34" charset="0"/>
                <a:ea typeface="Calibri" panose="020F0502020204030204" pitchFamily="34" charset="0"/>
                <a:cs typeface="Times New Roman" panose="02020603050405020304" pitchFamily="18" charset="0"/>
              </a:rPr>
              <a:t>, </a:t>
            </a:r>
            <a:r>
              <a:rPr lang="fr-FR" sz="2200" i="1" dirty="0">
                <a:solidFill>
                  <a:srgbClr val="137064"/>
                </a:solidFill>
                <a:latin typeface="Calibri" panose="020F0502020204030204" pitchFamily="34" charset="0"/>
                <a:ea typeface="Calibri" panose="020F0502020204030204" pitchFamily="34" charset="0"/>
                <a:cs typeface="Times New Roman" panose="02020603050405020304" pitchFamily="18" charset="0"/>
              </a:rPr>
              <a:t>Directeur Général ACAOAB</a:t>
            </a:r>
          </a:p>
          <a:p>
            <a:pPr marL="360363">
              <a:lnSpc>
                <a:spcPct val="107000"/>
              </a:lnSpc>
              <a:spcAft>
                <a:spcPts val="600"/>
              </a:spcAft>
            </a:pPr>
            <a:r>
              <a:rPr lang="fr-FR" sz="2200" b="1" dirty="0">
                <a:solidFill>
                  <a:srgbClr val="137064"/>
                </a:solidFill>
                <a:latin typeface="Calibri" panose="020F0502020204030204" pitchFamily="34" charset="0"/>
                <a:ea typeface="Calibri" panose="020F0502020204030204" pitchFamily="34" charset="0"/>
                <a:cs typeface="Times New Roman" panose="02020603050405020304" pitchFamily="18" charset="0"/>
              </a:rPr>
              <a:t>Luc DANGEARD</a:t>
            </a:r>
            <a:r>
              <a:rPr lang="fr-FR" sz="2200" dirty="0">
                <a:solidFill>
                  <a:srgbClr val="137064"/>
                </a:solidFill>
                <a:latin typeface="Calibri" panose="020F0502020204030204" pitchFamily="34" charset="0"/>
                <a:ea typeface="Calibri" panose="020F0502020204030204" pitchFamily="34" charset="0"/>
                <a:cs typeface="Times New Roman" panose="02020603050405020304" pitchFamily="18" charset="0"/>
              </a:rPr>
              <a:t>, </a:t>
            </a:r>
            <a:r>
              <a:rPr lang="fr-FR" sz="2200" i="1" dirty="0">
                <a:solidFill>
                  <a:srgbClr val="137064"/>
                </a:solidFill>
                <a:latin typeface="Calibri" panose="020F0502020204030204" pitchFamily="34" charset="0"/>
                <a:ea typeface="Calibri" panose="020F0502020204030204" pitchFamily="34" charset="0"/>
                <a:cs typeface="Times New Roman" panose="02020603050405020304" pitchFamily="18" charset="0"/>
              </a:rPr>
              <a:t>Délégué Général Alliance Siméon</a:t>
            </a:r>
          </a:p>
          <a:p>
            <a:pPr>
              <a:lnSpc>
                <a:spcPct val="107000"/>
              </a:lnSpc>
              <a:spcAft>
                <a:spcPts val="600"/>
              </a:spcAft>
            </a:pPr>
            <a:endParaRPr lang="fr-FR" sz="2000" dirty="0">
              <a:solidFill>
                <a:srgbClr val="137064"/>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FNISASIC - Sainte Genevieve">
            <a:extLst>
              <a:ext uri="{FF2B5EF4-FFF2-40B4-BE49-F238E27FC236}">
                <a16:creationId xmlns:a16="http://schemas.microsoft.com/office/drawing/2014/main" id="{5F2821E5-4FEF-4EB5-A344-F7B7E6140B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400" y="4776107"/>
            <a:ext cx="1581150" cy="148590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3">
            <a:extLst>
              <a:ext uri="{FF2B5EF4-FFF2-40B4-BE49-F238E27FC236}">
                <a16:creationId xmlns:a16="http://schemas.microsoft.com/office/drawing/2014/main" id="{FF203564-53A8-4F33-9179-2F8037A0B2FC}"/>
              </a:ext>
            </a:extLst>
          </p:cNvPr>
          <p:cNvSpPr txBox="1">
            <a:spLocks/>
          </p:cNvSpPr>
          <p:nvPr/>
        </p:nvSpPr>
        <p:spPr>
          <a:xfrm>
            <a:off x="3339150" y="834074"/>
            <a:ext cx="8852849" cy="83357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2400"/>
              </a:spcAft>
            </a:pPr>
            <a:r>
              <a:rPr lang="fr-FR" sz="4800" b="1" dirty="0">
                <a:solidFill>
                  <a:srgbClr val="137064"/>
                </a:solidFill>
                <a:latin typeface="+mn-lt"/>
              </a:rPr>
              <a:t>Alliance Siméon </a:t>
            </a:r>
            <a:r>
              <a:rPr lang="fr-FR" sz="4800" dirty="0">
                <a:solidFill>
                  <a:srgbClr val="137064"/>
                </a:solidFill>
                <a:latin typeface="+mn-lt"/>
              </a:rPr>
              <a:t>:</a:t>
            </a:r>
          </a:p>
        </p:txBody>
      </p:sp>
    </p:spTree>
    <p:extLst>
      <p:ext uri="{BB962C8B-B14F-4D97-AF65-F5344CB8AC3E}">
        <p14:creationId xmlns:p14="http://schemas.microsoft.com/office/powerpoint/2010/main" val="3886969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48806BA-DBDC-420D-9F93-AD92D94855BA}"/>
              </a:ext>
            </a:extLst>
          </p:cNvPr>
          <p:cNvSpPr/>
          <p:nvPr/>
        </p:nvSpPr>
        <p:spPr>
          <a:xfrm>
            <a:off x="2347239" y="818531"/>
            <a:ext cx="7497522" cy="421910"/>
          </a:xfrm>
          <a:prstGeom prst="rect">
            <a:avLst/>
          </a:prstGeom>
          <a:solidFill>
            <a:schemeClr val="bg1"/>
          </a:solidFill>
        </p:spPr>
        <p:txBody>
          <a:bodyPr wrap="square">
            <a:spAutoFit/>
          </a:bodyPr>
          <a:lstStyle/>
          <a:p>
            <a:pPr marL="540385" indent="-540385" algn="ctr">
              <a:lnSpc>
                <a:spcPts val="23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Principes pour pérenniser l’Alliance Siméon </a:t>
            </a:r>
            <a:endParaRPr lang="fr-FR" sz="3200" dirty="0">
              <a:solidFill>
                <a:srgbClr val="137064"/>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838199" y="1593996"/>
            <a:ext cx="10796888" cy="4822172"/>
          </a:xfrm>
        </p:spPr>
        <p:txBody>
          <a:bodyPr>
            <a:noAutofit/>
          </a:bodyPr>
          <a:lstStyle/>
          <a:p>
            <a:pPr marL="360363" indent="-360363" algn="just">
              <a:lnSpc>
                <a:spcPts val="2300"/>
              </a:lnSpc>
              <a:spcBef>
                <a:spcPts val="0"/>
              </a:spcBef>
              <a:spcAft>
                <a:spcPts val="600"/>
              </a:spcAft>
              <a:buFont typeface="+mj-lt"/>
              <a:buAutoNum type="romanUcPeriod"/>
            </a:pPr>
            <a:r>
              <a:rPr lang="fr-FR" sz="2300" b="1" dirty="0">
                <a:solidFill>
                  <a:srgbClr val="137064"/>
                </a:solidFill>
              </a:rPr>
              <a:t>Financer l’activité en établissement :</a:t>
            </a:r>
          </a:p>
          <a:p>
            <a:pPr marL="360363" indent="0" algn="just">
              <a:lnSpc>
                <a:spcPts val="2300"/>
              </a:lnSpc>
              <a:spcBef>
                <a:spcPts val="0"/>
              </a:spcBef>
              <a:spcAft>
                <a:spcPts val="600"/>
              </a:spcAft>
              <a:buNone/>
            </a:pPr>
            <a:r>
              <a:rPr lang="fr-FR" sz="2000" b="1" dirty="0">
                <a:solidFill>
                  <a:srgbClr val="137064"/>
                </a:solidFill>
              </a:rPr>
              <a:t>Demander à chaque association de l’alliance de s’engager à financer l’activité des Animateurs Pastoraux et Spirituels (APS) intervenant dans leurs établissements :</a:t>
            </a:r>
          </a:p>
          <a:p>
            <a:pPr marL="360363" indent="0" algn="just">
              <a:lnSpc>
                <a:spcPts val="2300"/>
              </a:lnSpc>
              <a:spcBef>
                <a:spcPts val="0"/>
              </a:spcBef>
              <a:spcAft>
                <a:spcPts val="1800"/>
              </a:spcAft>
              <a:buNone/>
            </a:pPr>
            <a:r>
              <a:rPr lang="fr-FR" sz="2000" spc="-30" dirty="0">
                <a:solidFill>
                  <a:srgbClr val="137064"/>
                </a:solidFill>
              </a:rPr>
              <a:t>Prioritairement par le report des coûts d’intervention des APS sur le « budget animation » présenté aux autorités de tarification comme l’expérience de la FASSIC le propose et valider ce modèle économique ou tout autre moyen (collectes locales, fonds propres, etc.) selon le choix des associations</a:t>
            </a:r>
          </a:p>
          <a:p>
            <a:pPr marL="360363" indent="-360363" algn="just">
              <a:lnSpc>
                <a:spcPts val="2300"/>
              </a:lnSpc>
              <a:spcBef>
                <a:spcPts val="0"/>
              </a:spcBef>
              <a:spcAft>
                <a:spcPts val="600"/>
              </a:spcAft>
              <a:buFont typeface="+mj-lt"/>
              <a:buAutoNum type="romanUcPeriod" startAt="2"/>
            </a:pPr>
            <a:r>
              <a:rPr lang="fr-FR" sz="2300" b="1" dirty="0">
                <a:solidFill>
                  <a:srgbClr val="137064"/>
                </a:solidFill>
              </a:rPr>
              <a:t>Financer le réseau :</a:t>
            </a:r>
          </a:p>
          <a:p>
            <a:pPr marL="360363" indent="0" algn="just">
              <a:lnSpc>
                <a:spcPts val="2300"/>
              </a:lnSpc>
              <a:spcBef>
                <a:spcPts val="0"/>
              </a:spcBef>
              <a:spcAft>
                <a:spcPts val="600"/>
              </a:spcAft>
              <a:buNone/>
            </a:pPr>
            <a:r>
              <a:rPr lang="fr-FR" sz="2000" dirty="0">
                <a:solidFill>
                  <a:srgbClr val="137064"/>
                </a:solidFill>
              </a:rPr>
              <a:t>Structure centrale légère pour constituer des outils communs, animer les APS et supporter des projets locaux :</a:t>
            </a:r>
          </a:p>
          <a:p>
            <a:pPr marL="714375" indent="-358775" algn="just">
              <a:lnSpc>
                <a:spcPts val="2300"/>
              </a:lnSpc>
              <a:spcBef>
                <a:spcPts val="0"/>
              </a:spcBef>
              <a:spcAft>
                <a:spcPts val="600"/>
              </a:spcAft>
              <a:buFont typeface="Courier New" panose="02070309020205020404" pitchFamily="49" charset="0"/>
              <a:buChar char="o"/>
            </a:pPr>
            <a:r>
              <a:rPr lang="fr-FR" sz="2000" b="1" spc="-60" dirty="0">
                <a:solidFill>
                  <a:srgbClr val="137064"/>
                </a:solidFill>
              </a:rPr>
              <a:t>Formaliser rapidement un engagement à long terme avec les congrégations désireuses de poursuivre, et de transmettre d’une autre façon, leurs charismes et leurs actions auprès des résidents</a:t>
            </a:r>
          </a:p>
          <a:p>
            <a:pPr marL="714375" indent="-358775" algn="just">
              <a:lnSpc>
                <a:spcPts val="2300"/>
              </a:lnSpc>
              <a:spcBef>
                <a:spcPts val="0"/>
              </a:spcBef>
              <a:spcAft>
                <a:spcPts val="1800"/>
              </a:spcAft>
              <a:buFont typeface="Courier New" panose="02070309020205020404" pitchFamily="49" charset="0"/>
              <a:buChar char="o"/>
            </a:pPr>
            <a:r>
              <a:rPr lang="fr-FR" sz="2000" b="1" dirty="0">
                <a:solidFill>
                  <a:srgbClr val="137064"/>
                </a:solidFill>
              </a:rPr>
              <a:t>Développer l’appel à la générosité : dons, grands donateurs et mécénat</a:t>
            </a:r>
          </a:p>
          <a:p>
            <a:pPr marL="360363" indent="-360363" algn="just">
              <a:lnSpc>
                <a:spcPts val="2300"/>
              </a:lnSpc>
              <a:spcBef>
                <a:spcPts val="0"/>
              </a:spcBef>
              <a:spcAft>
                <a:spcPts val="600"/>
              </a:spcAft>
              <a:buFont typeface="+mj-lt"/>
              <a:buAutoNum type="romanUcPeriod" startAt="3"/>
            </a:pPr>
            <a:r>
              <a:rPr lang="fr-FR" sz="2400" b="1" dirty="0">
                <a:solidFill>
                  <a:srgbClr val="137064"/>
                </a:solidFill>
              </a:rPr>
              <a:t>Développer les implantations, capitaliser, transmettre et communiquer</a:t>
            </a:r>
          </a:p>
        </p:txBody>
      </p:sp>
      <p:sp>
        <p:nvSpPr>
          <p:cNvPr id="9" name="Espace réservé du numéro de diapositive 4">
            <a:extLst>
              <a:ext uri="{FF2B5EF4-FFF2-40B4-BE49-F238E27FC236}">
                <a16:creationId xmlns:a16="http://schemas.microsoft.com/office/drawing/2014/main" id="{E61F7F6E-8390-4C1D-BA68-1B59D868FD3D}"/>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10</a:t>
            </a:fld>
            <a:endParaRPr lang="fr-FR" dirty="0">
              <a:solidFill>
                <a:srgbClr val="467642"/>
              </a:solidFill>
            </a:endParaRPr>
          </a:p>
        </p:txBody>
      </p:sp>
    </p:spTree>
    <p:extLst>
      <p:ext uri="{BB962C8B-B14F-4D97-AF65-F5344CB8AC3E}">
        <p14:creationId xmlns:p14="http://schemas.microsoft.com/office/powerpoint/2010/main" val="444553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257568"/>
            </a:solidFill>
          </a:ln>
        </p:spPr>
        <p:style>
          <a:lnRef idx="1">
            <a:schemeClr val="accent1"/>
          </a:lnRef>
          <a:fillRef idx="0">
            <a:schemeClr val="accent1"/>
          </a:fillRef>
          <a:effectRef idx="0">
            <a:schemeClr val="accent1"/>
          </a:effectRef>
          <a:fontRef idx="minor">
            <a:schemeClr val="tx1"/>
          </a:fontRef>
        </p:style>
      </p:cxnSp>
      <p:sp>
        <p:nvSpPr>
          <p:cNvPr id="9" name="Titre 3">
            <a:extLst>
              <a:ext uri="{FF2B5EF4-FFF2-40B4-BE49-F238E27FC236}">
                <a16:creationId xmlns:a16="http://schemas.microsoft.com/office/drawing/2014/main" id="{440EFAC2-FC63-4975-BFA0-53AB5C3534EE}"/>
              </a:ext>
            </a:extLst>
          </p:cNvPr>
          <p:cNvSpPr>
            <a:spLocks noGrp="1"/>
          </p:cNvSpPr>
          <p:nvPr>
            <p:ph type="title"/>
          </p:nvPr>
        </p:nvSpPr>
        <p:spPr>
          <a:xfrm>
            <a:off x="0" y="2766218"/>
            <a:ext cx="12191999" cy="1325563"/>
          </a:xfrm>
        </p:spPr>
        <p:txBody>
          <a:bodyPr>
            <a:normAutofit/>
          </a:bodyPr>
          <a:lstStyle/>
          <a:p>
            <a:pPr algn="ctr"/>
            <a:r>
              <a:rPr lang="fr-FR" sz="5300" b="1" dirty="0">
                <a:solidFill>
                  <a:srgbClr val="137064"/>
                </a:solidFill>
                <a:latin typeface="+mn-lt"/>
              </a:rPr>
              <a:t>Merci pour votre soutien !</a:t>
            </a:r>
            <a:endParaRPr lang="fr-FR" sz="4800" dirty="0">
              <a:solidFill>
                <a:srgbClr val="137064"/>
              </a:solidFill>
              <a:latin typeface="+mn-lt"/>
            </a:endParaRPr>
          </a:p>
        </p:txBody>
      </p:sp>
      <p:sp>
        <p:nvSpPr>
          <p:cNvPr id="8" name="Espace réservé du numéro de diapositive 4">
            <a:extLst>
              <a:ext uri="{FF2B5EF4-FFF2-40B4-BE49-F238E27FC236}">
                <a16:creationId xmlns:a16="http://schemas.microsoft.com/office/drawing/2014/main" id="{9DAD9254-E6F6-41BC-91D6-E7299C30F623}"/>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11</a:t>
            </a:fld>
            <a:endParaRPr lang="fr-FR" dirty="0">
              <a:solidFill>
                <a:srgbClr val="467642"/>
              </a:solidFill>
            </a:endParaRPr>
          </a:p>
        </p:txBody>
      </p:sp>
    </p:spTree>
    <p:extLst>
      <p:ext uri="{BB962C8B-B14F-4D97-AF65-F5344CB8AC3E}">
        <p14:creationId xmlns:p14="http://schemas.microsoft.com/office/powerpoint/2010/main" val="784879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48806BA-DBDC-420D-9F93-AD92D94855BA}"/>
              </a:ext>
            </a:extLst>
          </p:cNvPr>
          <p:cNvSpPr/>
          <p:nvPr/>
        </p:nvSpPr>
        <p:spPr>
          <a:xfrm>
            <a:off x="4297299" y="818531"/>
            <a:ext cx="3597395" cy="421910"/>
          </a:xfrm>
          <a:prstGeom prst="rect">
            <a:avLst/>
          </a:prstGeom>
          <a:solidFill>
            <a:schemeClr val="bg1"/>
          </a:solidFill>
        </p:spPr>
        <p:txBody>
          <a:bodyPr wrap="none">
            <a:spAutoFit/>
          </a:bodyPr>
          <a:lstStyle/>
          <a:p>
            <a:pPr marL="540385" indent="-540385" algn="ctr">
              <a:lnSpc>
                <a:spcPts val="23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Retour d’expérience</a:t>
            </a:r>
            <a:endParaRPr lang="fr-FR" sz="3200" dirty="0">
              <a:solidFill>
                <a:srgbClr val="137064"/>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3" y="2456238"/>
            <a:ext cx="12192000" cy="2593797"/>
          </a:xfrm>
        </p:spPr>
        <p:txBody>
          <a:bodyPr>
            <a:noAutofit/>
          </a:bodyPr>
          <a:lstStyle/>
          <a:p>
            <a:pPr marL="0" indent="0" algn="ctr">
              <a:lnSpc>
                <a:spcPts val="2300"/>
              </a:lnSpc>
              <a:spcBef>
                <a:spcPts val="0"/>
              </a:spcBef>
              <a:spcAft>
                <a:spcPts val="1800"/>
              </a:spcAft>
              <a:buNone/>
            </a:pPr>
            <a:r>
              <a:rPr lang="fr-FR" sz="4000" b="1" dirty="0">
                <a:solidFill>
                  <a:srgbClr val="137064"/>
                </a:solidFill>
              </a:rPr>
              <a:t>Témoignage sur une expérience</a:t>
            </a:r>
          </a:p>
          <a:p>
            <a:pPr marL="0" indent="0" algn="ctr">
              <a:lnSpc>
                <a:spcPts val="2300"/>
              </a:lnSpc>
              <a:spcBef>
                <a:spcPts val="0"/>
              </a:spcBef>
              <a:spcAft>
                <a:spcPts val="4800"/>
              </a:spcAft>
              <a:buNone/>
            </a:pPr>
            <a:r>
              <a:rPr lang="fr-FR" sz="4000" b="1" dirty="0">
                <a:solidFill>
                  <a:srgbClr val="137064"/>
                </a:solidFill>
              </a:rPr>
              <a:t>d’implantation réussie</a:t>
            </a:r>
          </a:p>
          <a:p>
            <a:pPr marL="0" indent="0" algn="ctr">
              <a:lnSpc>
                <a:spcPts val="2300"/>
              </a:lnSpc>
              <a:spcBef>
                <a:spcPts val="0"/>
              </a:spcBef>
              <a:spcAft>
                <a:spcPts val="1800"/>
              </a:spcAft>
              <a:buNone/>
            </a:pPr>
            <a:r>
              <a:rPr lang="fr-FR" sz="3600" b="1" dirty="0">
                <a:solidFill>
                  <a:srgbClr val="137064"/>
                </a:solidFill>
              </a:rPr>
              <a:t>Christian FREMONDIERE</a:t>
            </a:r>
          </a:p>
          <a:p>
            <a:pPr marL="0" indent="0" algn="ctr">
              <a:lnSpc>
                <a:spcPts val="2300"/>
              </a:lnSpc>
              <a:spcBef>
                <a:spcPts val="0"/>
              </a:spcBef>
              <a:buNone/>
            </a:pPr>
            <a:r>
              <a:rPr lang="fr-FR" i="1" dirty="0">
                <a:solidFill>
                  <a:srgbClr val="137064"/>
                </a:solidFill>
              </a:rPr>
              <a:t>Directeur Général ACAOAB</a:t>
            </a:r>
          </a:p>
          <a:p>
            <a:pPr marL="0" indent="0" algn="ctr">
              <a:lnSpc>
                <a:spcPts val="2300"/>
              </a:lnSpc>
              <a:spcBef>
                <a:spcPts val="0"/>
              </a:spcBef>
              <a:spcAft>
                <a:spcPts val="1800"/>
              </a:spcAft>
              <a:buNone/>
            </a:pPr>
            <a:endParaRPr lang="fr-FR" sz="2000" b="1" dirty="0">
              <a:solidFill>
                <a:srgbClr val="137064"/>
              </a:solidFill>
            </a:endParaRPr>
          </a:p>
        </p:txBody>
      </p:sp>
      <p:sp>
        <p:nvSpPr>
          <p:cNvPr id="9" name="Espace réservé du numéro de diapositive 4">
            <a:extLst>
              <a:ext uri="{FF2B5EF4-FFF2-40B4-BE49-F238E27FC236}">
                <a16:creationId xmlns:a16="http://schemas.microsoft.com/office/drawing/2014/main" id="{3043E601-476F-4DCB-B22B-15C813DBA156}"/>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2</a:t>
            </a:fld>
            <a:endParaRPr lang="fr-FR" dirty="0">
              <a:solidFill>
                <a:srgbClr val="467642"/>
              </a:solidFill>
            </a:endParaRPr>
          </a:p>
        </p:txBody>
      </p:sp>
    </p:spTree>
    <p:extLst>
      <p:ext uri="{BB962C8B-B14F-4D97-AF65-F5344CB8AC3E}">
        <p14:creationId xmlns:p14="http://schemas.microsoft.com/office/powerpoint/2010/main" val="96448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A48806BA-DBDC-420D-9F93-AD92D94855BA}"/>
              </a:ext>
            </a:extLst>
          </p:cNvPr>
          <p:cNvSpPr/>
          <p:nvPr/>
        </p:nvSpPr>
        <p:spPr>
          <a:xfrm>
            <a:off x="4297299" y="818531"/>
            <a:ext cx="3597395" cy="421910"/>
          </a:xfrm>
          <a:prstGeom prst="rect">
            <a:avLst/>
          </a:prstGeom>
          <a:solidFill>
            <a:schemeClr val="bg1"/>
          </a:solidFill>
        </p:spPr>
        <p:txBody>
          <a:bodyPr wrap="none">
            <a:spAutoFit/>
          </a:bodyPr>
          <a:lstStyle/>
          <a:p>
            <a:pPr marL="540385" indent="-540385" algn="ctr">
              <a:lnSpc>
                <a:spcPts val="23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Retour d’expérience</a:t>
            </a:r>
            <a:endParaRPr lang="fr-FR" sz="3200" dirty="0">
              <a:solidFill>
                <a:srgbClr val="137064"/>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3" y="2456238"/>
            <a:ext cx="12192000" cy="2593797"/>
          </a:xfrm>
        </p:spPr>
        <p:txBody>
          <a:bodyPr>
            <a:noAutofit/>
          </a:bodyPr>
          <a:lstStyle/>
          <a:p>
            <a:pPr marL="0" indent="0" algn="ctr">
              <a:lnSpc>
                <a:spcPts val="2300"/>
              </a:lnSpc>
              <a:spcBef>
                <a:spcPts val="0"/>
              </a:spcBef>
              <a:spcAft>
                <a:spcPts val="3000"/>
              </a:spcAft>
              <a:buNone/>
            </a:pPr>
            <a:r>
              <a:rPr lang="fr-FR" sz="4000" b="1" dirty="0">
                <a:solidFill>
                  <a:srgbClr val="137064"/>
                </a:solidFill>
              </a:rPr>
              <a:t>Retour sur deux années d’existence</a:t>
            </a:r>
          </a:p>
          <a:p>
            <a:pPr marL="0" indent="0" algn="ctr">
              <a:lnSpc>
                <a:spcPts val="2300"/>
              </a:lnSpc>
              <a:spcBef>
                <a:spcPts val="0"/>
              </a:spcBef>
              <a:spcAft>
                <a:spcPts val="4800"/>
              </a:spcAft>
              <a:buNone/>
            </a:pPr>
            <a:r>
              <a:rPr lang="fr-FR" sz="4000" b="1" dirty="0">
                <a:solidFill>
                  <a:srgbClr val="137064"/>
                </a:solidFill>
              </a:rPr>
              <a:t>Défis de l’adaptation du modèle</a:t>
            </a:r>
          </a:p>
          <a:p>
            <a:pPr marL="0" indent="0" algn="ctr">
              <a:lnSpc>
                <a:spcPts val="2300"/>
              </a:lnSpc>
              <a:spcBef>
                <a:spcPts val="0"/>
              </a:spcBef>
              <a:spcAft>
                <a:spcPts val="1800"/>
              </a:spcAft>
              <a:buNone/>
            </a:pPr>
            <a:r>
              <a:rPr lang="fr-FR" sz="3600" b="1" dirty="0">
                <a:solidFill>
                  <a:srgbClr val="137064"/>
                </a:solidFill>
              </a:rPr>
              <a:t>René Philippe TANCHOU</a:t>
            </a:r>
          </a:p>
          <a:p>
            <a:pPr marL="0" indent="0" algn="ctr">
              <a:lnSpc>
                <a:spcPts val="2300"/>
              </a:lnSpc>
              <a:spcBef>
                <a:spcPts val="0"/>
              </a:spcBef>
              <a:buNone/>
            </a:pPr>
            <a:r>
              <a:rPr lang="fr-FR" i="1" dirty="0">
                <a:solidFill>
                  <a:srgbClr val="137064"/>
                </a:solidFill>
              </a:rPr>
              <a:t>Vice-Président Alliance Siméon</a:t>
            </a:r>
          </a:p>
          <a:p>
            <a:pPr marL="0" indent="0" algn="ctr">
              <a:lnSpc>
                <a:spcPts val="2300"/>
              </a:lnSpc>
              <a:spcBef>
                <a:spcPts val="0"/>
              </a:spcBef>
              <a:buNone/>
            </a:pPr>
            <a:endParaRPr lang="fr-FR" dirty="0">
              <a:solidFill>
                <a:srgbClr val="137064"/>
              </a:solidFill>
            </a:endParaRPr>
          </a:p>
          <a:p>
            <a:pPr marL="0" indent="0" algn="ctr">
              <a:lnSpc>
                <a:spcPts val="2300"/>
              </a:lnSpc>
              <a:spcBef>
                <a:spcPts val="0"/>
              </a:spcBef>
              <a:spcAft>
                <a:spcPts val="1800"/>
              </a:spcAft>
              <a:buNone/>
            </a:pPr>
            <a:endParaRPr lang="fr-FR" sz="2000" b="1" dirty="0">
              <a:solidFill>
                <a:srgbClr val="137064"/>
              </a:solidFill>
            </a:endParaRPr>
          </a:p>
        </p:txBody>
      </p:sp>
      <p:sp>
        <p:nvSpPr>
          <p:cNvPr id="9" name="Espace réservé du numéro de diapositive 4">
            <a:extLst>
              <a:ext uri="{FF2B5EF4-FFF2-40B4-BE49-F238E27FC236}">
                <a16:creationId xmlns:a16="http://schemas.microsoft.com/office/drawing/2014/main" id="{3043E601-476F-4DCB-B22B-15C813DBA156}"/>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3</a:t>
            </a:fld>
            <a:endParaRPr lang="fr-FR" dirty="0">
              <a:solidFill>
                <a:srgbClr val="467642"/>
              </a:solidFill>
            </a:endParaRPr>
          </a:p>
        </p:txBody>
      </p:sp>
    </p:spTree>
    <p:extLst>
      <p:ext uri="{BB962C8B-B14F-4D97-AF65-F5344CB8AC3E}">
        <p14:creationId xmlns:p14="http://schemas.microsoft.com/office/powerpoint/2010/main" val="1393570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11" name="Espace réservé du contenu 2">
            <a:extLst>
              <a:ext uri="{FF2B5EF4-FFF2-40B4-BE49-F238E27FC236}">
                <a16:creationId xmlns:a16="http://schemas.microsoft.com/office/drawing/2014/main" id="{96281A6F-C2C0-48B3-9106-906B54F5F56C}"/>
              </a:ext>
            </a:extLst>
          </p:cNvPr>
          <p:cNvSpPr>
            <a:spLocks noGrp="1"/>
          </p:cNvSpPr>
          <p:nvPr>
            <p:ph idx="1"/>
          </p:nvPr>
        </p:nvSpPr>
        <p:spPr>
          <a:xfrm>
            <a:off x="838200" y="1731907"/>
            <a:ext cx="10515600" cy="4351338"/>
          </a:xfrm>
        </p:spPr>
        <p:txBody>
          <a:bodyPr>
            <a:normAutofit/>
          </a:bodyPr>
          <a:lstStyle/>
          <a:p>
            <a:pPr marL="0" indent="0">
              <a:lnSpc>
                <a:spcPct val="110000"/>
              </a:lnSpc>
              <a:spcBef>
                <a:spcPts val="0"/>
              </a:spcBef>
              <a:spcAft>
                <a:spcPts val="1200"/>
              </a:spcAft>
              <a:buNone/>
            </a:pPr>
            <a:r>
              <a:rPr lang="fr-FR" sz="2300" dirty="0">
                <a:solidFill>
                  <a:srgbClr val="137064"/>
                </a:solidFill>
              </a:rPr>
              <a:t>L’Alliance Siméon a été créée en juin 2022</a:t>
            </a:r>
          </a:p>
          <a:p>
            <a:pPr marL="358775" indent="-358775" algn="just">
              <a:lnSpc>
                <a:spcPts val="2500"/>
              </a:lnSpc>
              <a:spcBef>
                <a:spcPts val="0"/>
              </a:spcBef>
              <a:spcAft>
                <a:spcPts val="1200"/>
              </a:spcAft>
              <a:buFont typeface="Courier New" panose="02070309020205020404" pitchFamily="49" charset="0"/>
              <a:buChar char="o"/>
            </a:pPr>
            <a:r>
              <a:rPr lang="fr-FR" sz="2300" dirty="0">
                <a:solidFill>
                  <a:srgbClr val="137064"/>
                </a:solidFill>
              </a:rPr>
              <a:t>La spécificité des EHPAD de l’alliance est d’accueillir leurs résidents dans toute leur humanité et de leur proposer une animation et un accompagnement spirituel</a:t>
            </a:r>
          </a:p>
          <a:p>
            <a:pPr marL="358775" indent="-358775" algn="just">
              <a:lnSpc>
                <a:spcPts val="2500"/>
              </a:lnSpc>
              <a:spcBef>
                <a:spcPts val="0"/>
              </a:spcBef>
              <a:spcAft>
                <a:spcPts val="1200"/>
              </a:spcAft>
              <a:buFont typeface="Courier New" panose="02070309020205020404" pitchFamily="49" charset="0"/>
              <a:buChar char="o"/>
            </a:pPr>
            <a:r>
              <a:rPr lang="fr-FR" sz="2300" dirty="0">
                <a:solidFill>
                  <a:srgbClr val="137064"/>
                </a:solidFill>
              </a:rPr>
              <a:t>Cet accompagnement était historiquement porté par les congrégations fondatrices qui peinent aujourd’hui à assurer la poursuite de cette mission</a:t>
            </a:r>
          </a:p>
          <a:p>
            <a:pPr marL="358775" indent="-358775" algn="just">
              <a:lnSpc>
                <a:spcPts val="2500"/>
              </a:lnSpc>
              <a:spcBef>
                <a:spcPts val="0"/>
              </a:spcBef>
              <a:spcAft>
                <a:spcPts val="1200"/>
              </a:spcAft>
              <a:buFont typeface="Courier New" panose="02070309020205020404" pitchFamily="49" charset="0"/>
              <a:buChar char="o"/>
            </a:pPr>
            <a:r>
              <a:rPr lang="fr-FR" sz="2300" dirty="0">
                <a:solidFill>
                  <a:srgbClr val="137064"/>
                </a:solidFill>
              </a:rPr>
              <a:t>Cette difficulté est renforcée dans un contexte où la société est de plus en plus éloignée du fait religieux, y compris pour nos personnels dans nos maisons</a:t>
            </a:r>
          </a:p>
          <a:p>
            <a:pPr marL="358775" indent="-358775" algn="just">
              <a:lnSpc>
                <a:spcPts val="2500"/>
              </a:lnSpc>
              <a:spcBef>
                <a:spcPts val="0"/>
              </a:spcBef>
              <a:spcAft>
                <a:spcPts val="600"/>
              </a:spcAft>
              <a:buFont typeface="Courier New" panose="02070309020205020404" pitchFamily="49" charset="0"/>
              <a:buChar char="o"/>
            </a:pPr>
            <a:r>
              <a:rPr lang="fr-FR" sz="2300" dirty="0">
                <a:solidFill>
                  <a:srgbClr val="137064"/>
                </a:solidFill>
              </a:rPr>
              <a:t>La mission que se fixe l’Alliance Siméon est de mettre en place les outils permettant de poursuivre ce besoin fondamental au travers principalement d’un réseau d’Animateurs Pastoraux et Spirituels</a:t>
            </a:r>
          </a:p>
        </p:txBody>
      </p:sp>
      <p:sp>
        <p:nvSpPr>
          <p:cNvPr id="8" name="Espace réservé du numéro de diapositive 4">
            <a:extLst>
              <a:ext uri="{FF2B5EF4-FFF2-40B4-BE49-F238E27FC236}">
                <a16:creationId xmlns:a16="http://schemas.microsoft.com/office/drawing/2014/main" id="{644AFD84-4439-47B3-AA72-D4406CEDC9CD}"/>
              </a:ext>
            </a:extLst>
          </p:cNvPr>
          <p:cNvSpPr>
            <a:spLocks noGrp="1"/>
          </p:cNvSpPr>
          <p:nvPr>
            <p:ph type="sldNum" sz="quarter" idx="12"/>
          </p:nvPr>
        </p:nvSpPr>
        <p:spPr>
          <a:xfrm>
            <a:off x="9448800" y="6484471"/>
            <a:ext cx="2743200" cy="365125"/>
          </a:xfrm>
        </p:spPr>
        <p:txBody>
          <a:bodyPr/>
          <a:lstStyle/>
          <a:p>
            <a:fld id="{25973D2D-75BA-47C2-A8FD-F611BF8C49B6}" type="slidenum">
              <a:rPr lang="fr-FR" smtClean="0">
                <a:solidFill>
                  <a:srgbClr val="467642"/>
                </a:solidFill>
              </a:rPr>
              <a:t>4</a:t>
            </a:fld>
            <a:endParaRPr lang="fr-FR" dirty="0">
              <a:solidFill>
                <a:srgbClr val="467642"/>
              </a:solidFill>
            </a:endParaRPr>
          </a:p>
        </p:txBody>
      </p:sp>
      <p:sp>
        <p:nvSpPr>
          <p:cNvPr id="9" name="Rectangle 8">
            <a:extLst>
              <a:ext uri="{FF2B5EF4-FFF2-40B4-BE49-F238E27FC236}">
                <a16:creationId xmlns:a16="http://schemas.microsoft.com/office/drawing/2014/main" id="{4E7A61CC-2C04-42BF-BF08-848284C53CA3}"/>
              </a:ext>
            </a:extLst>
          </p:cNvPr>
          <p:cNvSpPr/>
          <p:nvPr/>
        </p:nvSpPr>
        <p:spPr>
          <a:xfrm>
            <a:off x="3140287" y="818531"/>
            <a:ext cx="5911426" cy="421910"/>
          </a:xfrm>
          <a:prstGeom prst="rect">
            <a:avLst/>
          </a:prstGeom>
          <a:solidFill>
            <a:schemeClr val="bg1"/>
          </a:solidFill>
        </p:spPr>
        <p:txBody>
          <a:bodyPr wrap="none">
            <a:spAutoFit/>
          </a:bodyPr>
          <a:lstStyle/>
          <a:p>
            <a:pPr marL="540385" indent="-540385" algn="ctr">
              <a:lnSpc>
                <a:spcPts val="23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Inspiration initiale des fondateurs</a:t>
            </a:r>
          </a:p>
        </p:txBody>
      </p:sp>
    </p:spTree>
    <p:extLst>
      <p:ext uri="{BB962C8B-B14F-4D97-AF65-F5344CB8AC3E}">
        <p14:creationId xmlns:p14="http://schemas.microsoft.com/office/powerpoint/2010/main" val="496454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838200" y="1800543"/>
            <a:ext cx="10515600" cy="4351338"/>
          </a:xfrm>
        </p:spPr>
        <p:txBody>
          <a:bodyPr>
            <a:normAutofit/>
          </a:bodyPr>
          <a:lstStyle/>
          <a:p>
            <a:pPr marL="358775" indent="-358775" algn="just">
              <a:lnSpc>
                <a:spcPts val="2400"/>
              </a:lnSpc>
              <a:spcBef>
                <a:spcPts val="0"/>
              </a:spcBef>
              <a:spcAft>
                <a:spcPts val="1200"/>
              </a:spcAft>
              <a:buFont typeface="Courier New" panose="02070309020205020404" pitchFamily="49" charset="0"/>
              <a:buChar char="o"/>
            </a:pPr>
            <a:r>
              <a:rPr lang="fr-FR" sz="2300" dirty="0">
                <a:solidFill>
                  <a:srgbClr val="137064"/>
                </a:solidFill>
              </a:rPr>
              <a:t>Etablir un réseau d’Animateurs Pastoraux et Spirituels formés mis gratuitement à disposition des établissements pour coordonner l’animation spirituelle </a:t>
            </a:r>
          </a:p>
          <a:p>
            <a:pPr marL="358775" indent="-358775" algn="just">
              <a:lnSpc>
                <a:spcPts val="2400"/>
              </a:lnSpc>
              <a:spcBef>
                <a:spcPts val="0"/>
              </a:spcBef>
              <a:spcAft>
                <a:spcPts val="1200"/>
              </a:spcAft>
              <a:buFont typeface="Courier New" panose="02070309020205020404" pitchFamily="49" charset="0"/>
              <a:buChar char="o"/>
            </a:pPr>
            <a:r>
              <a:rPr lang="fr-FR" sz="2300" dirty="0">
                <a:solidFill>
                  <a:srgbClr val="137064"/>
                </a:solidFill>
              </a:rPr>
              <a:t>Reconnaissance du besoin et du modèle par la Conférence des Evêques de France (CEF) et la Conférence des religieux et religieuses de France (CORREF)</a:t>
            </a:r>
          </a:p>
          <a:p>
            <a:pPr marL="358775" indent="-358775" algn="just">
              <a:lnSpc>
                <a:spcPts val="2400"/>
              </a:lnSpc>
              <a:spcBef>
                <a:spcPts val="0"/>
              </a:spcBef>
              <a:spcAft>
                <a:spcPts val="1200"/>
              </a:spcAft>
              <a:buFont typeface="Courier New" panose="02070309020205020404" pitchFamily="49" charset="0"/>
              <a:buChar char="o"/>
            </a:pPr>
            <a:r>
              <a:rPr lang="fr-FR" sz="2300" dirty="0">
                <a:solidFill>
                  <a:srgbClr val="137064"/>
                </a:solidFill>
              </a:rPr>
              <a:t>Mise en place d’une formation avec Université Catholique de l’Ouest (UCO)</a:t>
            </a:r>
          </a:p>
          <a:p>
            <a:pPr marL="358775" indent="-358775" algn="just">
              <a:lnSpc>
                <a:spcPts val="2400"/>
              </a:lnSpc>
              <a:spcBef>
                <a:spcPts val="0"/>
              </a:spcBef>
              <a:spcAft>
                <a:spcPts val="1200"/>
              </a:spcAft>
              <a:buFont typeface="Courier New" panose="02070309020205020404" pitchFamily="49" charset="0"/>
              <a:buChar char="o"/>
            </a:pPr>
            <a:r>
              <a:rPr lang="fr-FR" sz="2300" dirty="0">
                <a:solidFill>
                  <a:srgbClr val="137064"/>
                </a:solidFill>
              </a:rPr>
              <a:t>Financement majoritairement basé sur la générosité de donateurs lié au contexte économique des établissements</a:t>
            </a:r>
          </a:p>
          <a:p>
            <a:pPr marL="358775" indent="-358775" algn="just">
              <a:lnSpc>
                <a:spcPts val="2400"/>
              </a:lnSpc>
              <a:spcBef>
                <a:spcPts val="0"/>
              </a:spcBef>
              <a:spcAft>
                <a:spcPts val="1200"/>
              </a:spcAft>
              <a:buFont typeface="Courier New" panose="02070309020205020404" pitchFamily="49" charset="0"/>
              <a:buChar char="o"/>
            </a:pPr>
            <a:r>
              <a:rPr lang="fr-FR" sz="2300" dirty="0">
                <a:solidFill>
                  <a:srgbClr val="137064"/>
                </a:solidFill>
              </a:rPr>
              <a:t>Lancement de campagnes d’appel aux dons</a:t>
            </a:r>
          </a:p>
          <a:p>
            <a:pPr marL="358775" indent="-358775" algn="just">
              <a:lnSpc>
                <a:spcPts val="2400"/>
              </a:lnSpc>
              <a:spcBef>
                <a:spcPts val="0"/>
              </a:spcBef>
              <a:spcAft>
                <a:spcPts val="600"/>
              </a:spcAft>
              <a:buFont typeface="Courier New" panose="02070309020205020404" pitchFamily="49" charset="0"/>
              <a:buChar char="o"/>
            </a:pPr>
            <a:r>
              <a:rPr lang="fr-FR" sz="2300" dirty="0">
                <a:solidFill>
                  <a:srgbClr val="137064"/>
                </a:solidFill>
              </a:rPr>
              <a:t>Références aux quatre principes fondateurs de l’Alliance Siméon</a:t>
            </a:r>
            <a:endParaRPr lang="fr-FR" sz="2400" dirty="0">
              <a:solidFill>
                <a:srgbClr val="467642"/>
              </a:solidFill>
            </a:endParaRPr>
          </a:p>
        </p:txBody>
      </p:sp>
      <p:sp>
        <p:nvSpPr>
          <p:cNvPr id="9" name="Espace réservé du numéro de diapositive 4">
            <a:extLst>
              <a:ext uri="{FF2B5EF4-FFF2-40B4-BE49-F238E27FC236}">
                <a16:creationId xmlns:a16="http://schemas.microsoft.com/office/drawing/2014/main" id="{809A60C1-2C53-41A7-928A-E371E19AD63B}"/>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5</a:t>
            </a:fld>
            <a:endParaRPr lang="fr-FR" dirty="0">
              <a:solidFill>
                <a:srgbClr val="467642"/>
              </a:solidFill>
            </a:endParaRPr>
          </a:p>
        </p:txBody>
      </p:sp>
      <p:sp>
        <p:nvSpPr>
          <p:cNvPr id="10" name="Rectangle 9">
            <a:extLst>
              <a:ext uri="{FF2B5EF4-FFF2-40B4-BE49-F238E27FC236}">
                <a16:creationId xmlns:a16="http://schemas.microsoft.com/office/drawing/2014/main" id="{31CAA75D-5236-4350-9D2F-694C33B9A654}"/>
              </a:ext>
            </a:extLst>
          </p:cNvPr>
          <p:cNvSpPr/>
          <p:nvPr/>
        </p:nvSpPr>
        <p:spPr>
          <a:xfrm>
            <a:off x="2639348" y="818531"/>
            <a:ext cx="6913303" cy="421910"/>
          </a:xfrm>
          <a:prstGeom prst="rect">
            <a:avLst/>
          </a:prstGeom>
          <a:solidFill>
            <a:schemeClr val="bg1"/>
          </a:solidFill>
        </p:spPr>
        <p:txBody>
          <a:bodyPr wrap="none">
            <a:spAutoFit/>
          </a:bodyPr>
          <a:lstStyle/>
          <a:p>
            <a:pPr marL="540385" indent="-540385" algn="ctr">
              <a:lnSpc>
                <a:spcPts val="23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Proposition initiale de l’Alliance Siméon</a:t>
            </a:r>
          </a:p>
        </p:txBody>
      </p:sp>
    </p:spTree>
    <p:extLst>
      <p:ext uri="{BB962C8B-B14F-4D97-AF65-F5344CB8AC3E}">
        <p14:creationId xmlns:p14="http://schemas.microsoft.com/office/powerpoint/2010/main" val="1064990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838199" y="1800544"/>
            <a:ext cx="10673081" cy="4792356"/>
          </a:xfrm>
        </p:spPr>
        <p:txBody>
          <a:bodyPr>
            <a:noAutofit/>
          </a:bodyPr>
          <a:lstStyle/>
          <a:p>
            <a:pPr marL="358775" indent="-358775" algn="just">
              <a:lnSpc>
                <a:spcPts val="2300"/>
              </a:lnSpc>
              <a:spcBef>
                <a:spcPts val="0"/>
              </a:spcBef>
              <a:spcAft>
                <a:spcPts val="1200"/>
              </a:spcAft>
              <a:buFont typeface="Courier New" panose="02070309020205020404" pitchFamily="49" charset="0"/>
              <a:buChar char="o"/>
            </a:pPr>
            <a:r>
              <a:rPr lang="fr-FR" sz="2300" b="1" dirty="0">
                <a:solidFill>
                  <a:srgbClr val="137064"/>
                </a:solidFill>
              </a:rPr>
              <a:t>Une confirmation du besoin exprimé dans l’inspiration initiale</a:t>
            </a:r>
          </a:p>
          <a:p>
            <a:pPr marL="358775" indent="-358775" algn="just">
              <a:lnSpc>
                <a:spcPts val="2300"/>
              </a:lnSpc>
              <a:spcBef>
                <a:spcPts val="0"/>
              </a:spcBef>
              <a:spcAft>
                <a:spcPts val="1200"/>
              </a:spcAft>
              <a:buFont typeface="Courier New" panose="02070309020205020404" pitchFamily="49" charset="0"/>
              <a:buChar char="o"/>
            </a:pPr>
            <a:r>
              <a:rPr lang="fr-FR" sz="2300" b="1" dirty="0">
                <a:solidFill>
                  <a:srgbClr val="137064"/>
                </a:solidFill>
              </a:rPr>
              <a:t>De vraies réussites </a:t>
            </a:r>
            <a:r>
              <a:rPr lang="fr-FR" sz="2300" dirty="0">
                <a:solidFill>
                  <a:srgbClr val="137064"/>
                </a:solidFill>
              </a:rPr>
              <a:t>dans la plupart des établissements avec de beaux témoignages de certains directeurs et de personnes accompagnées</a:t>
            </a:r>
          </a:p>
          <a:p>
            <a:pPr marL="358775" indent="-358775" algn="just">
              <a:lnSpc>
                <a:spcPts val="2300"/>
              </a:lnSpc>
              <a:spcBef>
                <a:spcPts val="0"/>
              </a:spcBef>
              <a:spcAft>
                <a:spcPts val="600"/>
              </a:spcAft>
              <a:buFont typeface="Courier New" panose="02070309020205020404" pitchFamily="49" charset="0"/>
              <a:buChar char="o"/>
            </a:pPr>
            <a:r>
              <a:rPr lang="fr-FR" sz="2300" b="1" dirty="0">
                <a:solidFill>
                  <a:srgbClr val="137064"/>
                </a:solidFill>
              </a:rPr>
              <a:t>Mais un faible impact quantitatif par manque de démultiplication et formalisation :</a:t>
            </a:r>
            <a:endParaRPr lang="fr-FR" sz="2300" dirty="0">
              <a:solidFill>
                <a:srgbClr val="137064"/>
              </a:solidFill>
            </a:endParaRPr>
          </a:p>
          <a:p>
            <a:pPr lvl="1" algn="just">
              <a:lnSpc>
                <a:spcPts val="2300"/>
              </a:lnSpc>
              <a:spcBef>
                <a:spcPts val="0"/>
              </a:spcBef>
              <a:spcAft>
                <a:spcPts val="600"/>
              </a:spcAft>
              <a:buFont typeface="Sitka Text" panose="02000505000000020004" pitchFamily="2" charset="0"/>
              <a:buChar char="-"/>
            </a:pPr>
            <a:r>
              <a:rPr lang="fr-FR" sz="2000" dirty="0">
                <a:solidFill>
                  <a:srgbClr val="137064"/>
                </a:solidFill>
              </a:rPr>
              <a:t>5 Animateurs Pastoraux et Spirituels en poste à ce jour</a:t>
            </a:r>
          </a:p>
          <a:p>
            <a:pPr lvl="1" algn="just">
              <a:lnSpc>
                <a:spcPts val="2300"/>
              </a:lnSpc>
              <a:spcBef>
                <a:spcPts val="0"/>
              </a:spcBef>
              <a:spcAft>
                <a:spcPts val="600"/>
              </a:spcAft>
              <a:buFont typeface="Sitka Text" panose="02000505000000020004" pitchFamily="2" charset="0"/>
              <a:buChar char="-"/>
            </a:pPr>
            <a:r>
              <a:rPr lang="fr-FR" sz="2000" dirty="0">
                <a:solidFill>
                  <a:srgbClr val="137064"/>
                </a:solidFill>
              </a:rPr>
              <a:t>Dans les 10 établissements actifs, nos Animateurs Pastoraux et Spirituels  </a:t>
            </a:r>
            <a:r>
              <a:rPr lang="fr-FR" sz="2000" b="1" dirty="0">
                <a:solidFill>
                  <a:srgbClr val="137064"/>
                </a:solidFill>
              </a:rPr>
              <a:t>animent en direct et n’ont pas mis en place une véritable organisation de l’animation de bénévoles</a:t>
            </a:r>
            <a:r>
              <a:rPr lang="fr-FR" sz="2000" dirty="0">
                <a:solidFill>
                  <a:srgbClr val="137064"/>
                </a:solidFill>
              </a:rPr>
              <a:t>, le nombre de résidents accompagnés est donc limité</a:t>
            </a:r>
          </a:p>
          <a:p>
            <a:pPr lvl="1" algn="just">
              <a:lnSpc>
                <a:spcPts val="2300"/>
              </a:lnSpc>
              <a:spcBef>
                <a:spcPts val="0"/>
              </a:spcBef>
              <a:spcAft>
                <a:spcPts val="1200"/>
              </a:spcAft>
              <a:buFont typeface="Sitka Text" panose="02000505000000020004" pitchFamily="2" charset="0"/>
              <a:buChar char="-"/>
            </a:pPr>
            <a:r>
              <a:rPr lang="fr-FR" sz="2000" dirty="0">
                <a:solidFill>
                  <a:srgbClr val="137064"/>
                </a:solidFill>
              </a:rPr>
              <a:t>Le nombre de nos implantations est très insuffisant et absence de boite à outils à partager : Amiens, Angers, Lorgues, Toulon et Marseille</a:t>
            </a:r>
            <a:endParaRPr lang="fr-FR" sz="2000" i="1" dirty="0">
              <a:solidFill>
                <a:srgbClr val="137064"/>
              </a:solidFill>
            </a:endParaRPr>
          </a:p>
          <a:p>
            <a:pPr marL="358775" indent="-358775" algn="just">
              <a:lnSpc>
                <a:spcPts val="2300"/>
              </a:lnSpc>
              <a:spcBef>
                <a:spcPts val="0"/>
              </a:spcBef>
              <a:spcAft>
                <a:spcPts val="1200"/>
              </a:spcAft>
              <a:buFont typeface="Courier New" panose="02070309020205020404" pitchFamily="49" charset="0"/>
              <a:buChar char="o"/>
            </a:pPr>
            <a:r>
              <a:rPr lang="fr-FR" sz="2300" b="1" dirty="0">
                <a:solidFill>
                  <a:srgbClr val="137064"/>
                </a:solidFill>
              </a:rPr>
              <a:t>Non viabilité du modèle économique initial </a:t>
            </a:r>
            <a:r>
              <a:rPr lang="fr-FR" sz="2300" dirty="0">
                <a:solidFill>
                  <a:srgbClr val="137064"/>
                </a:solidFill>
              </a:rPr>
              <a:t>fondé uniquement sur les dons et le mécénat (passage à la facturation des activités en établissements aux associations gestionnaires)</a:t>
            </a:r>
          </a:p>
        </p:txBody>
      </p:sp>
      <p:sp>
        <p:nvSpPr>
          <p:cNvPr id="9" name="Espace réservé du numéro de diapositive 4">
            <a:extLst>
              <a:ext uri="{FF2B5EF4-FFF2-40B4-BE49-F238E27FC236}">
                <a16:creationId xmlns:a16="http://schemas.microsoft.com/office/drawing/2014/main" id="{CC9530DC-C7E8-423C-BBB9-16D9999F7BAB}"/>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6</a:t>
            </a:fld>
            <a:endParaRPr lang="fr-FR" dirty="0">
              <a:solidFill>
                <a:srgbClr val="467642"/>
              </a:solidFill>
            </a:endParaRPr>
          </a:p>
        </p:txBody>
      </p:sp>
      <p:sp>
        <p:nvSpPr>
          <p:cNvPr id="10" name="Rectangle 9">
            <a:extLst>
              <a:ext uri="{FF2B5EF4-FFF2-40B4-BE49-F238E27FC236}">
                <a16:creationId xmlns:a16="http://schemas.microsoft.com/office/drawing/2014/main" id="{02B70D83-7699-4AF9-9858-F694BC639C7B}"/>
              </a:ext>
            </a:extLst>
          </p:cNvPr>
          <p:cNvSpPr/>
          <p:nvPr/>
        </p:nvSpPr>
        <p:spPr>
          <a:xfrm>
            <a:off x="4246776" y="818531"/>
            <a:ext cx="3698448" cy="421910"/>
          </a:xfrm>
          <a:prstGeom prst="rect">
            <a:avLst/>
          </a:prstGeom>
          <a:solidFill>
            <a:schemeClr val="bg1"/>
          </a:solidFill>
        </p:spPr>
        <p:txBody>
          <a:bodyPr wrap="none">
            <a:spAutoFit/>
          </a:bodyPr>
          <a:lstStyle/>
          <a:p>
            <a:pPr marL="540385" indent="-540385" algn="ctr">
              <a:lnSpc>
                <a:spcPts val="23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Bilan de l’expérience</a:t>
            </a:r>
          </a:p>
        </p:txBody>
      </p:sp>
    </p:spTree>
    <p:extLst>
      <p:ext uri="{BB962C8B-B14F-4D97-AF65-F5344CB8AC3E}">
        <p14:creationId xmlns:p14="http://schemas.microsoft.com/office/powerpoint/2010/main" val="1339940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838199" y="1800543"/>
            <a:ext cx="10516341" cy="4020451"/>
          </a:xfrm>
        </p:spPr>
        <p:txBody>
          <a:bodyPr>
            <a:noAutofit/>
          </a:bodyPr>
          <a:lstStyle/>
          <a:p>
            <a:pPr marL="358775" indent="-358775" algn="just">
              <a:lnSpc>
                <a:spcPts val="2300"/>
              </a:lnSpc>
              <a:spcBef>
                <a:spcPts val="0"/>
              </a:spcBef>
              <a:spcAft>
                <a:spcPts val="1200"/>
              </a:spcAft>
              <a:buFont typeface="Courier New" panose="02070309020205020404" pitchFamily="49" charset="0"/>
              <a:buChar char="o"/>
            </a:pPr>
            <a:r>
              <a:rPr lang="fr-FR" sz="2300" b="1" dirty="0">
                <a:solidFill>
                  <a:srgbClr val="137064"/>
                </a:solidFill>
              </a:rPr>
              <a:t>Besoin d’adaptations locales fortes</a:t>
            </a:r>
            <a:endParaRPr lang="fr-FR" sz="2300" dirty="0">
              <a:solidFill>
                <a:srgbClr val="137064"/>
              </a:solidFill>
            </a:endParaRPr>
          </a:p>
          <a:p>
            <a:pPr marL="361950" lvl="1" indent="0" algn="just">
              <a:lnSpc>
                <a:spcPts val="2300"/>
              </a:lnSpc>
              <a:spcBef>
                <a:spcPts val="0"/>
              </a:spcBef>
              <a:spcAft>
                <a:spcPts val="2400"/>
              </a:spcAft>
              <a:buNone/>
            </a:pPr>
            <a:r>
              <a:rPr lang="fr-FR" sz="2300" dirty="0">
                <a:solidFill>
                  <a:srgbClr val="137064"/>
                </a:solidFill>
              </a:rPr>
              <a:t>Accueil souvent favorable mais parfois des réticences fortes dues aux contextes locaux, aux relations avec certains diocèses, à un accompagnement insuffisant et à la facturation des interventions</a:t>
            </a:r>
          </a:p>
          <a:p>
            <a:pPr marL="358775" indent="-358775" algn="just">
              <a:lnSpc>
                <a:spcPts val="2300"/>
              </a:lnSpc>
              <a:spcBef>
                <a:spcPts val="0"/>
              </a:spcBef>
              <a:spcAft>
                <a:spcPts val="1200"/>
              </a:spcAft>
              <a:buFont typeface="Courier New" panose="02070309020205020404" pitchFamily="49" charset="0"/>
              <a:buChar char="o"/>
            </a:pPr>
            <a:r>
              <a:rPr lang="fr-FR" sz="2300" dirty="0">
                <a:solidFill>
                  <a:srgbClr val="137064"/>
                </a:solidFill>
              </a:rPr>
              <a:t>Besoin </a:t>
            </a:r>
            <a:r>
              <a:rPr lang="fr-FR" sz="2300" b="1" dirty="0">
                <a:solidFill>
                  <a:srgbClr val="137064"/>
                </a:solidFill>
              </a:rPr>
              <a:t>d’accompagner également les établissements</a:t>
            </a:r>
            <a:r>
              <a:rPr lang="fr-FR" sz="2300" dirty="0">
                <a:solidFill>
                  <a:srgbClr val="137064"/>
                </a:solidFill>
              </a:rPr>
              <a:t> et en particulier les directeurs, leurs équipes et les réseaux de bénévoles au-delà de l’accompagnement des résidents</a:t>
            </a:r>
          </a:p>
          <a:p>
            <a:pPr marL="361950" lvl="1" indent="0" algn="just">
              <a:lnSpc>
                <a:spcPts val="2300"/>
              </a:lnSpc>
              <a:spcBef>
                <a:spcPts val="0"/>
              </a:spcBef>
              <a:spcAft>
                <a:spcPts val="2400"/>
              </a:spcAft>
              <a:buNone/>
            </a:pPr>
            <a:r>
              <a:rPr lang="fr-FR" sz="2300" dirty="0">
                <a:solidFill>
                  <a:srgbClr val="137064"/>
                </a:solidFill>
              </a:rPr>
              <a:t>Constat que la mise en place d’une animation et d’un accompagnement spirituel ne peut se faire dans un « désert »</a:t>
            </a:r>
          </a:p>
          <a:p>
            <a:pPr marL="358775" indent="-358775" algn="just">
              <a:lnSpc>
                <a:spcPts val="2300"/>
              </a:lnSpc>
              <a:spcBef>
                <a:spcPts val="0"/>
              </a:spcBef>
              <a:spcAft>
                <a:spcPts val="2400"/>
              </a:spcAft>
              <a:buFont typeface="Courier New" panose="02070309020205020404" pitchFamily="49" charset="0"/>
              <a:buChar char="o"/>
            </a:pPr>
            <a:endParaRPr lang="fr-FR" sz="2300" dirty="0">
              <a:solidFill>
                <a:srgbClr val="137064"/>
              </a:solidFill>
            </a:endParaRPr>
          </a:p>
        </p:txBody>
      </p:sp>
      <p:sp>
        <p:nvSpPr>
          <p:cNvPr id="9" name="Espace réservé du numéro de diapositive 4">
            <a:extLst>
              <a:ext uri="{FF2B5EF4-FFF2-40B4-BE49-F238E27FC236}">
                <a16:creationId xmlns:a16="http://schemas.microsoft.com/office/drawing/2014/main" id="{299243F7-5D43-4C8F-984F-4F1F08635134}"/>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7</a:t>
            </a:fld>
            <a:endParaRPr lang="fr-FR" dirty="0">
              <a:solidFill>
                <a:srgbClr val="467642"/>
              </a:solidFill>
            </a:endParaRPr>
          </a:p>
        </p:txBody>
      </p:sp>
      <p:sp>
        <p:nvSpPr>
          <p:cNvPr id="10" name="Rectangle 9">
            <a:extLst>
              <a:ext uri="{FF2B5EF4-FFF2-40B4-BE49-F238E27FC236}">
                <a16:creationId xmlns:a16="http://schemas.microsoft.com/office/drawing/2014/main" id="{9ABA246F-085C-4C0C-9D51-58EFAAD121D8}"/>
              </a:ext>
            </a:extLst>
          </p:cNvPr>
          <p:cNvSpPr/>
          <p:nvPr/>
        </p:nvSpPr>
        <p:spPr>
          <a:xfrm>
            <a:off x="4246776" y="818531"/>
            <a:ext cx="3698448" cy="421910"/>
          </a:xfrm>
          <a:prstGeom prst="rect">
            <a:avLst/>
          </a:prstGeom>
          <a:solidFill>
            <a:schemeClr val="bg1"/>
          </a:solidFill>
        </p:spPr>
        <p:txBody>
          <a:bodyPr wrap="none">
            <a:spAutoFit/>
          </a:bodyPr>
          <a:lstStyle/>
          <a:p>
            <a:pPr marL="540385" indent="-540385" algn="ctr">
              <a:lnSpc>
                <a:spcPts val="23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Bilan de l’expérience</a:t>
            </a:r>
          </a:p>
        </p:txBody>
      </p:sp>
    </p:spTree>
    <p:extLst>
      <p:ext uri="{BB962C8B-B14F-4D97-AF65-F5344CB8AC3E}">
        <p14:creationId xmlns:p14="http://schemas.microsoft.com/office/powerpoint/2010/main" val="1687057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837829" y="1796835"/>
            <a:ext cx="10742010" cy="3747328"/>
          </a:xfrm>
        </p:spPr>
        <p:txBody>
          <a:bodyPr>
            <a:noAutofit/>
          </a:bodyPr>
          <a:lstStyle/>
          <a:p>
            <a:pPr marL="361950" indent="-361950" algn="just">
              <a:lnSpc>
                <a:spcPts val="2300"/>
              </a:lnSpc>
              <a:spcBef>
                <a:spcPts val="0"/>
              </a:spcBef>
              <a:spcAft>
                <a:spcPts val="1200"/>
              </a:spcAft>
              <a:buFont typeface="Courier New" panose="02070309020205020404" pitchFamily="49" charset="0"/>
              <a:buChar char="o"/>
            </a:pPr>
            <a:r>
              <a:rPr lang="fr-FR" sz="2300" dirty="0">
                <a:solidFill>
                  <a:srgbClr val="137064"/>
                </a:solidFill>
              </a:rPr>
              <a:t>Son fonctionnement doit être amélioré</a:t>
            </a:r>
          </a:p>
          <a:p>
            <a:pPr marL="361950" indent="-361950" algn="just">
              <a:lnSpc>
                <a:spcPts val="2300"/>
              </a:lnSpc>
              <a:spcBef>
                <a:spcPts val="0"/>
              </a:spcBef>
              <a:spcAft>
                <a:spcPts val="1200"/>
              </a:spcAft>
              <a:buFont typeface="Courier New" panose="02070309020205020404" pitchFamily="49" charset="0"/>
              <a:buChar char="o"/>
            </a:pPr>
            <a:r>
              <a:rPr lang="fr-FR" sz="2300" dirty="0">
                <a:solidFill>
                  <a:srgbClr val="137064"/>
                </a:solidFill>
              </a:rPr>
              <a:t>Son développement est très insuffisant</a:t>
            </a:r>
            <a:endParaRPr lang="fr-FR" sz="2300" b="1" dirty="0">
              <a:solidFill>
                <a:srgbClr val="137064"/>
              </a:solidFill>
            </a:endParaRPr>
          </a:p>
          <a:p>
            <a:pPr marL="361950" indent="-361950" algn="just">
              <a:lnSpc>
                <a:spcPts val="2300"/>
              </a:lnSpc>
              <a:spcBef>
                <a:spcPts val="0"/>
              </a:spcBef>
              <a:spcAft>
                <a:spcPts val="5400"/>
              </a:spcAft>
              <a:buFont typeface="Courier New" panose="02070309020205020404" pitchFamily="49" charset="0"/>
              <a:buChar char="o"/>
            </a:pPr>
            <a:r>
              <a:rPr lang="fr-FR" sz="2300" b="1" dirty="0">
                <a:solidFill>
                  <a:srgbClr val="137064"/>
                </a:solidFill>
              </a:rPr>
              <a:t>Ses capacités financières ne sont pas assurées pour 2025 </a:t>
            </a:r>
            <a:r>
              <a:rPr lang="fr-FR" sz="2300" dirty="0">
                <a:solidFill>
                  <a:srgbClr val="137064"/>
                </a:solidFill>
              </a:rPr>
              <a:t>pour effectuer la transition du modèle au-delà de l’accompagnement des donateurs initiaux</a:t>
            </a:r>
            <a:endParaRPr lang="fr-FR" sz="2300" b="1" dirty="0">
              <a:solidFill>
                <a:srgbClr val="137064"/>
              </a:solidFill>
            </a:endParaRPr>
          </a:p>
          <a:p>
            <a:pPr marL="0" indent="0" algn="ctr">
              <a:lnSpc>
                <a:spcPts val="2300"/>
              </a:lnSpc>
              <a:spcBef>
                <a:spcPts val="0"/>
              </a:spcBef>
              <a:spcAft>
                <a:spcPts val="1800"/>
              </a:spcAft>
              <a:buNone/>
            </a:pPr>
            <a:r>
              <a:rPr lang="fr-FR" sz="3200" b="1" dirty="0">
                <a:solidFill>
                  <a:srgbClr val="137064"/>
                </a:solidFill>
              </a:rPr>
              <a:t>URGENCE ET MOBILISATION DE TOUS</a:t>
            </a:r>
          </a:p>
          <a:p>
            <a:pPr marL="0" indent="0" algn="ctr">
              <a:lnSpc>
                <a:spcPts val="2300"/>
              </a:lnSpc>
              <a:spcBef>
                <a:spcPts val="0"/>
              </a:spcBef>
              <a:spcAft>
                <a:spcPts val="3000"/>
              </a:spcAft>
              <a:buNone/>
            </a:pPr>
            <a:r>
              <a:rPr lang="fr-FR" sz="3200" b="1" dirty="0">
                <a:solidFill>
                  <a:srgbClr val="137064"/>
                </a:solidFill>
              </a:rPr>
              <a:t>POUR POURSUIVRE L’EXPERIENCE</a:t>
            </a:r>
          </a:p>
          <a:p>
            <a:pPr marL="0" indent="0" algn="ctr">
              <a:lnSpc>
                <a:spcPts val="2300"/>
              </a:lnSpc>
              <a:spcBef>
                <a:spcPts val="0"/>
              </a:spcBef>
              <a:spcAft>
                <a:spcPts val="600"/>
              </a:spcAft>
              <a:buNone/>
            </a:pPr>
            <a:r>
              <a:rPr lang="fr-FR" sz="2400" b="1" dirty="0">
                <a:solidFill>
                  <a:srgbClr val="137064"/>
                </a:solidFill>
              </a:rPr>
              <a:t>Sans engagement financier clair de tous,</a:t>
            </a:r>
          </a:p>
          <a:p>
            <a:pPr marL="0" indent="0" algn="ctr">
              <a:lnSpc>
                <a:spcPts val="2300"/>
              </a:lnSpc>
              <a:spcBef>
                <a:spcPts val="0"/>
              </a:spcBef>
              <a:spcAft>
                <a:spcPts val="600"/>
              </a:spcAft>
              <a:buNone/>
            </a:pPr>
            <a:r>
              <a:rPr lang="fr-FR" sz="2400" b="1" dirty="0">
                <a:solidFill>
                  <a:srgbClr val="137064"/>
                </a:solidFill>
              </a:rPr>
              <a:t>notre trésorerie ne nous permettra pas de poursuivre au-delà du premier semestre</a:t>
            </a:r>
          </a:p>
          <a:p>
            <a:pPr marL="361950" indent="0" algn="just">
              <a:lnSpc>
                <a:spcPts val="2300"/>
              </a:lnSpc>
              <a:spcBef>
                <a:spcPts val="0"/>
              </a:spcBef>
              <a:spcAft>
                <a:spcPts val="1200"/>
              </a:spcAft>
              <a:buNone/>
            </a:pPr>
            <a:endParaRPr lang="fr-FR" sz="2300" b="1" dirty="0">
              <a:solidFill>
                <a:srgbClr val="137064"/>
              </a:solidFill>
            </a:endParaRPr>
          </a:p>
        </p:txBody>
      </p:sp>
      <p:sp>
        <p:nvSpPr>
          <p:cNvPr id="9" name="Espace réservé du numéro de diapositive 4">
            <a:extLst>
              <a:ext uri="{FF2B5EF4-FFF2-40B4-BE49-F238E27FC236}">
                <a16:creationId xmlns:a16="http://schemas.microsoft.com/office/drawing/2014/main" id="{299243F7-5D43-4C8F-984F-4F1F08635134}"/>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8</a:t>
            </a:fld>
            <a:endParaRPr lang="fr-FR" dirty="0">
              <a:solidFill>
                <a:srgbClr val="467642"/>
              </a:solidFill>
            </a:endParaRPr>
          </a:p>
        </p:txBody>
      </p:sp>
      <p:sp>
        <p:nvSpPr>
          <p:cNvPr id="10" name="Rectangle 9">
            <a:extLst>
              <a:ext uri="{FF2B5EF4-FFF2-40B4-BE49-F238E27FC236}">
                <a16:creationId xmlns:a16="http://schemas.microsoft.com/office/drawing/2014/main" id="{9DD3966F-420D-4A6E-A528-4F585067E0E5}"/>
              </a:ext>
            </a:extLst>
          </p:cNvPr>
          <p:cNvSpPr/>
          <p:nvPr/>
        </p:nvSpPr>
        <p:spPr>
          <a:xfrm>
            <a:off x="3209535" y="614949"/>
            <a:ext cx="5772927" cy="829073"/>
          </a:xfrm>
          <a:prstGeom prst="rect">
            <a:avLst/>
          </a:prstGeom>
          <a:solidFill>
            <a:schemeClr val="bg1"/>
          </a:solidFill>
        </p:spPr>
        <p:txBody>
          <a:bodyPr wrap="none">
            <a:spAutoFit/>
          </a:bodyPr>
          <a:lstStyle/>
          <a:p>
            <a:pPr marL="540385" indent="-540385" algn="ctr">
              <a:lnSpc>
                <a:spcPts val="28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L’Alliance Siméon est aujourd’hui</a:t>
            </a:r>
          </a:p>
          <a:p>
            <a:pPr marL="540385" indent="-540385" algn="ctr">
              <a:lnSpc>
                <a:spcPts val="28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dans une situation critique</a:t>
            </a:r>
          </a:p>
        </p:txBody>
      </p:sp>
    </p:spTree>
    <p:extLst>
      <p:ext uri="{BB962C8B-B14F-4D97-AF65-F5344CB8AC3E}">
        <p14:creationId xmlns:p14="http://schemas.microsoft.com/office/powerpoint/2010/main" val="869890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8CB82DC-77E8-4EED-B003-DFFD4A85CF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653" y="189450"/>
            <a:ext cx="813093" cy="983173"/>
          </a:xfrm>
          <a:prstGeom prst="rect">
            <a:avLst/>
          </a:prstGeom>
        </p:spPr>
      </p:pic>
      <p:cxnSp>
        <p:nvCxnSpPr>
          <p:cNvPr id="7" name="Connecteur droit 6">
            <a:extLst>
              <a:ext uri="{FF2B5EF4-FFF2-40B4-BE49-F238E27FC236}">
                <a16:creationId xmlns:a16="http://schemas.microsoft.com/office/drawing/2014/main" id="{5B8518A3-4A08-42A8-BEF0-5F912DD0CA4D}"/>
              </a:ext>
            </a:extLst>
          </p:cNvPr>
          <p:cNvCxnSpPr>
            <a:cxnSpLocks/>
          </p:cNvCxnSpPr>
          <p:nvPr/>
        </p:nvCxnSpPr>
        <p:spPr>
          <a:xfrm>
            <a:off x="1555087" y="1029486"/>
            <a:ext cx="10080000" cy="0"/>
          </a:xfrm>
          <a:prstGeom prst="line">
            <a:avLst/>
          </a:prstGeom>
          <a:ln w="28575">
            <a:solidFill>
              <a:srgbClr val="137064"/>
            </a:solidFill>
          </a:ln>
        </p:spPr>
        <p:style>
          <a:lnRef idx="1">
            <a:schemeClr val="accent1"/>
          </a:lnRef>
          <a:fillRef idx="0">
            <a:schemeClr val="accent1"/>
          </a:fillRef>
          <a:effectRef idx="0">
            <a:schemeClr val="accent1"/>
          </a:effectRef>
          <a:fontRef idx="minor">
            <a:schemeClr val="tx1"/>
          </a:fontRef>
        </p:style>
      </p:cxnSp>
      <p:sp>
        <p:nvSpPr>
          <p:cNvPr id="8" name="Espace réservé du contenu 2">
            <a:extLst>
              <a:ext uri="{FF2B5EF4-FFF2-40B4-BE49-F238E27FC236}">
                <a16:creationId xmlns:a16="http://schemas.microsoft.com/office/drawing/2014/main" id="{21E35174-9B11-4588-9CA0-DF640AC190F4}"/>
              </a:ext>
            </a:extLst>
          </p:cNvPr>
          <p:cNvSpPr>
            <a:spLocks noGrp="1"/>
          </p:cNvSpPr>
          <p:nvPr>
            <p:ph idx="1"/>
          </p:nvPr>
        </p:nvSpPr>
        <p:spPr>
          <a:xfrm>
            <a:off x="-3" y="2456238"/>
            <a:ext cx="12192000" cy="2593797"/>
          </a:xfrm>
        </p:spPr>
        <p:txBody>
          <a:bodyPr>
            <a:noAutofit/>
          </a:bodyPr>
          <a:lstStyle/>
          <a:p>
            <a:pPr marL="0" indent="0" algn="ctr">
              <a:lnSpc>
                <a:spcPts val="2300"/>
              </a:lnSpc>
              <a:spcBef>
                <a:spcPts val="0"/>
              </a:spcBef>
              <a:spcAft>
                <a:spcPts val="1800"/>
              </a:spcAft>
              <a:buNone/>
            </a:pPr>
            <a:r>
              <a:rPr lang="fr-FR" sz="4000" b="1" dirty="0">
                <a:solidFill>
                  <a:srgbClr val="137064"/>
                </a:solidFill>
              </a:rPr>
              <a:t>Principes pour pérenniser  </a:t>
            </a:r>
          </a:p>
          <a:p>
            <a:pPr marL="0" indent="0" algn="ctr">
              <a:lnSpc>
                <a:spcPts val="2300"/>
              </a:lnSpc>
              <a:spcBef>
                <a:spcPts val="0"/>
              </a:spcBef>
              <a:spcAft>
                <a:spcPts val="4800"/>
              </a:spcAft>
              <a:buNone/>
            </a:pPr>
            <a:r>
              <a:rPr lang="fr-FR" sz="4000" b="1" dirty="0">
                <a:solidFill>
                  <a:srgbClr val="137064"/>
                </a:solidFill>
              </a:rPr>
              <a:t>l’Alliance Siméon </a:t>
            </a:r>
          </a:p>
          <a:p>
            <a:pPr marL="0" indent="0" algn="ctr">
              <a:lnSpc>
                <a:spcPts val="2300"/>
              </a:lnSpc>
              <a:spcBef>
                <a:spcPts val="0"/>
              </a:spcBef>
              <a:spcAft>
                <a:spcPts val="1800"/>
              </a:spcAft>
              <a:buNone/>
            </a:pPr>
            <a:r>
              <a:rPr lang="fr-FR" sz="3600" b="1" dirty="0">
                <a:solidFill>
                  <a:srgbClr val="137064"/>
                </a:solidFill>
              </a:rPr>
              <a:t>Luc DANGEARD</a:t>
            </a:r>
          </a:p>
          <a:p>
            <a:pPr marL="0" indent="0" algn="ctr">
              <a:lnSpc>
                <a:spcPts val="2300"/>
              </a:lnSpc>
              <a:spcBef>
                <a:spcPts val="0"/>
              </a:spcBef>
              <a:buNone/>
            </a:pPr>
            <a:r>
              <a:rPr lang="fr-FR" i="1" dirty="0">
                <a:solidFill>
                  <a:srgbClr val="137064"/>
                </a:solidFill>
              </a:rPr>
              <a:t>Délégué Général Alliance Siméon</a:t>
            </a:r>
          </a:p>
          <a:p>
            <a:pPr marL="0" indent="0" algn="ctr">
              <a:lnSpc>
                <a:spcPts val="2300"/>
              </a:lnSpc>
              <a:spcBef>
                <a:spcPts val="0"/>
              </a:spcBef>
              <a:spcAft>
                <a:spcPts val="1800"/>
              </a:spcAft>
              <a:buNone/>
            </a:pPr>
            <a:endParaRPr lang="fr-FR" sz="2000" b="1" dirty="0">
              <a:solidFill>
                <a:srgbClr val="137064"/>
              </a:solidFill>
            </a:endParaRPr>
          </a:p>
        </p:txBody>
      </p:sp>
      <p:sp>
        <p:nvSpPr>
          <p:cNvPr id="9" name="Espace réservé du numéro de diapositive 4">
            <a:extLst>
              <a:ext uri="{FF2B5EF4-FFF2-40B4-BE49-F238E27FC236}">
                <a16:creationId xmlns:a16="http://schemas.microsoft.com/office/drawing/2014/main" id="{3043E601-476F-4DCB-B22B-15C813DBA156}"/>
              </a:ext>
            </a:extLst>
          </p:cNvPr>
          <p:cNvSpPr>
            <a:spLocks noGrp="1"/>
          </p:cNvSpPr>
          <p:nvPr>
            <p:ph type="sldNum" sz="quarter" idx="12"/>
          </p:nvPr>
        </p:nvSpPr>
        <p:spPr>
          <a:xfrm>
            <a:off x="9448800" y="6476787"/>
            <a:ext cx="2743200" cy="365125"/>
          </a:xfrm>
        </p:spPr>
        <p:txBody>
          <a:bodyPr/>
          <a:lstStyle/>
          <a:p>
            <a:fld id="{25973D2D-75BA-47C2-A8FD-F611BF8C49B6}" type="slidenum">
              <a:rPr lang="fr-FR" smtClean="0">
                <a:solidFill>
                  <a:srgbClr val="467642"/>
                </a:solidFill>
              </a:rPr>
              <a:t>9</a:t>
            </a:fld>
            <a:endParaRPr lang="fr-FR" dirty="0">
              <a:solidFill>
                <a:srgbClr val="467642"/>
              </a:solidFill>
            </a:endParaRPr>
          </a:p>
        </p:txBody>
      </p:sp>
      <p:sp>
        <p:nvSpPr>
          <p:cNvPr id="10" name="Rectangle 9">
            <a:extLst>
              <a:ext uri="{FF2B5EF4-FFF2-40B4-BE49-F238E27FC236}">
                <a16:creationId xmlns:a16="http://schemas.microsoft.com/office/drawing/2014/main" id="{208E9281-43EB-4A8F-A77C-32538484F27F}"/>
              </a:ext>
            </a:extLst>
          </p:cNvPr>
          <p:cNvSpPr/>
          <p:nvPr/>
        </p:nvSpPr>
        <p:spPr>
          <a:xfrm>
            <a:off x="3209535" y="614949"/>
            <a:ext cx="5772927" cy="829073"/>
          </a:xfrm>
          <a:prstGeom prst="rect">
            <a:avLst/>
          </a:prstGeom>
          <a:solidFill>
            <a:schemeClr val="bg1"/>
          </a:solidFill>
        </p:spPr>
        <p:txBody>
          <a:bodyPr wrap="none">
            <a:spAutoFit/>
          </a:bodyPr>
          <a:lstStyle/>
          <a:p>
            <a:pPr marL="540385" indent="-540385" algn="ctr">
              <a:lnSpc>
                <a:spcPts val="28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L’Alliance Siméon est aujourd’hui</a:t>
            </a:r>
          </a:p>
          <a:p>
            <a:pPr marL="540385" indent="-540385" algn="ctr">
              <a:lnSpc>
                <a:spcPts val="2800"/>
              </a:lnSpc>
            </a:pPr>
            <a:r>
              <a:rPr lang="fr-FR" sz="3200" b="1" dirty="0">
                <a:solidFill>
                  <a:srgbClr val="137064"/>
                </a:solidFill>
                <a:latin typeface="Calibri" panose="020F0502020204030204" pitchFamily="34" charset="0"/>
                <a:ea typeface="Calibri" panose="020F0502020204030204" pitchFamily="34" charset="0"/>
                <a:cs typeface="Calibri" panose="020F0502020204030204" pitchFamily="34" charset="0"/>
              </a:rPr>
              <a:t>dans une situation critique</a:t>
            </a:r>
          </a:p>
        </p:txBody>
      </p:sp>
    </p:spTree>
    <p:extLst>
      <p:ext uri="{BB962C8B-B14F-4D97-AF65-F5344CB8AC3E}">
        <p14:creationId xmlns:p14="http://schemas.microsoft.com/office/powerpoint/2010/main" val="32369764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1973</TotalTime>
  <Words>760</Words>
  <Application>Microsoft Office PowerPoint</Application>
  <PresentationFormat>Grand écran</PresentationFormat>
  <Paragraphs>78</Paragraphs>
  <Slides>11</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Arial</vt:lpstr>
      <vt:lpstr>Calibri</vt:lpstr>
      <vt:lpstr>Calibri Light</vt:lpstr>
      <vt:lpstr>Courier New</vt:lpstr>
      <vt:lpstr>Sitka Text</vt:lpstr>
      <vt:lpstr>Times New Roman</vt:lpstr>
      <vt:lpstr>Thème Office</vt:lpstr>
      <vt:lpstr> Les enjeux de la réponse aux besoins spirituels  Session FNISASIC - 30 janvier 2025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soutien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janvier 2025</dc:title>
  <dc:creator>René Philippe Tanchou</dc:creator>
  <cp:lastModifiedBy>Luc Dangeard</cp:lastModifiedBy>
  <cp:revision>92</cp:revision>
  <cp:lastPrinted>2025-01-26T14:51:09Z</cp:lastPrinted>
  <dcterms:created xsi:type="dcterms:W3CDTF">2025-01-09T09:35:48Z</dcterms:created>
  <dcterms:modified xsi:type="dcterms:W3CDTF">2025-01-30T07:15:32Z</dcterms:modified>
</cp:coreProperties>
</file>