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notesMasterIdLst>
    <p:notesMasterId r:id="rId20"/>
  </p:notesMasterIdLst>
  <p:sldIdLst>
    <p:sldId id="256" r:id="rId2"/>
    <p:sldId id="257" r:id="rId3"/>
    <p:sldId id="258" r:id="rId4"/>
    <p:sldId id="259" r:id="rId5"/>
    <p:sldId id="260" r:id="rId6"/>
    <p:sldId id="261" r:id="rId7"/>
    <p:sldId id="262" r:id="rId8"/>
    <p:sldId id="268" r:id="rId9"/>
    <p:sldId id="263" r:id="rId10"/>
    <p:sldId id="264" r:id="rId11"/>
    <p:sldId id="265" r:id="rId12"/>
    <p:sldId id="267" r:id="rId13"/>
    <p:sldId id="266" r:id="rId14"/>
    <p:sldId id="269" r:id="rId15"/>
    <p:sldId id="272" r:id="rId16"/>
    <p:sldId id="271" r:id="rId17"/>
    <p:sldId id="270"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64" autoAdjust="0"/>
    <p:restoredTop sz="96327"/>
  </p:normalViewPr>
  <p:slideViewPr>
    <p:cSldViewPr snapToGrid="0">
      <p:cViewPr varScale="1">
        <p:scale>
          <a:sx n="114" d="100"/>
          <a:sy n="114" d="100"/>
        </p:scale>
        <p:origin x="117" y="72"/>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E63ECD-BC4B-4B5A-A2BB-D5C82258F306}" type="datetimeFigureOut">
              <a:rPr lang="fr-FR" smtClean="0"/>
              <a:t>30/01/2025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DAE6BA-8C71-4CC0-AC94-A16DC3F49FF1}" type="slidenum">
              <a:rPr lang="fr-FR" smtClean="0"/>
              <a:t>‹N°›</a:t>
            </a:fld>
            <a:endParaRPr lang="fr-FR"/>
          </a:p>
        </p:txBody>
      </p:sp>
    </p:spTree>
    <p:extLst>
      <p:ext uri="{BB962C8B-B14F-4D97-AF65-F5344CB8AC3E}">
        <p14:creationId xmlns:p14="http://schemas.microsoft.com/office/powerpoint/2010/main" val="3197686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84E6911-28B1-4AC2-8C15-236BC0A34972}" type="datetime1">
              <a:rPr lang="en-US" smtClean="0"/>
              <a:t>1/30/2025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fr-FR" smtClean="0"/>
              <a:t>Session annuelle janvier 2025 Paris</a:t>
            </a: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7547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C7CA40EE-C24E-4CCE-8449-D62673B890DA}" type="datetime1">
              <a:rPr lang="en-US" smtClean="0"/>
              <a:t>1/30/2025</a:t>
            </a:fld>
            <a:endParaRPr lang="en-US" dirty="0"/>
          </a:p>
        </p:txBody>
      </p:sp>
      <p:sp>
        <p:nvSpPr>
          <p:cNvPr id="6" name="Footer Placeholder 5"/>
          <p:cNvSpPr>
            <a:spLocks noGrp="1"/>
          </p:cNvSpPr>
          <p:nvPr>
            <p:ph type="ftr" sz="quarter" idx="11"/>
          </p:nvPr>
        </p:nvSpPr>
        <p:spPr/>
        <p:txBody>
          <a:bodyPr/>
          <a:lstStyle/>
          <a:p>
            <a:r>
              <a:rPr lang="fr-FR" smtClean="0"/>
              <a:t>Session annuelle janvier 2025 Paris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599380602"/>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C7CA40EE-C24E-4CCE-8449-D62673B890DA}" type="datetime1">
              <a:rPr lang="en-US" smtClean="0"/>
              <a:t>1/30/2025</a:t>
            </a:fld>
            <a:endParaRPr lang="en-US" dirty="0"/>
          </a:p>
        </p:txBody>
      </p:sp>
      <p:sp>
        <p:nvSpPr>
          <p:cNvPr id="5" name="Footer Placeholder 4"/>
          <p:cNvSpPr>
            <a:spLocks noGrp="1"/>
          </p:cNvSpPr>
          <p:nvPr>
            <p:ph type="ftr" sz="quarter" idx="11"/>
          </p:nvPr>
        </p:nvSpPr>
        <p:spPr/>
        <p:txBody>
          <a:bodyPr/>
          <a:lstStyle/>
          <a:p>
            <a:r>
              <a:rPr lang="fr-FR" smtClean="0"/>
              <a:t>Session annuelle janvier 2025 Paris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9021514"/>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C7CA40EE-C24E-4CCE-8449-D62673B890DA}" type="datetime1">
              <a:rPr lang="en-US" smtClean="0"/>
              <a:t>1/30/2025</a:t>
            </a:fld>
            <a:endParaRPr lang="en-US" dirty="0"/>
          </a:p>
        </p:txBody>
      </p:sp>
      <p:sp>
        <p:nvSpPr>
          <p:cNvPr id="5" name="Footer Placeholder 4"/>
          <p:cNvSpPr>
            <a:spLocks noGrp="1"/>
          </p:cNvSpPr>
          <p:nvPr>
            <p:ph type="ftr" sz="quarter" idx="11"/>
          </p:nvPr>
        </p:nvSpPr>
        <p:spPr/>
        <p:txBody>
          <a:bodyPr/>
          <a:lstStyle/>
          <a:p>
            <a:r>
              <a:rPr lang="fr-FR" smtClean="0"/>
              <a:t>Session annuelle janvier 2025 Paris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65752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C7CA40EE-C24E-4CCE-8449-D62673B890DA}" type="datetime1">
              <a:rPr lang="en-US" smtClean="0"/>
              <a:t>1/30/2025</a:t>
            </a:fld>
            <a:endParaRPr lang="en-US" dirty="0"/>
          </a:p>
        </p:txBody>
      </p:sp>
      <p:sp>
        <p:nvSpPr>
          <p:cNvPr id="5" name="Footer Placeholder 4"/>
          <p:cNvSpPr>
            <a:spLocks noGrp="1"/>
          </p:cNvSpPr>
          <p:nvPr>
            <p:ph type="ftr" sz="quarter" idx="11"/>
          </p:nvPr>
        </p:nvSpPr>
        <p:spPr/>
        <p:txBody>
          <a:bodyPr/>
          <a:lstStyle/>
          <a:p>
            <a:r>
              <a:rPr lang="fr-FR" smtClean="0"/>
              <a:t>Session annuelle janvier 2025 Paris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807358174"/>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C7CA40EE-C24E-4CCE-8449-D62673B890DA}" type="datetime1">
              <a:rPr lang="en-US" smtClean="0"/>
              <a:t>1/30/2025</a:t>
            </a:fld>
            <a:endParaRPr lang="en-US" dirty="0"/>
          </a:p>
        </p:txBody>
      </p:sp>
      <p:sp>
        <p:nvSpPr>
          <p:cNvPr id="5" name="Footer Placeholder 4"/>
          <p:cNvSpPr>
            <a:spLocks noGrp="1"/>
          </p:cNvSpPr>
          <p:nvPr>
            <p:ph type="ftr" sz="quarter" idx="11"/>
          </p:nvPr>
        </p:nvSpPr>
        <p:spPr/>
        <p:txBody>
          <a:bodyPr/>
          <a:lstStyle/>
          <a:p>
            <a:r>
              <a:rPr lang="fr-FR" smtClean="0"/>
              <a:t>Session annuelle janvier 2025 Paris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168496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C7CA40EE-C24E-4CCE-8449-D62673B890DA}" type="datetime1">
              <a:rPr lang="en-US" smtClean="0"/>
              <a:t>1/30/2025</a:t>
            </a:fld>
            <a:endParaRPr lang="en-US" dirty="0"/>
          </a:p>
        </p:txBody>
      </p:sp>
      <p:sp>
        <p:nvSpPr>
          <p:cNvPr id="5" name="Footer Placeholder 4"/>
          <p:cNvSpPr>
            <a:spLocks noGrp="1"/>
          </p:cNvSpPr>
          <p:nvPr>
            <p:ph type="ftr" sz="quarter" idx="11"/>
          </p:nvPr>
        </p:nvSpPr>
        <p:spPr/>
        <p:txBody>
          <a:bodyPr/>
          <a:lstStyle/>
          <a:p>
            <a:r>
              <a:rPr lang="fr-FR" smtClean="0"/>
              <a:t>Session annuelle janvier 2025 Paris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6627722"/>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07AD423-BECE-4100-B1EF-EE456B6BB4D0}" type="datetime1">
              <a:rPr lang="en-US" smtClean="0"/>
              <a:t>1/30/2025</a:t>
            </a:fld>
            <a:endParaRPr lang="en-US" dirty="0"/>
          </a:p>
        </p:txBody>
      </p:sp>
      <p:sp>
        <p:nvSpPr>
          <p:cNvPr id="5" name="Footer Placeholder 4"/>
          <p:cNvSpPr>
            <a:spLocks noGrp="1"/>
          </p:cNvSpPr>
          <p:nvPr>
            <p:ph type="ftr" sz="quarter" idx="11"/>
          </p:nvPr>
        </p:nvSpPr>
        <p:spPr/>
        <p:txBody>
          <a:bodyPr/>
          <a:lstStyle/>
          <a:p>
            <a:r>
              <a:rPr lang="fr-FR" smtClean="0"/>
              <a:t>Session annuelle janvier 2025 Paris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3674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3639723-DCD0-43BB-829D-B2CEDEDDED10}" type="datetime1">
              <a:rPr lang="en-US" smtClean="0"/>
              <a:t>1/30/2025</a:t>
            </a:fld>
            <a:endParaRPr lang="en-US" dirty="0"/>
          </a:p>
        </p:txBody>
      </p:sp>
      <p:sp>
        <p:nvSpPr>
          <p:cNvPr id="5" name="Footer Placeholder 4"/>
          <p:cNvSpPr>
            <a:spLocks noGrp="1"/>
          </p:cNvSpPr>
          <p:nvPr>
            <p:ph type="ftr" sz="quarter" idx="11"/>
          </p:nvPr>
        </p:nvSpPr>
        <p:spPr/>
        <p:txBody>
          <a:bodyPr/>
          <a:lstStyle/>
          <a:p>
            <a:r>
              <a:rPr lang="fr-FR" smtClean="0"/>
              <a:t>Session annuelle janvier 2025 Paris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4977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7C77368-CB0D-4D8C-ACD8-321F93014637}" type="datetime1">
              <a:rPr lang="en-US" smtClean="0"/>
              <a:t>1/30/2025</a:t>
            </a:fld>
            <a:endParaRPr lang="en-US" dirty="0"/>
          </a:p>
        </p:txBody>
      </p:sp>
      <p:sp>
        <p:nvSpPr>
          <p:cNvPr id="5" name="Footer Placeholder 4"/>
          <p:cNvSpPr>
            <a:spLocks noGrp="1"/>
          </p:cNvSpPr>
          <p:nvPr>
            <p:ph type="ftr" sz="quarter" idx="11"/>
          </p:nvPr>
        </p:nvSpPr>
        <p:spPr/>
        <p:txBody>
          <a:bodyPr/>
          <a:lstStyle/>
          <a:p>
            <a:r>
              <a:rPr lang="fr-FR" smtClean="0"/>
              <a:t>Session annuelle janvier 2025 Paris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781878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03F0B7E6-5890-4FF9-B892-639A88F3E709}" type="datetime1">
              <a:rPr lang="en-US" smtClean="0"/>
              <a:t>1/30/2025</a:t>
            </a:fld>
            <a:endParaRPr lang="en-US" dirty="0"/>
          </a:p>
        </p:txBody>
      </p:sp>
      <p:sp>
        <p:nvSpPr>
          <p:cNvPr id="5" name="Footer Placeholder 4"/>
          <p:cNvSpPr>
            <a:spLocks noGrp="1"/>
          </p:cNvSpPr>
          <p:nvPr>
            <p:ph type="ftr" sz="quarter" idx="11"/>
          </p:nvPr>
        </p:nvSpPr>
        <p:spPr/>
        <p:txBody>
          <a:bodyPr/>
          <a:lstStyle/>
          <a:p>
            <a:r>
              <a:rPr lang="fr-FR" smtClean="0"/>
              <a:t>Session annuelle janvier 2025 Paris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5527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36374D69-C332-463B-91AC-C3BC7BD50564}" type="datetime1">
              <a:rPr lang="en-US" smtClean="0"/>
              <a:t>1/30/2025</a:t>
            </a:fld>
            <a:endParaRPr lang="en-US" dirty="0"/>
          </a:p>
        </p:txBody>
      </p:sp>
      <p:sp>
        <p:nvSpPr>
          <p:cNvPr id="6" name="Footer Placeholder 5"/>
          <p:cNvSpPr>
            <a:spLocks noGrp="1"/>
          </p:cNvSpPr>
          <p:nvPr>
            <p:ph type="ftr" sz="quarter" idx="11"/>
          </p:nvPr>
        </p:nvSpPr>
        <p:spPr/>
        <p:txBody>
          <a:bodyPr/>
          <a:lstStyle/>
          <a:p>
            <a:r>
              <a:rPr lang="fr-FR" smtClean="0"/>
              <a:t>Session annuelle janvier 2025 Paris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197332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977C99CF-AF4C-45FD-9C89-DA493A9B6AC6}" type="datetime1">
              <a:rPr lang="en-US" smtClean="0"/>
              <a:t>1/30/2025</a:t>
            </a:fld>
            <a:endParaRPr lang="en-US" dirty="0"/>
          </a:p>
        </p:txBody>
      </p:sp>
      <p:sp>
        <p:nvSpPr>
          <p:cNvPr id="8" name="Footer Placeholder 7"/>
          <p:cNvSpPr>
            <a:spLocks noGrp="1"/>
          </p:cNvSpPr>
          <p:nvPr>
            <p:ph type="ftr" sz="quarter" idx="11"/>
          </p:nvPr>
        </p:nvSpPr>
        <p:spPr/>
        <p:txBody>
          <a:bodyPr/>
          <a:lstStyle/>
          <a:p>
            <a:r>
              <a:rPr lang="fr-FR" smtClean="0"/>
              <a:t>Session annuelle janvier 2025 Paris</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4793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3DE31A24-E55A-4A1A-9BC2-A543504CD08D}" type="datetime1">
              <a:rPr lang="en-US" smtClean="0"/>
              <a:t>1/30/2025</a:t>
            </a:fld>
            <a:endParaRPr lang="en-US" dirty="0"/>
          </a:p>
        </p:txBody>
      </p:sp>
      <p:sp>
        <p:nvSpPr>
          <p:cNvPr id="4" name="Footer Placeholder 3"/>
          <p:cNvSpPr>
            <a:spLocks noGrp="1"/>
          </p:cNvSpPr>
          <p:nvPr>
            <p:ph type="ftr" sz="quarter" idx="11"/>
          </p:nvPr>
        </p:nvSpPr>
        <p:spPr/>
        <p:txBody>
          <a:bodyPr/>
          <a:lstStyle/>
          <a:p>
            <a:r>
              <a:rPr lang="fr-FR" smtClean="0"/>
              <a:t>Session annuelle janvier 2025 Paris</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9801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4CCB2B-71CE-4786-A49B-F32C3CC2D0F1}" type="datetime1">
              <a:rPr lang="en-US" smtClean="0"/>
              <a:t>1/30/2025</a:t>
            </a:fld>
            <a:endParaRPr lang="en-US" dirty="0"/>
          </a:p>
        </p:txBody>
      </p:sp>
      <p:sp>
        <p:nvSpPr>
          <p:cNvPr id="3" name="Footer Placeholder 2"/>
          <p:cNvSpPr>
            <a:spLocks noGrp="1"/>
          </p:cNvSpPr>
          <p:nvPr>
            <p:ph type="ftr" sz="quarter" idx="11"/>
          </p:nvPr>
        </p:nvSpPr>
        <p:spPr/>
        <p:txBody>
          <a:bodyPr/>
          <a:lstStyle/>
          <a:p>
            <a:r>
              <a:rPr lang="fr-FR" smtClean="0"/>
              <a:t>Session annuelle janvier 2025 Paris</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02452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1094B78-A76D-4FAD-9BAF-2A24CE5B2099}" type="datetime1">
              <a:rPr lang="en-US" smtClean="0"/>
              <a:t>1/30/2025</a:t>
            </a:fld>
            <a:endParaRPr lang="en-US" dirty="0"/>
          </a:p>
        </p:txBody>
      </p:sp>
      <p:sp>
        <p:nvSpPr>
          <p:cNvPr id="6" name="Footer Placeholder 5"/>
          <p:cNvSpPr>
            <a:spLocks noGrp="1"/>
          </p:cNvSpPr>
          <p:nvPr>
            <p:ph type="ftr" sz="quarter" idx="11"/>
          </p:nvPr>
        </p:nvSpPr>
        <p:spPr/>
        <p:txBody>
          <a:bodyPr/>
          <a:lstStyle/>
          <a:p>
            <a:r>
              <a:rPr lang="fr-FR" smtClean="0"/>
              <a:t>Session annuelle janvier 2025 Paris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6191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D769ACDB-4254-46EB-9962-335900280B02}" type="datetime1">
              <a:rPr lang="en-US" smtClean="0"/>
              <a:t>1/30/2025</a:t>
            </a:fld>
            <a:endParaRPr lang="en-US" dirty="0"/>
          </a:p>
        </p:txBody>
      </p:sp>
      <p:sp>
        <p:nvSpPr>
          <p:cNvPr id="6" name="Footer Placeholder 5"/>
          <p:cNvSpPr>
            <a:spLocks noGrp="1"/>
          </p:cNvSpPr>
          <p:nvPr>
            <p:ph type="ftr" sz="quarter" idx="11"/>
          </p:nvPr>
        </p:nvSpPr>
        <p:spPr/>
        <p:txBody>
          <a:bodyPr/>
          <a:lstStyle/>
          <a:p>
            <a:r>
              <a:rPr lang="fr-FR" smtClean="0"/>
              <a:t>Session annuelle janvier 2025 Paris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334471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7CA40EE-C24E-4CCE-8449-D62673B890DA}" type="datetime1">
              <a:rPr lang="en-US" smtClean="0"/>
              <a:t>1/30/2025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fr-FR" smtClean="0"/>
              <a:t>Session annuelle janvier 2025 Paris</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0844941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Lst>
  <p:hf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11369" y="319819"/>
            <a:ext cx="2295448" cy="731674"/>
          </a:xfrm>
          <a:prstGeom prst="rect">
            <a:avLst/>
          </a:prstGeom>
        </p:spPr>
      </p:pic>
      <p:sp>
        <p:nvSpPr>
          <p:cNvPr id="2" name="Titre 1"/>
          <p:cNvSpPr>
            <a:spLocks noGrp="1"/>
          </p:cNvSpPr>
          <p:nvPr>
            <p:ph type="ctrTitle"/>
          </p:nvPr>
        </p:nvSpPr>
        <p:spPr/>
        <p:txBody>
          <a:bodyPr/>
          <a:lstStyle/>
          <a:p>
            <a:r>
              <a:rPr lang="fr-FR" b="1" dirty="0" smtClean="0">
                <a:solidFill>
                  <a:schemeClr val="accent4">
                    <a:lumMod val="50000"/>
                  </a:schemeClr>
                </a:solidFill>
                <a:latin typeface="Bahnschrift SemiBold SemiConden" panose="020B0502040204020203" pitchFamily="34" charset="0"/>
              </a:rPr>
              <a:t>Accompagner la vie jusqu’à la fin</a:t>
            </a:r>
            <a:endParaRPr lang="fr-FR" b="1" dirty="0">
              <a:solidFill>
                <a:schemeClr val="accent4">
                  <a:lumMod val="50000"/>
                </a:schemeClr>
              </a:solidFill>
              <a:latin typeface="Bahnschrift SemiBold SemiConden" panose="020B0502040204020203" pitchFamily="34" charset="0"/>
            </a:endParaRPr>
          </a:p>
        </p:txBody>
      </p:sp>
      <p:sp>
        <p:nvSpPr>
          <p:cNvPr id="3" name="Sous-titre 2"/>
          <p:cNvSpPr>
            <a:spLocks noGrp="1"/>
          </p:cNvSpPr>
          <p:nvPr>
            <p:ph type="subTitle" idx="1"/>
          </p:nvPr>
        </p:nvSpPr>
        <p:spPr>
          <a:xfrm>
            <a:off x="3439248" y="4347706"/>
            <a:ext cx="8673427" cy="1322587"/>
          </a:xfrm>
        </p:spPr>
        <p:txBody>
          <a:bodyPr/>
          <a:lstStyle/>
          <a:p>
            <a:r>
              <a:rPr lang="fr-FR" dirty="0" smtClean="0">
                <a:solidFill>
                  <a:schemeClr val="accent4">
                    <a:lumMod val="50000"/>
                  </a:schemeClr>
                </a:solidFill>
                <a:latin typeface="Bahnschrift SemiBold SemiConden" panose="020B0502040204020203" pitchFamily="34" charset="0"/>
              </a:rPr>
              <a:t>Mercredi 29 et jeudi 30 janvier 2025</a:t>
            </a:r>
            <a:endParaRPr lang="fr-FR" dirty="0">
              <a:solidFill>
                <a:schemeClr val="accent4">
                  <a:lumMod val="50000"/>
                </a:schemeClr>
              </a:solidFill>
              <a:latin typeface="Bahnschrift SemiBold SemiConden" panose="020B0502040204020203" pitchFamily="34" charset="0"/>
            </a:endParaRPr>
          </a:p>
          <a:p>
            <a:r>
              <a:rPr lang="fr-FR" dirty="0">
                <a:solidFill>
                  <a:schemeClr val="accent4">
                    <a:lumMod val="50000"/>
                  </a:schemeClr>
                </a:solidFill>
                <a:latin typeface="Bahnschrift SemiBold SemiConden" panose="020B0502040204020203" pitchFamily="34" charset="0"/>
              </a:rPr>
              <a:t>95, rue de Sèvres – 75006 PARIS</a:t>
            </a:r>
          </a:p>
        </p:txBody>
      </p:sp>
      <p:sp>
        <p:nvSpPr>
          <p:cNvPr id="5" name="Espace réservé du pied de page 4"/>
          <p:cNvSpPr>
            <a:spLocks noGrp="1"/>
          </p:cNvSpPr>
          <p:nvPr>
            <p:ph type="ftr" sz="quarter" idx="11"/>
          </p:nvPr>
        </p:nvSpPr>
        <p:spPr/>
        <p:txBody>
          <a:bodyPr/>
          <a:lstStyle/>
          <a:p>
            <a:r>
              <a:rPr lang="fr-FR" dirty="0" smtClean="0"/>
              <a:t>Session annuelle janvier 2025 Paris</a:t>
            </a:r>
            <a:endParaRPr lang="en-US" dirty="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2709243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44461" y="646339"/>
            <a:ext cx="9508082" cy="1508760"/>
          </a:xfrm>
        </p:spPr>
        <p:txBody>
          <a:bodyPr/>
          <a:lstStyle/>
          <a:p>
            <a:r>
              <a:rPr lang="fr-FR" b="1" dirty="0" smtClean="0">
                <a:solidFill>
                  <a:schemeClr val="accent4">
                    <a:lumMod val="50000"/>
                  </a:schemeClr>
                </a:solidFill>
                <a:latin typeface="Bahnschrift SemiBold SemiConden" panose="020B0502040204020203" pitchFamily="34" charset="0"/>
              </a:rPr>
              <a:t>Dr. Jean-Gustave HENTZ</a:t>
            </a:r>
            <a:endParaRPr lang="fr-FR" b="1" dirty="0">
              <a:solidFill>
                <a:schemeClr val="accent4">
                  <a:lumMod val="50000"/>
                </a:schemeClr>
              </a:solidFill>
              <a:latin typeface="Bahnschrift SemiBold SemiConden" panose="020B0502040204020203" pitchFamily="34" charset="0"/>
            </a:endParaRPr>
          </a:p>
        </p:txBody>
      </p:sp>
      <p:sp>
        <p:nvSpPr>
          <p:cNvPr id="3" name="Sous-titre 2"/>
          <p:cNvSpPr>
            <a:spLocks noGrp="1"/>
          </p:cNvSpPr>
          <p:nvPr>
            <p:ph idx="1"/>
          </p:nvPr>
        </p:nvSpPr>
        <p:spPr>
          <a:xfrm>
            <a:off x="1112808" y="2639682"/>
            <a:ext cx="10343071" cy="3071004"/>
          </a:xfrm>
        </p:spPr>
        <p:txBody>
          <a:bodyPr>
            <a:noAutofit/>
          </a:bodyPr>
          <a:lstStyle/>
          <a:p>
            <a:r>
              <a:rPr lang="fr-FR" dirty="0" smtClean="0">
                <a:solidFill>
                  <a:schemeClr val="accent4">
                    <a:lumMod val="50000"/>
                  </a:schemeClr>
                </a:solidFill>
                <a:latin typeface="Bahnschrift SemiBold SemiConden" panose="020B0502040204020203" pitchFamily="34" charset="0"/>
              </a:rPr>
              <a:t>Médecin spécialiste </a:t>
            </a:r>
            <a:r>
              <a:rPr lang="fr-FR" dirty="0">
                <a:solidFill>
                  <a:schemeClr val="accent4">
                    <a:lumMod val="50000"/>
                  </a:schemeClr>
                </a:solidFill>
                <a:latin typeface="Bahnschrift SemiBold SemiConden" panose="020B0502040204020203" pitchFamily="34" charset="0"/>
              </a:rPr>
              <a:t>de la transplantation pulmonaire à Strasbourg.</a:t>
            </a:r>
            <a:endParaRPr lang="fr-FR" dirty="0" smtClean="0">
              <a:solidFill>
                <a:schemeClr val="accent4">
                  <a:lumMod val="50000"/>
                </a:schemeClr>
              </a:solidFill>
              <a:latin typeface="Bahnschrift SemiBold SemiConden" panose="020B0502040204020203" pitchFamily="34" charset="0"/>
            </a:endParaRPr>
          </a:p>
          <a:p>
            <a:pPr marL="0" indent="0">
              <a:buNone/>
            </a:pPr>
            <a:endParaRPr lang="fr-FR" sz="1200" dirty="0">
              <a:solidFill>
                <a:schemeClr val="accent4">
                  <a:lumMod val="50000"/>
                </a:schemeClr>
              </a:solidFill>
              <a:latin typeface="Bahnschrift SemiBold SemiConden" panose="020B0502040204020203" pitchFamily="34" charset="0"/>
            </a:endParaRPr>
          </a:p>
          <a:p>
            <a:r>
              <a:rPr lang="fr-FR" dirty="0" smtClean="0">
                <a:solidFill>
                  <a:schemeClr val="accent4">
                    <a:lumMod val="50000"/>
                  </a:schemeClr>
                </a:solidFill>
                <a:latin typeface="Bahnschrift SemiBold SemiConden" panose="020B0502040204020203" pitchFamily="34" charset="0"/>
              </a:rPr>
              <a:t>Président </a:t>
            </a:r>
            <a:r>
              <a:rPr lang="fr-FR" dirty="0">
                <a:solidFill>
                  <a:schemeClr val="accent4">
                    <a:lumMod val="50000"/>
                  </a:schemeClr>
                </a:solidFill>
                <a:latin typeface="Bahnschrift SemiBold SemiConden" panose="020B0502040204020203" pitchFamily="34" charset="0"/>
              </a:rPr>
              <a:t>de la Commission éthique et société de la </a:t>
            </a:r>
            <a:r>
              <a:rPr lang="fr-FR" dirty="0" smtClean="0">
                <a:solidFill>
                  <a:schemeClr val="accent4">
                    <a:lumMod val="50000"/>
                  </a:schemeClr>
                </a:solidFill>
                <a:latin typeface="Bahnschrift SemiBold SemiConden" panose="020B0502040204020203" pitchFamily="34" charset="0"/>
              </a:rPr>
              <a:t>FPF, il a </a:t>
            </a:r>
            <a:r>
              <a:rPr lang="fr-FR" dirty="0">
                <a:solidFill>
                  <a:schemeClr val="accent4">
                    <a:lumMod val="50000"/>
                  </a:schemeClr>
                </a:solidFill>
                <a:latin typeface="Bahnschrift SemiBold SemiConden" panose="020B0502040204020203" pitchFamily="34" charset="0"/>
              </a:rPr>
              <a:t>notamment publié ces deux dernières années, les rapports </a:t>
            </a:r>
            <a:r>
              <a:rPr lang="fr-FR" i="1" dirty="0">
                <a:solidFill>
                  <a:schemeClr val="accent5">
                    <a:lumMod val="75000"/>
                  </a:schemeClr>
                </a:solidFill>
                <a:latin typeface="Bahnschrift SemiBold SemiConden" panose="020B0502040204020203" pitchFamily="34" charset="0"/>
              </a:rPr>
              <a:t>Pour plus d’humanité en fin de vie </a:t>
            </a:r>
            <a:r>
              <a:rPr lang="fr-FR" dirty="0">
                <a:solidFill>
                  <a:schemeClr val="accent4">
                    <a:lumMod val="50000"/>
                  </a:schemeClr>
                </a:solidFill>
                <a:latin typeface="Bahnschrift SemiBold SemiConden" panose="020B0502040204020203" pitchFamily="34" charset="0"/>
              </a:rPr>
              <a:t>et </a:t>
            </a:r>
            <a:r>
              <a:rPr lang="fr-FR" i="1" dirty="0">
                <a:solidFill>
                  <a:schemeClr val="accent5">
                    <a:lumMod val="75000"/>
                  </a:schemeClr>
                </a:solidFill>
                <a:latin typeface="Bahnschrift SemiBold SemiConden" panose="020B0502040204020203" pitchFamily="34" charset="0"/>
              </a:rPr>
              <a:t>Les violences sexuelles et spirituelles dans le protestantisme</a:t>
            </a:r>
            <a:r>
              <a:rPr lang="fr-FR" dirty="0" smtClean="0">
                <a:solidFill>
                  <a:schemeClr val="accent4">
                    <a:lumMod val="50000"/>
                  </a:schemeClr>
                </a:solidFill>
                <a:latin typeface="Bahnschrift SemiBold SemiConden" panose="020B0502040204020203" pitchFamily="34" charset="0"/>
              </a:rPr>
              <a:t>.</a:t>
            </a:r>
          </a:p>
          <a:p>
            <a:endParaRPr lang="fr-FR" sz="1200" dirty="0">
              <a:solidFill>
                <a:schemeClr val="accent4">
                  <a:lumMod val="50000"/>
                </a:schemeClr>
              </a:solidFill>
              <a:latin typeface="Bahnschrift SemiBold SemiConden" panose="020B0502040204020203" pitchFamily="34" charset="0"/>
            </a:endParaRPr>
          </a:p>
          <a:p>
            <a:pPr algn="ctr"/>
            <a:r>
              <a:rPr lang="fr-FR" sz="4000" b="1" dirty="0" smtClean="0">
                <a:solidFill>
                  <a:schemeClr val="accent4">
                    <a:lumMod val="50000"/>
                  </a:schemeClr>
                </a:solidFill>
                <a:latin typeface="Bahnschrift SemiBold SemiConden" panose="020B0502040204020203" pitchFamily="34" charset="0"/>
              </a:rPr>
              <a:t>Les Eglises Réformées face à la loi Aide à Mourir</a:t>
            </a:r>
            <a:endParaRPr lang="fr-FR" sz="4000" b="1" dirty="0">
              <a:solidFill>
                <a:schemeClr val="accent4">
                  <a:lumMod val="50000"/>
                </a:schemeClr>
              </a:solidFill>
              <a:latin typeface="Bahnschrift SemiBold SemiConden" panose="020B0502040204020203" pitchFamily="34" charset="0"/>
            </a:endParaRPr>
          </a:p>
          <a:p>
            <a:endParaRPr lang="fr-FR" sz="2400" dirty="0">
              <a:solidFill>
                <a:schemeClr val="accent4">
                  <a:lumMod val="50000"/>
                </a:schemeClr>
              </a:solidFill>
              <a:latin typeface="Bahnschrift SemiBold SemiConden" panose="020B0502040204020203" pitchFamily="34" charset="0"/>
            </a:endParaRPr>
          </a:p>
          <a:p>
            <a:endParaRPr lang="fr-FR" sz="2400" dirty="0">
              <a:solidFill>
                <a:schemeClr val="accent4">
                  <a:lumMod val="50000"/>
                </a:schemeClr>
              </a:solidFill>
              <a:latin typeface="Bahnschrift SemiBold SemiConden" panose="020B0502040204020203" pitchFamily="34" charset="0"/>
            </a:endParaRPr>
          </a:p>
        </p:txBody>
      </p:sp>
      <p:sp>
        <p:nvSpPr>
          <p:cNvPr id="5" name="Espace réservé du pied de page 4"/>
          <p:cNvSpPr>
            <a:spLocks noGrp="1"/>
          </p:cNvSpPr>
          <p:nvPr>
            <p:ph type="ftr" sz="quarter" idx="11"/>
          </p:nvPr>
        </p:nvSpPr>
        <p:spPr/>
        <p:txBody>
          <a:bodyPr/>
          <a:lstStyle/>
          <a:p>
            <a:r>
              <a:rPr lang="fr-FR" dirty="0" smtClean="0"/>
              <a:t>Session annuelle janvier 2025 Paris</a:t>
            </a:r>
            <a:endParaRPr lang="en-US" dirty="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t>10</a:t>
            </a:fld>
            <a:endParaRPr lang="en-US" dirty="0"/>
          </a:p>
        </p:txBody>
      </p:sp>
      <p:pic>
        <p:nvPicPr>
          <p:cNvPr id="4" name="Image 3"/>
          <p:cNvPicPr>
            <a:picLocks noChangeAspect="1"/>
          </p:cNvPicPr>
          <p:nvPr/>
        </p:nvPicPr>
        <p:blipFill>
          <a:blip r:embed="rId2"/>
          <a:stretch>
            <a:fillRect/>
          </a:stretch>
        </p:blipFill>
        <p:spPr>
          <a:xfrm>
            <a:off x="0" y="0"/>
            <a:ext cx="1432339" cy="456558"/>
          </a:xfrm>
          <a:prstGeom prst="rect">
            <a:avLst/>
          </a:prstGeom>
        </p:spPr>
      </p:pic>
      <p:pic>
        <p:nvPicPr>
          <p:cNvPr id="8" name="Image 7"/>
          <p:cNvPicPr>
            <a:picLocks noChangeAspect="1"/>
          </p:cNvPicPr>
          <p:nvPr/>
        </p:nvPicPr>
        <p:blipFill>
          <a:blip r:embed="rId3"/>
          <a:stretch>
            <a:fillRect/>
          </a:stretch>
        </p:blipFill>
        <p:spPr>
          <a:xfrm>
            <a:off x="1263066" y="595620"/>
            <a:ext cx="2250042" cy="1785748"/>
          </a:xfrm>
          <a:prstGeom prst="rect">
            <a:avLst/>
          </a:prstGeom>
        </p:spPr>
      </p:pic>
    </p:spTree>
    <p:extLst>
      <p:ext uri="{BB962C8B-B14F-4D97-AF65-F5344CB8AC3E}">
        <p14:creationId xmlns:p14="http://schemas.microsoft.com/office/powerpoint/2010/main" val="3219011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44461" y="646339"/>
            <a:ext cx="9508082" cy="1508760"/>
          </a:xfrm>
        </p:spPr>
        <p:txBody>
          <a:bodyPr/>
          <a:lstStyle/>
          <a:p>
            <a:r>
              <a:rPr lang="fr-FR" b="1" dirty="0" smtClean="0">
                <a:solidFill>
                  <a:schemeClr val="accent4">
                    <a:lumMod val="50000"/>
                  </a:schemeClr>
                </a:solidFill>
                <a:latin typeface="Bahnschrift SemiBold SemiConden" panose="020B0502040204020203" pitchFamily="34" charset="0"/>
              </a:rPr>
              <a:t>M. François-Xavier PUTALLAZ</a:t>
            </a:r>
            <a:endParaRPr lang="fr-FR" b="1" dirty="0">
              <a:solidFill>
                <a:schemeClr val="accent4">
                  <a:lumMod val="50000"/>
                </a:schemeClr>
              </a:solidFill>
              <a:latin typeface="Bahnschrift SemiBold SemiConden" panose="020B0502040204020203" pitchFamily="34" charset="0"/>
            </a:endParaRPr>
          </a:p>
        </p:txBody>
      </p:sp>
      <p:sp>
        <p:nvSpPr>
          <p:cNvPr id="3" name="Sous-titre 2"/>
          <p:cNvSpPr>
            <a:spLocks noGrp="1"/>
          </p:cNvSpPr>
          <p:nvPr>
            <p:ph idx="1"/>
          </p:nvPr>
        </p:nvSpPr>
        <p:spPr>
          <a:xfrm>
            <a:off x="1095556" y="2734957"/>
            <a:ext cx="10343071" cy="3071004"/>
          </a:xfrm>
        </p:spPr>
        <p:txBody>
          <a:bodyPr>
            <a:noAutofit/>
          </a:bodyPr>
          <a:lstStyle/>
          <a:p>
            <a:r>
              <a:rPr lang="fr-FR" dirty="0">
                <a:solidFill>
                  <a:schemeClr val="accent4">
                    <a:lumMod val="50000"/>
                  </a:schemeClr>
                </a:solidFill>
                <a:latin typeface="Bahnschrift SemiBold SemiConden" panose="020B0502040204020203" pitchFamily="34" charset="0"/>
              </a:rPr>
              <a:t>Docteur en philosophie, François-Xavier Putallaz a enseigné à l’université de Fribourg et à Paris. Il a pris part à de multiples comités d’éthique et a ainsi été le témoin privilégié de l’évolution sur trente ans du suicide assisté en Suisse</a:t>
            </a:r>
            <a:r>
              <a:rPr lang="fr-FR" dirty="0" smtClean="0">
                <a:solidFill>
                  <a:schemeClr val="accent4">
                    <a:lumMod val="50000"/>
                  </a:schemeClr>
                </a:solidFill>
                <a:latin typeface="Bahnschrift SemiBold SemiConden" panose="020B0502040204020203" pitchFamily="34" charset="0"/>
              </a:rPr>
              <a:t>.</a:t>
            </a:r>
          </a:p>
          <a:p>
            <a:endParaRPr lang="fr-FR" sz="1200" dirty="0">
              <a:solidFill>
                <a:schemeClr val="accent4">
                  <a:lumMod val="50000"/>
                </a:schemeClr>
              </a:solidFill>
              <a:latin typeface="Bahnschrift SemiBold SemiConden" panose="020B0502040204020203" pitchFamily="34" charset="0"/>
            </a:endParaRPr>
          </a:p>
          <a:p>
            <a:r>
              <a:rPr lang="fr-FR" dirty="0" smtClean="0">
                <a:solidFill>
                  <a:schemeClr val="accent4">
                    <a:lumMod val="50000"/>
                  </a:schemeClr>
                </a:solidFill>
                <a:latin typeface="Bahnschrift SemiBold SemiConden" panose="020B0502040204020203" pitchFamily="34" charset="0"/>
              </a:rPr>
              <a:t>Auteur du livre titre de sa conférence, auquel Jacques RICOT, que nous connaissons bien, a participé</a:t>
            </a:r>
            <a:endParaRPr lang="fr-FR" sz="1200" dirty="0">
              <a:solidFill>
                <a:schemeClr val="accent4">
                  <a:lumMod val="50000"/>
                </a:schemeClr>
              </a:solidFill>
              <a:latin typeface="Bahnschrift SemiBold SemiConden" panose="020B0502040204020203" pitchFamily="34" charset="0"/>
            </a:endParaRPr>
          </a:p>
          <a:p>
            <a:pPr algn="ctr"/>
            <a:r>
              <a:rPr lang="fr-FR" sz="4000" dirty="0" smtClean="0">
                <a:solidFill>
                  <a:schemeClr val="accent4">
                    <a:lumMod val="50000"/>
                  </a:schemeClr>
                </a:solidFill>
                <a:latin typeface="Bahnschrift SemiBold SemiConden" panose="020B0502040204020203" pitchFamily="34" charset="0"/>
              </a:rPr>
              <a:t>La déroute de la raison</a:t>
            </a:r>
            <a:endParaRPr lang="fr-FR" sz="4000" dirty="0">
              <a:solidFill>
                <a:schemeClr val="accent4">
                  <a:lumMod val="50000"/>
                </a:schemeClr>
              </a:solidFill>
              <a:latin typeface="Bahnschrift SemiBold SemiConden" panose="020B0502040204020203" pitchFamily="34" charset="0"/>
            </a:endParaRPr>
          </a:p>
        </p:txBody>
      </p:sp>
      <p:sp>
        <p:nvSpPr>
          <p:cNvPr id="5" name="Espace réservé du pied de page 4"/>
          <p:cNvSpPr>
            <a:spLocks noGrp="1"/>
          </p:cNvSpPr>
          <p:nvPr>
            <p:ph type="ftr" sz="quarter" idx="11"/>
          </p:nvPr>
        </p:nvSpPr>
        <p:spPr/>
        <p:txBody>
          <a:bodyPr/>
          <a:lstStyle/>
          <a:p>
            <a:r>
              <a:rPr lang="fr-FR" dirty="0" smtClean="0"/>
              <a:t>Session annuelle janvier 2025 Paris</a:t>
            </a:r>
            <a:endParaRPr lang="en-US" dirty="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t>11</a:t>
            </a:fld>
            <a:endParaRPr lang="en-US" dirty="0"/>
          </a:p>
        </p:txBody>
      </p:sp>
      <p:pic>
        <p:nvPicPr>
          <p:cNvPr id="4" name="Image 3"/>
          <p:cNvPicPr>
            <a:picLocks noChangeAspect="1"/>
          </p:cNvPicPr>
          <p:nvPr/>
        </p:nvPicPr>
        <p:blipFill>
          <a:blip r:embed="rId2"/>
          <a:stretch>
            <a:fillRect/>
          </a:stretch>
        </p:blipFill>
        <p:spPr>
          <a:xfrm>
            <a:off x="0" y="0"/>
            <a:ext cx="1432339" cy="456558"/>
          </a:xfrm>
          <a:prstGeom prst="rect">
            <a:avLst/>
          </a:prstGeom>
        </p:spPr>
      </p:pic>
      <p:pic>
        <p:nvPicPr>
          <p:cNvPr id="7" name="Image 6"/>
          <p:cNvPicPr>
            <a:picLocks noChangeAspect="1"/>
          </p:cNvPicPr>
          <p:nvPr/>
        </p:nvPicPr>
        <p:blipFill>
          <a:blip r:embed="rId3"/>
          <a:stretch>
            <a:fillRect/>
          </a:stretch>
        </p:blipFill>
        <p:spPr>
          <a:xfrm>
            <a:off x="1366567" y="646339"/>
            <a:ext cx="1773447" cy="1773447"/>
          </a:xfrm>
          <a:prstGeom prst="rect">
            <a:avLst/>
          </a:prstGeom>
        </p:spPr>
      </p:pic>
    </p:spTree>
    <p:extLst>
      <p:ext uri="{BB962C8B-B14F-4D97-AF65-F5344CB8AC3E}">
        <p14:creationId xmlns:p14="http://schemas.microsoft.com/office/powerpoint/2010/main" val="2535481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44461" y="646339"/>
            <a:ext cx="9508082" cy="1508760"/>
          </a:xfrm>
        </p:spPr>
        <p:txBody>
          <a:bodyPr>
            <a:normAutofit/>
          </a:bodyPr>
          <a:lstStyle/>
          <a:p>
            <a:r>
              <a:rPr lang="fr-FR" sz="6000" b="1" dirty="0" smtClean="0">
                <a:solidFill>
                  <a:schemeClr val="accent4">
                    <a:lumMod val="50000"/>
                  </a:schemeClr>
                </a:solidFill>
                <a:latin typeface="Bahnschrift SemiBold SemiConden" panose="020B0502040204020203" pitchFamily="34" charset="0"/>
              </a:rPr>
              <a:t>Echanges</a:t>
            </a:r>
            <a:endParaRPr lang="fr-FR" sz="6000" b="1" dirty="0">
              <a:solidFill>
                <a:schemeClr val="accent4">
                  <a:lumMod val="50000"/>
                </a:schemeClr>
              </a:solidFill>
              <a:latin typeface="Bahnschrift SemiBold SemiConden" panose="020B0502040204020203" pitchFamily="34" charset="0"/>
            </a:endParaRPr>
          </a:p>
        </p:txBody>
      </p:sp>
      <p:pic>
        <p:nvPicPr>
          <p:cNvPr id="8" name="Espace réservé du contenu 7"/>
          <p:cNvPicPr>
            <a:picLocks noGrp="1" noChangeAspect="1"/>
          </p:cNvPicPr>
          <p:nvPr>
            <p:ph idx="1"/>
          </p:nvPr>
        </p:nvPicPr>
        <p:blipFill>
          <a:blip r:embed="rId2"/>
          <a:stretch>
            <a:fillRect/>
          </a:stretch>
        </p:blipFill>
        <p:spPr>
          <a:xfrm>
            <a:off x="4676021" y="3333404"/>
            <a:ext cx="2624541" cy="2083985"/>
          </a:xfrm>
          <a:prstGeom prst="rect">
            <a:avLst/>
          </a:prstGeom>
        </p:spPr>
      </p:pic>
      <p:sp>
        <p:nvSpPr>
          <p:cNvPr id="5" name="Espace réservé du pied de page 4"/>
          <p:cNvSpPr>
            <a:spLocks noGrp="1"/>
          </p:cNvSpPr>
          <p:nvPr>
            <p:ph type="ftr" sz="quarter" idx="11"/>
          </p:nvPr>
        </p:nvSpPr>
        <p:spPr/>
        <p:txBody>
          <a:bodyPr/>
          <a:lstStyle/>
          <a:p>
            <a:r>
              <a:rPr lang="fr-FR" dirty="0" smtClean="0"/>
              <a:t>Session annuelle janvier 2025 Paris</a:t>
            </a:r>
            <a:endParaRPr lang="en-US" dirty="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t>12</a:t>
            </a:fld>
            <a:endParaRPr lang="en-US" dirty="0"/>
          </a:p>
        </p:txBody>
      </p:sp>
      <p:pic>
        <p:nvPicPr>
          <p:cNvPr id="4" name="Image 3"/>
          <p:cNvPicPr>
            <a:picLocks noChangeAspect="1"/>
          </p:cNvPicPr>
          <p:nvPr/>
        </p:nvPicPr>
        <p:blipFill>
          <a:blip r:embed="rId3"/>
          <a:stretch>
            <a:fillRect/>
          </a:stretch>
        </p:blipFill>
        <p:spPr>
          <a:xfrm>
            <a:off x="0" y="0"/>
            <a:ext cx="1432339" cy="456558"/>
          </a:xfrm>
          <a:prstGeom prst="rect">
            <a:avLst/>
          </a:prstGeom>
        </p:spPr>
      </p:pic>
      <p:pic>
        <p:nvPicPr>
          <p:cNvPr id="7" name="Image 6"/>
          <p:cNvPicPr>
            <a:picLocks noChangeAspect="1"/>
          </p:cNvPicPr>
          <p:nvPr/>
        </p:nvPicPr>
        <p:blipFill>
          <a:blip r:embed="rId4"/>
          <a:stretch>
            <a:fillRect/>
          </a:stretch>
        </p:blipFill>
        <p:spPr>
          <a:xfrm>
            <a:off x="8601301" y="3770896"/>
            <a:ext cx="2095454" cy="2095454"/>
          </a:xfrm>
          <a:prstGeom prst="rect">
            <a:avLst/>
          </a:prstGeom>
        </p:spPr>
      </p:pic>
      <p:pic>
        <p:nvPicPr>
          <p:cNvPr id="9" name="Image 8"/>
          <p:cNvPicPr>
            <a:picLocks noChangeAspect="1"/>
          </p:cNvPicPr>
          <p:nvPr/>
        </p:nvPicPr>
        <p:blipFill>
          <a:blip r:embed="rId5"/>
          <a:stretch>
            <a:fillRect/>
          </a:stretch>
        </p:blipFill>
        <p:spPr>
          <a:xfrm>
            <a:off x="1432339" y="2795014"/>
            <a:ext cx="2478800" cy="1699347"/>
          </a:xfrm>
          <a:prstGeom prst="rect">
            <a:avLst/>
          </a:prstGeom>
        </p:spPr>
      </p:pic>
    </p:spTree>
    <p:extLst>
      <p:ext uri="{BB962C8B-B14F-4D97-AF65-F5344CB8AC3E}">
        <p14:creationId xmlns:p14="http://schemas.microsoft.com/office/powerpoint/2010/main" val="4121337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44461" y="646339"/>
            <a:ext cx="9508082" cy="1508760"/>
          </a:xfrm>
        </p:spPr>
        <p:txBody>
          <a:bodyPr/>
          <a:lstStyle/>
          <a:p>
            <a:r>
              <a:rPr lang="fr-FR" b="1" dirty="0" smtClean="0">
                <a:solidFill>
                  <a:schemeClr val="accent4">
                    <a:lumMod val="50000"/>
                  </a:schemeClr>
                </a:solidFill>
                <a:latin typeface="Bahnschrift SemiBold SemiConden" panose="020B0502040204020203" pitchFamily="34" charset="0"/>
              </a:rPr>
              <a:t>Mgr Matthieu ROUGE</a:t>
            </a:r>
            <a:endParaRPr lang="fr-FR" b="1" dirty="0">
              <a:solidFill>
                <a:schemeClr val="accent4">
                  <a:lumMod val="50000"/>
                </a:schemeClr>
              </a:solidFill>
              <a:latin typeface="Bahnschrift SemiBold SemiConden" panose="020B0502040204020203" pitchFamily="34" charset="0"/>
            </a:endParaRPr>
          </a:p>
        </p:txBody>
      </p:sp>
      <p:sp>
        <p:nvSpPr>
          <p:cNvPr id="3" name="Sous-titre 2"/>
          <p:cNvSpPr>
            <a:spLocks noGrp="1"/>
          </p:cNvSpPr>
          <p:nvPr>
            <p:ph idx="1"/>
          </p:nvPr>
        </p:nvSpPr>
        <p:spPr>
          <a:xfrm>
            <a:off x="1095556" y="2734957"/>
            <a:ext cx="10343071" cy="3071004"/>
          </a:xfrm>
        </p:spPr>
        <p:txBody>
          <a:bodyPr>
            <a:noAutofit/>
          </a:bodyPr>
          <a:lstStyle/>
          <a:p>
            <a:r>
              <a:rPr lang="fr-FR" dirty="0">
                <a:solidFill>
                  <a:schemeClr val="accent4">
                    <a:lumMod val="50000"/>
                  </a:schemeClr>
                </a:solidFill>
                <a:latin typeface="Bahnschrift SemiBold SemiConden" panose="020B0502040204020203" pitchFamily="34" charset="0"/>
              </a:rPr>
              <a:t>E</a:t>
            </a:r>
            <a:r>
              <a:rPr lang="fr-FR" dirty="0" smtClean="0">
                <a:solidFill>
                  <a:schemeClr val="accent4">
                    <a:lumMod val="50000"/>
                  </a:schemeClr>
                </a:solidFill>
                <a:latin typeface="Bahnschrift SemiBold SemiConden" panose="020B0502040204020203" pitchFamily="34" charset="0"/>
              </a:rPr>
              <a:t>vêque </a:t>
            </a:r>
            <a:r>
              <a:rPr lang="fr-FR" dirty="0">
                <a:solidFill>
                  <a:schemeClr val="accent4">
                    <a:lumMod val="50000"/>
                  </a:schemeClr>
                </a:solidFill>
                <a:latin typeface="Bahnschrift SemiBold SemiConden" panose="020B0502040204020203" pitchFamily="34" charset="0"/>
              </a:rPr>
              <a:t>de Nanterre depuis septembre 2018</a:t>
            </a:r>
            <a:r>
              <a:rPr lang="fr-FR" dirty="0" smtClean="0">
                <a:solidFill>
                  <a:schemeClr val="accent4">
                    <a:lumMod val="50000"/>
                  </a:schemeClr>
                </a:solidFill>
                <a:latin typeface="Bahnschrift SemiBold SemiConden" panose="020B0502040204020203" pitchFamily="34" charset="0"/>
              </a:rPr>
              <a:t>.</a:t>
            </a:r>
            <a:endParaRPr lang="fr-FR" sz="1200" dirty="0">
              <a:solidFill>
                <a:schemeClr val="accent4">
                  <a:lumMod val="50000"/>
                </a:schemeClr>
              </a:solidFill>
              <a:latin typeface="Bahnschrift SemiBold SemiConden" panose="020B0502040204020203" pitchFamily="34" charset="0"/>
            </a:endParaRPr>
          </a:p>
          <a:p>
            <a:r>
              <a:rPr lang="fr-FR" dirty="0" smtClean="0">
                <a:solidFill>
                  <a:schemeClr val="accent4">
                    <a:lumMod val="50000"/>
                  </a:schemeClr>
                </a:solidFill>
                <a:latin typeface="Bahnschrift SemiBold SemiConden" panose="020B0502040204020203" pitchFamily="34" charset="0"/>
              </a:rPr>
              <a:t>Etudiant </a:t>
            </a:r>
            <a:r>
              <a:rPr lang="fr-FR" dirty="0">
                <a:solidFill>
                  <a:schemeClr val="accent4">
                    <a:lumMod val="50000"/>
                  </a:schemeClr>
                </a:solidFill>
                <a:latin typeface="Bahnschrift SemiBold SemiConden" panose="020B0502040204020203" pitchFamily="34" charset="0"/>
              </a:rPr>
              <a:t>à Rome, formé au Séminaire pontifical français et à l’université pontificale </a:t>
            </a:r>
            <a:r>
              <a:rPr lang="fr-FR" dirty="0" smtClean="0">
                <a:solidFill>
                  <a:schemeClr val="accent4">
                    <a:lumMod val="50000"/>
                  </a:schemeClr>
                </a:solidFill>
                <a:latin typeface="Bahnschrift SemiBold SemiConden" panose="020B0502040204020203" pitchFamily="34" charset="0"/>
              </a:rPr>
              <a:t>grégorienne</a:t>
            </a:r>
            <a:endParaRPr lang="fr-FR" dirty="0">
              <a:solidFill>
                <a:schemeClr val="accent4">
                  <a:lumMod val="50000"/>
                </a:schemeClr>
              </a:solidFill>
              <a:latin typeface="Bahnschrift SemiBold SemiConden" panose="020B0502040204020203" pitchFamily="34" charset="0"/>
            </a:endParaRPr>
          </a:p>
          <a:p>
            <a:r>
              <a:rPr lang="fr-FR" dirty="0" smtClean="0">
                <a:solidFill>
                  <a:schemeClr val="accent4">
                    <a:lumMod val="50000"/>
                  </a:schemeClr>
                </a:solidFill>
                <a:latin typeface="Bahnschrift SemiBold SemiConden" panose="020B0502040204020203" pitchFamily="34" charset="0"/>
              </a:rPr>
              <a:t>A dirigé le </a:t>
            </a:r>
            <a:r>
              <a:rPr lang="fr-FR" dirty="0">
                <a:solidFill>
                  <a:schemeClr val="accent4">
                    <a:lumMod val="50000"/>
                  </a:schemeClr>
                </a:solidFill>
                <a:latin typeface="Bahnschrift SemiBold SemiConden" panose="020B0502040204020203" pitchFamily="34" charset="0"/>
              </a:rPr>
              <a:t>service pastoral d’Etudes Politiques (SPEP) </a:t>
            </a:r>
            <a:r>
              <a:rPr lang="fr-FR" dirty="0" smtClean="0">
                <a:solidFill>
                  <a:schemeClr val="accent4">
                    <a:lumMod val="50000"/>
                  </a:schemeClr>
                </a:solidFill>
                <a:latin typeface="Bahnschrift SemiBold SemiConden" panose="020B0502040204020203" pitchFamily="34" charset="0"/>
              </a:rPr>
              <a:t>de 2004 à 2012</a:t>
            </a:r>
          </a:p>
          <a:p>
            <a:r>
              <a:rPr lang="fr-FR" dirty="0">
                <a:solidFill>
                  <a:schemeClr val="accent4">
                    <a:lumMod val="50000"/>
                  </a:schemeClr>
                </a:solidFill>
                <a:latin typeface="Bahnschrift SemiBold SemiConden" panose="020B0502040204020203" pitchFamily="34" charset="0"/>
              </a:rPr>
              <a:t>A</a:t>
            </a:r>
            <a:r>
              <a:rPr lang="fr-FR" dirty="0" smtClean="0">
                <a:solidFill>
                  <a:schemeClr val="accent4">
                    <a:lumMod val="50000"/>
                  </a:schemeClr>
                </a:solidFill>
                <a:latin typeface="Bahnschrift SemiBold SemiConden" panose="020B0502040204020203" pitchFamily="34" charset="0"/>
              </a:rPr>
              <a:t>umônier </a:t>
            </a:r>
            <a:r>
              <a:rPr lang="fr-FR" dirty="0">
                <a:solidFill>
                  <a:schemeClr val="accent4">
                    <a:lumMod val="50000"/>
                  </a:schemeClr>
                </a:solidFill>
                <a:latin typeface="Bahnschrift SemiBold SemiConden" panose="020B0502040204020203" pitchFamily="34" charset="0"/>
              </a:rPr>
              <a:t>des parlementaires français de 2004 à 2012.</a:t>
            </a:r>
          </a:p>
          <a:p>
            <a:r>
              <a:rPr lang="fr-FR" dirty="0" smtClean="0">
                <a:solidFill>
                  <a:schemeClr val="accent4">
                    <a:lumMod val="50000"/>
                  </a:schemeClr>
                </a:solidFill>
                <a:latin typeface="Bahnschrift SemiBold SemiConden" panose="020B0502040204020203" pitchFamily="34" charset="0"/>
              </a:rPr>
              <a:t>Il </a:t>
            </a:r>
            <a:r>
              <a:rPr lang="fr-FR" dirty="0">
                <a:solidFill>
                  <a:schemeClr val="accent4">
                    <a:lumMod val="50000"/>
                  </a:schemeClr>
                </a:solidFill>
                <a:latin typeface="Bahnschrift SemiBold SemiConden" panose="020B0502040204020203" pitchFamily="34" charset="0"/>
              </a:rPr>
              <a:t>est membre permanent de la Conférence des évêques de France.</a:t>
            </a:r>
          </a:p>
        </p:txBody>
      </p:sp>
      <p:sp>
        <p:nvSpPr>
          <p:cNvPr id="5" name="Espace réservé du pied de page 4"/>
          <p:cNvSpPr>
            <a:spLocks noGrp="1"/>
          </p:cNvSpPr>
          <p:nvPr>
            <p:ph type="ftr" sz="quarter" idx="11"/>
          </p:nvPr>
        </p:nvSpPr>
        <p:spPr/>
        <p:txBody>
          <a:bodyPr/>
          <a:lstStyle/>
          <a:p>
            <a:r>
              <a:rPr lang="fr-FR" dirty="0" smtClean="0"/>
              <a:t>Session annuelle janvier 2025 Paris</a:t>
            </a:r>
            <a:endParaRPr lang="en-US" dirty="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t>13</a:t>
            </a:fld>
            <a:endParaRPr lang="en-US" dirty="0"/>
          </a:p>
        </p:txBody>
      </p:sp>
      <p:pic>
        <p:nvPicPr>
          <p:cNvPr id="4" name="Image 3"/>
          <p:cNvPicPr>
            <a:picLocks noChangeAspect="1"/>
          </p:cNvPicPr>
          <p:nvPr/>
        </p:nvPicPr>
        <p:blipFill>
          <a:blip r:embed="rId2"/>
          <a:stretch>
            <a:fillRect/>
          </a:stretch>
        </p:blipFill>
        <p:spPr>
          <a:xfrm>
            <a:off x="0" y="0"/>
            <a:ext cx="1432339" cy="456558"/>
          </a:xfrm>
          <a:prstGeom prst="rect">
            <a:avLst/>
          </a:prstGeom>
        </p:spPr>
      </p:pic>
      <p:pic>
        <p:nvPicPr>
          <p:cNvPr id="8" name="Image 7"/>
          <p:cNvPicPr>
            <a:picLocks noChangeAspect="1"/>
          </p:cNvPicPr>
          <p:nvPr/>
        </p:nvPicPr>
        <p:blipFill>
          <a:blip r:embed="rId3"/>
          <a:stretch>
            <a:fillRect/>
          </a:stretch>
        </p:blipFill>
        <p:spPr>
          <a:xfrm>
            <a:off x="1295401" y="857570"/>
            <a:ext cx="2562225" cy="1476375"/>
          </a:xfrm>
          <a:prstGeom prst="rect">
            <a:avLst/>
          </a:prstGeom>
        </p:spPr>
      </p:pic>
    </p:spTree>
    <p:extLst>
      <p:ext uri="{BB962C8B-B14F-4D97-AF65-F5344CB8AC3E}">
        <p14:creationId xmlns:p14="http://schemas.microsoft.com/office/powerpoint/2010/main" val="2820328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44461" y="646339"/>
            <a:ext cx="9508082" cy="1508760"/>
          </a:xfrm>
        </p:spPr>
        <p:txBody>
          <a:bodyPr/>
          <a:lstStyle/>
          <a:p>
            <a:r>
              <a:rPr lang="fr-FR" b="1" dirty="0" smtClean="0">
                <a:solidFill>
                  <a:schemeClr val="accent4">
                    <a:lumMod val="50000"/>
                  </a:schemeClr>
                </a:solidFill>
                <a:latin typeface="Bahnschrift SemiBold SemiConden" panose="020B0502040204020203" pitchFamily="34" charset="0"/>
              </a:rPr>
              <a:t>François-Xavier LEJEUNE</a:t>
            </a:r>
            <a:br>
              <a:rPr lang="fr-FR" b="1" dirty="0" smtClean="0">
                <a:solidFill>
                  <a:schemeClr val="accent4">
                    <a:lumMod val="50000"/>
                  </a:schemeClr>
                </a:solidFill>
                <a:latin typeface="Bahnschrift SemiBold SemiConden" panose="020B0502040204020203" pitchFamily="34" charset="0"/>
              </a:rPr>
            </a:br>
            <a:r>
              <a:rPr lang="fr-FR" b="1" dirty="0" smtClean="0">
                <a:solidFill>
                  <a:schemeClr val="accent4">
                    <a:lumMod val="50000"/>
                  </a:schemeClr>
                </a:solidFill>
                <a:latin typeface="Bahnschrift SemiBold SemiConden" panose="020B0502040204020203" pitchFamily="34" charset="0"/>
              </a:rPr>
              <a:t>Anne-Marie TREBULLE</a:t>
            </a:r>
            <a:endParaRPr lang="fr-FR" b="1" dirty="0">
              <a:solidFill>
                <a:schemeClr val="accent4">
                  <a:lumMod val="50000"/>
                </a:schemeClr>
              </a:solidFill>
              <a:latin typeface="Bahnschrift SemiBold SemiConden" panose="020B0502040204020203" pitchFamily="34" charset="0"/>
            </a:endParaRPr>
          </a:p>
        </p:txBody>
      </p:sp>
      <p:sp>
        <p:nvSpPr>
          <p:cNvPr id="3" name="Sous-titre 2"/>
          <p:cNvSpPr>
            <a:spLocks noGrp="1"/>
          </p:cNvSpPr>
          <p:nvPr>
            <p:ph idx="1"/>
          </p:nvPr>
        </p:nvSpPr>
        <p:spPr>
          <a:xfrm>
            <a:off x="1095556" y="2734957"/>
            <a:ext cx="10343071" cy="3071004"/>
          </a:xfrm>
        </p:spPr>
        <p:txBody>
          <a:bodyPr>
            <a:noAutofit/>
          </a:bodyPr>
          <a:lstStyle/>
          <a:p>
            <a:pPr marL="0" indent="0">
              <a:buNone/>
            </a:pPr>
            <a:r>
              <a:rPr lang="fr-FR" sz="4000" dirty="0" smtClean="0">
                <a:solidFill>
                  <a:schemeClr val="accent4">
                    <a:lumMod val="50000"/>
                  </a:schemeClr>
                </a:solidFill>
                <a:latin typeface="Bahnschrift SemiBold SemiConden" panose="020B0502040204020203" pitchFamily="34" charset="0"/>
              </a:rPr>
              <a:t>Dans le monde du handicap </a:t>
            </a:r>
            <a:endParaRPr lang="fr-FR" sz="4000" dirty="0">
              <a:solidFill>
                <a:schemeClr val="accent4">
                  <a:lumMod val="50000"/>
                </a:schemeClr>
              </a:solidFill>
              <a:latin typeface="Bahnschrift SemiBold SemiConden" panose="020B0502040204020203" pitchFamily="34" charset="0"/>
            </a:endParaRPr>
          </a:p>
        </p:txBody>
      </p:sp>
      <p:sp>
        <p:nvSpPr>
          <p:cNvPr id="5" name="Espace réservé du pied de page 4"/>
          <p:cNvSpPr>
            <a:spLocks noGrp="1"/>
          </p:cNvSpPr>
          <p:nvPr>
            <p:ph type="ftr" sz="quarter" idx="11"/>
          </p:nvPr>
        </p:nvSpPr>
        <p:spPr/>
        <p:txBody>
          <a:bodyPr/>
          <a:lstStyle/>
          <a:p>
            <a:r>
              <a:rPr lang="fr-FR" dirty="0" smtClean="0"/>
              <a:t>Session annuelle janvier 2025 Paris</a:t>
            </a:r>
            <a:endParaRPr lang="en-US" dirty="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t>14</a:t>
            </a:fld>
            <a:endParaRPr lang="en-US" dirty="0"/>
          </a:p>
        </p:txBody>
      </p:sp>
      <p:pic>
        <p:nvPicPr>
          <p:cNvPr id="4" name="Image 3"/>
          <p:cNvPicPr>
            <a:picLocks noChangeAspect="1"/>
          </p:cNvPicPr>
          <p:nvPr/>
        </p:nvPicPr>
        <p:blipFill>
          <a:blip r:embed="rId2"/>
          <a:stretch>
            <a:fillRect/>
          </a:stretch>
        </p:blipFill>
        <p:spPr>
          <a:xfrm>
            <a:off x="0" y="0"/>
            <a:ext cx="1432339" cy="456558"/>
          </a:xfrm>
          <a:prstGeom prst="rect">
            <a:avLst/>
          </a:prstGeom>
        </p:spPr>
      </p:pic>
      <p:pic>
        <p:nvPicPr>
          <p:cNvPr id="7" name="Image 6"/>
          <p:cNvPicPr>
            <a:picLocks noChangeAspect="1"/>
          </p:cNvPicPr>
          <p:nvPr/>
        </p:nvPicPr>
        <p:blipFill>
          <a:blip r:embed="rId3"/>
          <a:stretch>
            <a:fillRect/>
          </a:stretch>
        </p:blipFill>
        <p:spPr>
          <a:xfrm>
            <a:off x="1295401" y="726349"/>
            <a:ext cx="1263241" cy="1619540"/>
          </a:xfrm>
          <a:prstGeom prst="rect">
            <a:avLst/>
          </a:prstGeom>
        </p:spPr>
      </p:pic>
    </p:spTree>
    <p:extLst>
      <p:ext uri="{BB962C8B-B14F-4D97-AF65-F5344CB8AC3E}">
        <p14:creationId xmlns:p14="http://schemas.microsoft.com/office/powerpoint/2010/main" val="4091158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44461" y="646339"/>
            <a:ext cx="9508082" cy="1508760"/>
          </a:xfrm>
        </p:spPr>
        <p:txBody>
          <a:bodyPr/>
          <a:lstStyle/>
          <a:p>
            <a:r>
              <a:rPr lang="fr-FR" b="1" dirty="0" smtClean="0">
                <a:solidFill>
                  <a:schemeClr val="accent4">
                    <a:lumMod val="50000"/>
                  </a:schemeClr>
                </a:solidFill>
                <a:latin typeface="Bahnschrift SemiBold SemiConden" panose="020B0502040204020203" pitchFamily="34" charset="0"/>
              </a:rPr>
              <a:t>Marilyne CHAUMONT</a:t>
            </a:r>
            <a:br>
              <a:rPr lang="fr-FR" b="1" dirty="0" smtClean="0">
                <a:solidFill>
                  <a:schemeClr val="accent4">
                    <a:lumMod val="50000"/>
                  </a:schemeClr>
                </a:solidFill>
                <a:latin typeface="Bahnschrift SemiBold SemiConden" panose="020B0502040204020203" pitchFamily="34" charset="0"/>
              </a:rPr>
            </a:br>
            <a:r>
              <a:rPr lang="fr-FR" b="1" dirty="0" smtClean="0">
                <a:solidFill>
                  <a:schemeClr val="accent4">
                    <a:lumMod val="50000"/>
                  </a:schemeClr>
                </a:solidFill>
                <a:latin typeface="Bahnschrift SemiBold SemiConden" panose="020B0502040204020203" pitchFamily="34" charset="0"/>
              </a:rPr>
              <a:t>Vincent HAMEL</a:t>
            </a:r>
            <a:endParaRPr lang="fr-FR" b="1" dirty="0">
              <a:solidFill>
                <a:schemeClr val="accent4">
                  <a:lumMod val="50000"/>
                </a:schemeClr>
              </a:solidFill>
              <a:latin typeface="Bahnschrift SemiBold SemiConden" panose="020B0502040204020203" pitchFamily="34" charset="0"/>
            </a:endParaRPr>
          </a:p>
        </p:txBody>
      </p:sp>
      <p:sp>
        <p:nvSpPr>
          <p:cNvPr id="3" name="Sous-titre 2"/>
          <p:cNvSpPr>
            <a:spLocks noGrp="1"/>
          </p:cNvSpPr>
          <p:nvPr>
            <p:ph idx="1"/>
          </p:nvPr>
        </p:nvSpPr>
        <p:spPr>
          <a:xfrm>
            <a:off x="4130585" y="3250523"/>
            <a:ext cx="10343071" cy="3071004"/>
          </a:xfrm>
        </p:spPr>
        <p:txBody>
          <a:bodyPr>
            <a:noAutofit/>
          </a:bodyPr>
          <a:lstStyle/>
          <a:p>
            <a:pPr marL="0" indent="0">
              <a:buNone/>
            </a:pPr>
            <a:r>
              <a:rPr lang="fr-FR" sz="4000" dirty="0" smtClean="0">
                <a:solidFill>
                  <a:schemeClr val="accent4">
                    <a:lumMod val="50000"/>
                  </a:schemeClr>
                </a:solidFill>
                <a:latin typeface="Bahnschrift SemiBold SemiConden" panose="020B0502040204020203" pitchFamily="34" charset="0"/>
              </a:rPr>
              <a:t>OCH présentation</a:t>
            </a:r>
            <a:endParaRPr lang="fr-FR" sz="4000" dirty="0">
              <a:solidFill>
                <a:schemeClr val="accent4">
                  <a:lumMod val="50000"/>
                </a:schemeClr>
              </a:solidFill>
              <a:latin typeface="Bahnschrift SemiBold SemiConden" panose="020B0502040204020203" pitchFamily="34" charset="0"/>
            </a:endParaRPr>
          </a:p>
        </p:txBody>
      </p:sp>
      <p:sp>
        <p:nvSpPr>
          <p:cNvPr id="5" name="Espace réservé du pied de page 4"/>
          <p:cNvSpPr>
            <a:spLocks noGrp="1"/>
          </p:cNvSpPr>
          <p:nvPr>
            <p:ph type="ftr" sz="quarter" idx="11"/>
          </p:nvPr>
        </p:nvSpPr>
        <p:spPr/>
        <p:txBody>
          <a:bodyPr/>
          <a:lstStyle/>
          <a:p>
            <a:r>
              <a:rPr lang="fr-FR" dirty="0" smtClean="0"/>
              <a:t>Session annuelle janvier 2025 Paris</a:t>
            </a:r>
            <a:endParaRPr lang="en-US" dirty="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t>15</a:t>
            </a:fld>
            <a:endParaRPr lang="en-US" dirty="0"/>
          </a:p>
        </p:txBody>
      </p:sp>
      <p:pic>
        <p:nvPicPr>
          <p:cNvPr id="4" name="Image 3"/>
          <p:cNvPicPr>
            <a:picLocks noChangeAspect="1"/>
          </p:cNvPicPr>
          <p:nvPr/>
        </p:nvPicPr>
        <p:blipFill>
          <a:blip r:embed="rId2"/>
          <a:stretch>
            <a:fillRect/>
          </a:stretch>
        </p:blipFill>
        <p:spPr>
          <a:xfrm>
            <a:off x="0" y="0"/>
            <a:ext cx="1432339" cy="456558"/>
          </a:xfrm>
          <a:prstGeom prst="rect">
            <a:avLst/>
          </a:prstGeom>
        </p:spPr>
      </p:pic>
      <p:pic>
        <p:nvPicPr>
          <p:cNvPr id="8" name="Image 7"/>
          <p:cNvPicPr>
            <a:picLocks noChangeAspect="1"/>
          </p:cNvPicPr>
          <p:nvPr/>
        </p:nvPicPr>
        <p:blipFill>
          <a:blip r:embed="rId3"/>
          <a:stretch>
            <a:fillRect/>
          </a:stretch>
        </p:blipFill>
        <p:spPr>
          <a:xfrm>
            <a:off x="956148" y="456558"/>
            <a:ext cx="2857500" cy="3114675"/>
          </a:xfrm>
          <a:prstGeom prst="rect">
            <a:avLst/>
          </a:prstGeom>
        </p:spPr>
      </p:pic>
    </p:spTree>
    <p:extLst>
      <p:ext uri="{BB962C8B-B14F-4D97-AF65-F5344CB8AC3E}">
        <p14:creationId xmlns:p14="http://schemas.microsoft.com/office/powerpoint/2010/main" val="1471587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1"/>
          </p:nvPr>
        </p:nvSpPr>
        <p:spPr>
          <a:xfrm>
            <a:off x="1095556" y="2734957"/>
            <a:ext cx="10343071" cy="3071004"/>
          </a:xfrm>
        </p:spPr>
        <p:txBody>
          <a:bodyPr>
            <a:noAutofit/>
          </a:bodyPr>
          <a:lstStyle/>
          <a:p>
            <a:pPr marL="0" indent="0">
              <a:buNone/>
            </a:pPr>
            <a:r>
              <a:rPr lang="fr-FR" sz="4000" dirty="0" smtClean="0">
                <a:solidFill>
                  <a:schemeClr val="accent4">
                    <a:lumMod val="50000"/>
                  </a:schemeClr>
                </a:solidFill>
                <a:latin typeface="Bahnschrift SemiBold SemiConden" panose="020B0502040204020203" pitchFamily="34" charset="0"/>
              </a:rPr>
              <a:t>Luc DANGEARD</a:t>
            </a:r>
          </a:p>
          <a:p>
            <a:pPr marL="0" indent="0">
              <a:buNone/>
            </a:pPr>
            <a:r>
              <a:rPr lang="fr-FR" sz="4000" dirty="0" smtClean="0">
                <a:solidFill>
                  <a:schemeClr val="accent4">
                    <a:lumMod val="50000"/>
                  </a:schemeClr>
                </a:solidFill>
                <a:latin typeface="Bahnschrift SemiBold SemiConden" panose="020B0502040204020203" pitchFamily="34" charset="0"/>
              </a:rPr>
              <a:t>René-Philippe TANCHOU</a:t>
            </a:r>
          </a:p>
          <a:p>
            <a:pPr marL="0" indent="0">
              <a:buNone/>
            </a:pPr>
            <a:r>
              <a:rPr lang="fr-FR" sz="4000" dirty="0" smtClean="0">
                <a:solidFill>
                  <a:schemeClr val="accent4">
                    <a:lumMod val="50000"/>
                  </a:schemeClr>
                </a:solidFill>
                <a:latin typeface="Bahnschrift SemiBold SemiConden" panose="020B0502040204020203" pitchFamily="34" charset="0"/>
              </a:rPr>
              <a:t>Christian FREMONDIERE</a:t>
            </a:r>
            <a:endParaRPr lang="fr-FR" sz="4000" dirty="0">
              <a:solidFill>
                <a:schemeClr val="accent4">
                  <a:lumMod val="50000"/>
                </a:schemeClr>
              </a:solidFill>
              <a:latin typeface="Bahnschrift SemiBold SemiConden" panose="020B0502040204020203" pitchFamily="34" charset="0"/>
            </a:endParaRPr>
          </a:p>
        </p:txBody>
      </p:sp>
      <p:sp>
        <p:nvSpPr>
          <p:cNvPr id="5" name="Espace réservé du pied de page 4"/>
          <p:cNvSpPr>
            <a:spLocks noGrp="1"/>
          </p:cNvSpPr>
          <p:nvPr>
            <p:ph type="ftr" sz="quarter" idx="11"/>
          </p:nvPr>
        </p:nvSpPr>
        <p:spPr/>
        <p:txBody>
          <a:bodyPr/>
          <a:lstStyle/>
          <a:p>
            <a:r>
              <a:rPr lang="fr-FR" dirty="0" smtClean="0"/>
              <a:t>Session annuelle janvier 2025 Paris</a:t>
            </a:r>
            <a:endParaRPr lang="en-US" dirty="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t>16</a:t>
            </a:fld>
            <a:endParaRPr lang="en-US" dirty="0"/>
          </a:p>
        </p:txBody>
      </p:sp>
      <p:pic>
        <p:nvPicPr>
          <p:cNvPr id="4" name="Image 3"/>
          <p:cNvPicPr>
            <a:picLocks noChangeAspect="1"/>
          </p:cNvPicPr>
          <p:nvPr/>
        </p:nvPicPr>
        <p:blipFill>
          <a:blip r:embed="rId2"/>
          <a:stretch>
            <a:fillRect/>
          </a:stretch>
        </p:blipFill>
        <p:spPr>
          <a:xfrm>
            <a:off x="0" y="0"/>
            <a:ext cx="1432339" cy="456558"/>
          </a:xfrm>
          <a:prstGeom prst="rect">
            <a:avLst/>
          </a:prstGeom>
        </p:spPr>
      </p:pic>
      <p:pic>
        <p:nvPicPr>
          <p:cNvPr id="8" name="Image 7"/>
          <p:cNvPicPr>
            <a:picLocks noChangeAspect="1"/>
          </p:cNvPicPr>
          <p:nvPr/>
        </p:nvPicPr>
        <p:blipFill>
          <a:blip r:embed="rId3"/>
          <a:stretch>
            <a:fillRect/>
          </a:stretch>
        </p:blipFill>
        <p:spPr>
          <a:xfrm>
            <a:off x="829291" y="865422"/>
            <a:ext cx="5057373" cy="1460670"/>
          </a:xfrm>
          <a:prstGeom prst="rect">
            <a:avLst/>
          </a:prstGeom>
          <a:effectLst>
            <a:glow rad="127000">
              <a:schemeClr val="accent1">
                <a:alpha val="52000"/>
              </a:schemeClr>
            </a:glow>
          </a:effectLst>
        </p:spPr>
      </p:pic>
    </p:spTree>
    <p:extLst>
      <p:ext uri="{BB962C8B-B14F-4D97-AF65-F5344CB8AC3E}">
        <p14:creationId xmlns:p14="http://schemas.microsoft.com/office/powerpoint/2010/main" val="30806984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29478" y="690113"/>
            <a:ext cx="9508082" cy="1508760"/>
          </a:xfrm>
        </p:spPr>
        <p:txBody>
          <a:bodyPr/>
          <a:lstStyle/>
          <a:p>
            <a:r>
              <a:rPr lang="fr-FR" b="1" dirty="0" smtClean="0">
                <a:solidFill>
                  <a:schemeClr val="accent4">
                    <a:lumMod val="50000"/>
                  </a:schemeClr>
                </a:solidFill>
                <a:latin typeface="Bahnschrift SemiBold SemiConden" panose="020B0502040204020203" pitchFamily="34" charset="0"/>
              </a:rPr>
              <a:t>Echanges</a:t>
            </a:r>
            <a:endParaRPr lang="fr-FR" b="1" dirty="0">
              <a:solidFill>
                <a:schemeClr val="accent4">
                  <a:lumMod val="50000"/>
                </a:schemeClr>
              </a:solidFill>
              <a:latin typeface="Bahnschrift SemiBold SemiConden" panose="020B0502040204020203" pitchFamily="34" charset="0"/>
            </a:endParaRPr>
          </a:p>
        </p:txBody>
      </p:sp>
      <p:sp>
        <p:nvSpPr>
          <p:cNvPr id="3" name="Sous-titre 2"/>
          <p:cNvSpPr>
            <a:spLocks noGrp="1"/>
          </p:cNvSpPr>
          <p:nvPr>
            <p:ph idx="1"/>
          </p:nvPr>
        </p:nvSpPr>
        <p:spPr>
          <a:xfrm>
            <a:off x="2105638" y="2734957"/>
            <a:ext cx="9332990" cy="3071004"/>
          </a:xfrm>
        </p:spPr>
        <p:txBody>
          <a:bodyPr>
            <a:noAutofit/>
          </a:bodyPr>
          <a:lstStyle/>
          <a:p>
            <a:pPr marL="0" indent="0" algn="ctr">
              <a:buNone/>
            </a:pPr>
            <a:r>
              <a:rPr lang="fr-FR" sz="6600" dirty="0" smtClean="0">
                <a:solidFill>
                  <a:schemeClr val="accent4">
                    <a:lumMod val="50000"/>
                  </a:schemeClr>
                </a:solidFill>
                <a:latin typeface="Bahnschrift SemiBold SemiConden" panose="020B0502040204020203" pitchFamily="34" charset="0"/>
              </a:rPr>
              <a:t>Avec quoi je repars dans ma valise ???</a:t>
            </a:r>
            <a:endParaRPr lang="fr-FR" sz="6600" dirty="0">
              <a:solidFill>
                <a:schemeClr val="accent4">
                  <a:lumMod val="50000"/>
                </a:schemeClr>
              </a:solidFill>
              <a:latin typeface="Bahnschrift SemiBold SemiConden" panose="020B0502040204020203" pitchFamily="34" charset="0"/>
            </a:endParaRPr>
          </a:p>
        </p:txBody>
      </p:sp>
      <p:sp>
        <p:nvSpPr>
          <p:cNvPr id="5" name="Espace réservé du pied de page 4"/>
          <p:cNvSpPr>
            <a:spLocks noGrp="1"/>
          </p:cNvSpPr>
          <p:nvPr>
            <p:ph type="ftr" sz="quarter" idx="11"/>
          </p:nvPr>
        </p:nvSpPr>
        <p:spPr/>
        <p:txBody>
          <a:bodyPr/>
          <a:lstStyle/>
          <a:p>
            <a:r>
              <a:rPr lang="fr-FR" dirty="0" smtClean="0"/>
              <a:t>Session annuelle janvier 2025 Paris</a:t>
            </a:r>
            <a:endParaRPr lang="en-US" dirty="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t>17</a:t>
            </a:fld>
            <a:endParaRPr lang="en-US" dirty="0"/>
          </a:p>
        </p:txBody>
      </p:sp>
      <p:pic>
        <p:nvPicPr>
          <p:cNvPr id="4" name="Image 3"/>
          <p:cNvPicPr>
            <a:picLocks noChangeAspect="1"/>
          </p:cNvPicPr>
          <p:nvPr/>
        </p:nvPicPr>
        <p:blipFill>
          <a:blip r:embed="rId2"/>
          <a:stretch>
            <a:fillRect/>
          </a:stretch>
        </p:blipFill>
        <p:spPr>
          <a:xfrm>
            <a:off x="0" y="0"/>
            <a:ext cx="1432339" cy="456558"/>
          </a:xfrm>
          <a:prstGeom prst="rect">
            <a:avLst/>
          </a:prstGeom>
        </p:spPr>
      </p:pic>
    </p:spTree>
    <p:extLst>
      <p:ext uri="{BB962C8B-B14F-4D97-AF65-F5344CB8AC3E}">
        <p14:creationId xmlns:p14="http://schemas.microsoft.com/office/powerpoint/2010/main" val="22460088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29478" y="690113"/>
            <a:ext cx="9508082" cy="1508760"/>
          </a:xfrm>
        </p:spPr>
        <p:txBody>
          <a:bodyPr/>
          <a:lstStyle/>
          <a:p>
            <a:r>
              <a:rPr lang="fr-FR" b="1" dirty="0" smtClean="0">
                <a:solidFill>
                  <a:schemeClr val="accent4">
                    <a:lumMod val="50000"/>
                  </a:schemeClr>
                </a:solidFill>
                <a:latin typeface="Bahnschrift SemiBold SemiConden" panose="020B0502040204020203" pitchFamily="34" charset="0"/>
              </a:rPr>
              <a:t>Merci et à bientôt</a:t>
            </a:r>
            <a:endParaRPr lang="fr-FR" b="1" dirty="0">
              <a:solidFill>
                <a:schemeClr val="accent4">
                  <a:lumMod val="50000"/>
                </a:schemeClr>
              </a:solidFill>
              <a:latin typeface="Bahnschrift SemiBold SemiConden" panose="020B0502040204020203" pitchFamily="34" charset="0"/>
            </a:endParaRPr>
          </a:p>
        </p:txBody>
      </p:sp>
      <p:sp>
        <p:nvSpPr>
          <p:cNvPr id="3" name="Sous-titre 2"/>
          <p:cNvSpPr>
            <a:spLocks noGrp="1"/>
          </p:cNvSpPr>
          <p:nvPr>
            <p:ph idx="1"/>
          </p:nvPr>
        </p:nvSpPr>
        <p:spPr>
          <a:xfrm>
            <a:off x="3418915" y="2378424"/>
            <a:ext cx="7960989" cy="3071004"/>
          </a:xfrm>
        </p:spPr>
        <p:txBody>
          <a:bodyPr>
            <a:noAutofit/>
          </a:bodyPr>
          <a:lstStyle/>
          <a:p>
            <a:pPr marL="0" indent="0">
              <a:buNone/>
            </a:pPr>
            <a:r>
              <a:rPr lang="fr-FR" sz="4800" dirty="0" smtClean="0">
                <a:solidFill>
                  <a:schemeClr val="accent4">
                    <a:lumMod val="50000"/>
                  </a:schemeClr>
                </a:solidFill>
                <a:latin typeface="Bahnschrift SemiBold SemiConden" panose="020B0502040204020203" pitchFamily="34" charset="0"/>
              </a:rPr>
              <a:t>Rendez-vous à l’AG</a:t>
            </a:r>
          </a:p>
          <a:p>
            <a:pPr marL="0" indent="0">
              <a:buNone/>
            </a:pPr>
            <a:r>
              <a:rPr lang="fr-FR" sz="4800" dirty="0" smtClean="0">
                <a:solidFill>
                  <a:schemeClr val="accent4">
                    <a:lumMod val="50000"/>
                  </a:schemeClr>
                </a:solidFill>
                <a:latin typeface="Bahnschrift SemiBold SemiConden" panose="020B0502040204020203" pitchFamily="34" charset="0"/>
              </a:rPr>
              <a:t>Mercredi 21 mai</a:t>
            </a:r>
          </a:p>
          <a:p>
            <a:pPr marL="0" indent="0">
              <a:buNone/>
            </a:pPr>
            <a:r>
              <a:rPr lang="fr-FR" sz="4800" dirty="0" smtClean="0">
                <a:solidFill>
                  <a:schemeClr val="accent4">
                    <a:lumMod val="50000"/>
                  </a:schemeClr>
                </a:solidFill>
                <a:latin typeface="Bahnschrift SemiBold SemiConden" panose="020B0502040204020203" pitchFamily="34" charset="0"/>
              </a:rPr>
              <a:t>Maison de La Salle</a:t>
            </a:r>
          </a:p>
          <a:p>
            <a:pPr marL="0" indent="0">
              <a:buNone/>
            </a:pPr>
            <a:r>
              <a:rPr lang="fr-FR" sz="4800" dirty="0" smtClean="0">
                <a:solidFill>
                  <a:schemeClr val="accent4">
                    <a:lumMod val="50000"/>
                  </a:schemeClr>
                </a:solidFill>
                <a:latin typeface="Bahnschrift SemiBold SemiConden" panose="020B0502040204020203" pitchFamily="34" charset="0"/>
              </a:rPr>
              <a:t>78 A rue de Sèvres 75007</a:t>
            </a:r>
            <a:endParaRPr lang="fr-FR" sz="4800" dirty="0">
              <a:solidFill>
                <a:schemeClr val="accent4">
                  <a:lumMod val="50000"/>
                </a:schemeClr>
              </a:solidFill>
              <a:latin typeface="Bahnschrift SemiBold SemiConden" panose="020B0502040204020203" pitchFamily="34" charset="0"/>
            </a:endParaRPr>
          </a:p>
        </p:txBody>
      </p:sp>
      <p:sp>
        <p:nvSpPr>
          <p:cNvPr id="5" name="Espace réservé du pied de page 4"/>
          <p:cNvSpPr>
            <a:spLocks noGrp="1"/>
          </p:cNvSpPr>
          <p:nvPr>
            <p:ph type="ftr" sz="quarter" idx="11"/>
          </p:nvPr>
        </p:nvSpPr>
        <p:spPr/>
        <p:txBody>
          <a:bodyPr/>
          <a:lstStyle/>
          <a:p>
            <a:r>
              <a:rPr lang="fr-FR" dirty="0" smtClean="0"/>
              <a:t>Session annuelle janvier 2025 Paris</a:t>
            </a:r>
            <a:endParaRPr lang="en-US" dirty="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t>18</a:t>
            </a:fld>
            <a:endParaRPr lang="en-US" dirty="0"/>
          </a:p>
        </p:txBody>
      </p:sp>
      <p:pic>
        <p:nvPicPr>
          <p:cNvPr id="4" name="Image 3"/>
          <p:cNvPicPr>
            <a:picLocks noChangeAspect="1"/>
          </p:cNvPicPr>
          <p:nvPr/>
        </p:nvPicPr>
        <p:blipFill>
          <a:blip r:embed="rId2"/>
          <a:stretch>
            <a:fillRect/>
          </a:stretch>
        </p:blipFill>
        <p:spPr>
          <a:xfrm>
            <a:off x="0" y="0"/>
            <a:ext cx="1432339" cy="456558"/>
          </a:xfrm>
          <a:prstGeom prst="rect">
            <a:avLst/>
          </a:prstGeom>
        </p:spPr>
      </p:pic>
    </p:spTree>
    <p:extLst>
      <p:ext uri="{BB962C8B-B14F-4D97-AF65-F5344CB8AC3E}">
        <p14:creationId xmlns:p14="http://schemas.microsoft.com/office/powerpoint/2010/main" val="2467453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56186" y="696451"/>
            <a:ext cx="9620104" cy="908062"/>
          </a:xfrm>
        </p:spPr>
        <p:txBody>
          <a:bodyPr>
            <a:normAutofit/>
          </a:bodyPr>
          <a:lstStyle/>
          <a:p>
            <a:r>
              <a:rPr lang="fr-FR" b="1" dirty="0" smtClean="0">
                <a:latin typeface="Bahnschrift SemiBold SemiConden" panose="020B0502040204020203" pitchFamily="34" charset="0"/>
              </a:rPr>
              <a:t>BIENVENUE et Bonne Année Jubilaire !!!</a:t>
            </a:r>
            <a:endParaRPr lang="fr-FR" b="1" dirty="0">
              <a:latin typeface="Bahnschrift SemiBold SemiConden" panose="020B0502040204020203" pitchFamily="34" charset="0"/>
            </a:endParaRPr>
          </a:p>
        </p:txBody>
      </p:sp>
      <p:sp>
        <p:nvSpPr>
          <p:cNvPr id="5" name="Espace réservé du pied de page 4"/>
          <p:cNvSpPr>
            <a:spLocks noGrp="1"/>
          </p:cNvSpPr>
          <p:nvPr>
            <p:ph type="ftr" sz="quarter" idx="11"/>
          </p:nvPr>
        </p:nvSpPr>
        <p:spPr/>
        <p:txBody>
          <a:bodyPr/>
          <a:lstStyle/>
          <a:p>
            <a:r>
              <a:rPr lang="fr-FR" smtClean="0"/>
              <a:t>Session annuelle janvier 2025 Paris</a:t>
            </a:r>
            <a:endParaRPr lang="en-US" dirty="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t>2</a:t>
            </a:fld>
            <a:endParaRPr lang="en-US" dirty="0"/>
          </a:p>
        </p:txBody>
      </p:sp>
      <p:pic>
        <p:nvPicPr>
          <p:cNvPr id="4" name="Image 3"/>
          <p:cNvPicPr>
            <a:picLocks noChangeAspect="1"/>
          </p:cNvPicPr>
          <p:nvPr/>
        </p:nvPicPr>
        <p:blipFill>
          <a:blip r:embed="rId2"/>
          <a:stretch>
            <a:fillRect/>
          </a:stretch>
        </p:blipFill>
        <p:spPr>
          <a:xfrm>
            <a:off x="0" y="0"/>
            <a:ext cx="1432339" cy="456558"/>
          </a:xfrm>
          <a:prstGeom prst="rect">
            <a:avLst/>
          </a:prstGeom>
        </p:spPr>
      </p:pic>
      <p:sp>
        <p:nvSpPr>
          <p:cNvPr id="9" name="ZoneTexte 8"/>
          <p:cNvSpPr txBox="1"/>
          <p:nvPr/>
        </p:nvSpPr>
        <p:spPr>
          <a:xfrm>
            <a:off x="969109" y="1844406"/>
            <a:ext cx="10357374" cy="3723070"/>
          </a:xfrm>
          <a:prstGeom prst="rect">
            <a:avLst/>
          </a:prstGeom>
          <a:solidFill>
            <a:schemeClr val="accent6">
              <a:lumMod val="40000"/>
              <a:lumOff val="60000"/>
            </a:schemeClr>
          </a:solidFill>
        </p:spPr>
        <p:txBody>
          <a:bodyPr wrap="square" rtlCol="0">
            <a:spAutoFit/>
          </a:bodyPr>
          <a:lstStyle/>
          <a:p>
            <a:pPr>
              <a:lnSpc>
                <a:spcPct val="150000"/>
              </a:lnSpc>
            </a:pPr>
            <a:r>
              <a:rPr lang="fr-FR" sz="2000" b="1" dirty="0">
                <a:solidFill>
                  <a:schemeClr val="accent4"/>
                </a:solidFill>
                <a:latin typeface="Bahnschrift SemiBold SemiConden" panose="020B0502040204020203" pitchFamily="34" charset="0"/>
              </a:rPr>
              <a:t>Ce jubilé sera célébré au sein d’une société civile blessée par la confusion des repères – ce qui n’est pas sans lien avec un regain de violence et de radicalisation, y compris dans le débat démocratique –, par une fuite en avant inquiétante sur les questions « sociétales », par un fossé grandissant entre riches et pauvres, et par les graves inquiétudes engendrées par un contexte international tendu, les souffrances dues aux migrations et les changements climatiques. Tout cela pèse et peut parfois fragiliser la capacité d’espérer. </a:t>
            </a:r>
            <a:r>
              <a:rPr lang="fr-FR" sz="2000" b="1" dirty="0">
                <a:solidFill>
                  <a:schemeClr val="accent4">
                    <a:lumMod val="50000"/>
                  </a:schemeClr>
                </a:solidFill>
                <a:latin typeface="Bahnschrift SemiBold SemiConden" panose="020B0502040204020203" pitchFamily="34" charset="0"/>
              </a:rPr>
              <a:t>Or, c’est quand les temps sont plus difficiles que nous avons la belle mission d’être, selon l’expression du Pape, des « pèlerins de l’espérance ». C’est dans la nuit que brille la lumière de l’Espérance.</a:t>
            </a:r>
          </a:p>
        </p:txBody>
      </p:sp>
      <p:pic>
        <p:nvPicPr>
          <p:cNvPr id="10" name="Image 9"/>
          <p:cNvPicPr>
            <a:picLocks noChangeAspect="1"/>
          </p:cNvPicPr>
          <p:nvPr/>
        </p:nvPicPr>
        <p:blipFill>
          <a:blip r:embed="rId3"/>
          <a:stretch>
            <a:fillRect/>
          </a:stretch>
        </p:blipFill>
        <p:spPr>
          <a:xfrm>
            <a:off x="9368646" y="5063332"/>
            <a:ext cx="2285641" cy="1279959"/>
          </a:xfrm>
          <a:prstGeom prst="rect">
            <a:avLst/>
          </a:prstGeom>
        </p:spPr>
      </p:pic>
    </p:spTree>
    <p:extLst>
      <p:ext uri="{BB962C8B-B14F-4D97-AF65-F5344CB8AC3E}">
        <p14:creationId xmlns:p14="http://schemas.microsoft.com/office/powerpoint/2010/main" val="1428122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1049" y="646339"/>
            <a:ext cx="10491494" cy="1508760"/>
          </a:xfrm>
        </p:spPr>
        <p:txBody>
          <a:bodyPr>
            <a:normAutofit/>
          </a:bodyPr>
          <a:lstStyle/>
          <a:p>
            <a:r>
              <a:rPr lang="fr-FR" sz="4000" b="1" dirty="0" smtClean="0">
                <a:solidFill>
                  <a:schemeClr val="accent4">
                    <a:lumMod val="50000"/>
                  </a:schemeClr>
                </a:solidFill>
                <a:latin typeface="Bahnschrift SemiBold SemiConden" panose="020B0502040204020203" pitchFamily="34" charset="0"/>
              </a:rPr>
              <a:t>Pourquoi (encore !) ce thème de la fin de vie ???</a:t>
            </a:r>
            <a:endParaRPr lang="fr-FR" sz="4000" b="1" dirty="0">
              <a:solidFill>
                <a:schemeClr val="accent4">
                  <a:lumMod val="50000"/>
                </a:schemeClr>
              </a:solidFill>
              <a:latin typeface="Bahnschrift SemiBold SemiConden" panose="020B0502040204020203" pitchFamily="34" charset="0"/>
            </a:endParaRPr>
          </a:p>
        </p:txBody>
      </p:sp>
      <p:sp>
        <p:nvSpPr>
          <p:cNvPr id="3" name="Sous-titre 2"/>
          <p:cNvSpPr>
            <a:spLocks noGrp="1"/>
          </p:cNvSpPr>
          <p:nvPr>
            <p:ph idx="1"/>
          </p:nvPr>
        </p:nvSpPr>
        <p:spPr>
          <a:xfrm>
            <a:off x="1295401" y="2622431"/>
            <a:ext cx="9784080" cy="3071004"/>
          </a:xfrm>
        </p:spPr>
        <p:txBody>
          <a:bodyPr>
            <a:normAutofit lnSpcReduction="10000"/>
          </a:bodyPr>
          <a:lstStyle/>
          <a:p>
            <a:r>
              <a:rPr lang="fr-FR" dirty="0" smtClean="0">
                <a:solidFill>
                  <a:schemeClr val="accent4">
                    <a:lumMod val="50000"/>
                  </a:schemeClr>
                </a:solidFill>
                <a:latin typeface="Bahnschrift SemiBold SemiConden" panose="020B0502040204020203" pitchFamily="34" charset="0"/>
              </a:rPr>
              <a:t>Nous entrons dans une nouvelle phase du débat: 2 textes</a:t>
            </a:r>
          </a:p>
          <a:p>
            <a:r>
              <a:rPr lang="fr-FR" dirty="0" smtClean="0">
                <a:solidFill>
                  <a:schemeClr val="accent4">
                    <a:lumMod val="50000"/>
                  </a:schemeClr>
                </a:solidFill>
                <a:latin typeface="Bahnschrift SemiBold SemiConden" panose="020B0502040204020203" pitchFamily="34" charset="0"/>
              </a:rPr>
              <a:t>Nous ne pouvons pas subir ce qui arrive sans chercher COMMENT nous allons agir</a:t>
            </a:r>
          </a:p>
          <a:p>
            <a:r>
              <a:rPr lang="fr-FR" dirty="0" smtClean="0">
                <a:solidFill>
                  <a:schemeClr val="accent4">
                    <a:lumMod val="50000"/>
                  </a:schemeClr>
                </a:solidFill>
                <a:latin typeface="Bahnschrift SemiBold SemiConden" panose="020B0502040204020203" pitchFamily="34" charset="0"/>
              </a:rPr>
              <a:t>Nous avons encore besoin de nourrir nos convictions, pour être capables d’entrer en discussion avec des arguments audibles, fondés, solides</a:t>
            </a:r>
          </a:p>
          <a:p>
            <a:r>
              <a:rPr lang="fr-FR" dirty="0" smtClean="0">
                <a:solidFill>
                  <a:schemeClr val="accent4">
                    <a:lumMod val="50000"/>
                  </a:schemeClr>
                </a:solidFill>
                <a:latin typeface="Bahnschrift SemiBold SemiConden" panose="020B0502040204020203" pitchFamily="34" charset="0"/>
              </a:rPr>
              <a:t>Dans les établissements, les équipes restent souvent peu formées sur ces sujets</a:t>
            </a:r>
            <a:endParaRPr lang="fr-FR" dirty="0">
              <a:solidFill>
                <a:schemeClr val="accent4">
                  <a:lumMod val="50000"/>
                </a:schemeClr>
              </a:solidFill>
              <a:latin typeface="Bahnschrift SemiBold SemiConden" panose="020B0502040204020203" pitchFamily="34" charset="0"/>
            </a:endParaRPr>
          </a:p>
        </p:txBody>
      </p:sp>
      <p:sp>
        <p:nvSpPr>
          <p:cNvPr id="5" name="Espace réservé du pied de page 4"/>
          <p:cNvSpPr>
            <a:spLocks noGrp="1"/>
          </p:cNvSpPr>
          <p:nvPr>
            <p:ph type="ftr" sz="quarter" idx="11"/>
          </p:nvPr>
        </p:nvSpPr>
        <p:spPr/>
        <p:txBody>
          <a:bodyPr/>
          <a:lstStyle/>
          <a:p>
            <a:r>
              <a:rPr lang="fr-FR" smtClean="0"/>
              <a:t>Session annuelle janvier 2025 Paris</a:t>
            </a:r>
            <a:endParaRPr lang="en-US" dirty="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t>3</a:t>
            </a:fld>
            <a:endParaRPr lang="en-US" dirty="0"/>
          </a:p>
        </p:txBody>
      </p:sp>
      <p:pic>
        <p:nvPicPr>
          <p:cNvPr id="4" name="Image 3"/>
          <p:cNvPicPr>
            <a:picLocks noChangeAspect="1"/>
          </p:cNvPicPr>
          <p:nvPr/>
        </p:nvPicPr>
        <p:blipFill>
          <a:blip r:embed="rId2"/>
          <a:stretch>
            <a:fillRect/>
          </a:stretch>
        </p:blipFill>
        <p:spPr>
          <a:xfrm>
            <a:off x="0" y="0"/>
            <a:ext cx="1432339" cy="456558"/>
          </a:xfrm>
          <a:prstGeom prst="rect">
            <a:avLst/>
          </a:prstGeom>
        </p:spPr>
      </p:pic>
    </p:spTree>
    <p:extLst>
      <p:ext uri="{BB962C8B-B14F-4D97-AF65-F5344CB8AC3E}">
        <p14:creationId xmlns:p14="http://schemas.microsoft.com/office/powerpoint/2010/main" val="2716817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44461" y="646339"/>
            <a:ext cx="9508082" cy="1508760"/>
          </a:xfrm>
        </p:spPr>
        <p:txBody>
          <a:bodyPr/>
          <a:lstStyle/>
          <a:p>
            <a:r>
              <a:rPr lang="fr-FR" b="1" dirty="0" smtClean="0">
                <a:solidFill>
                  <a:schemeClr val="accent4">
                    <a:lumMod val="50000"/>
                  </a:schemeClr>
                </a:solidFill>
                <a:latin typeface="Bahnschrift SemiBold SemiConden" panose="020B0502040204020203" pitchFamily="34" charset="0"/>
              </a:rPr>
              <a:t>Ce qui nous guide</a:t>
            </a:r>
            <a:endParaRPr lang="fr-FR" b="1" dirty="0">
              <a:solidFill>
                <a:schemeClr val="accent4">
                  <a:lumMod val="50000"/>
                </a:schemeClr>
              </a:solidFill>
              <a:latin typeface="Bahnschrift SemiBold SemiConden" panose="020B0502040204020203" pitchFamily="34" charset="0"/>
            </a:endParaRPr>
          </a:p>
        </p:txBody>
      </p:sp>
      <p:sp>
        <p:nvSpPr>
          <p:cNvPr id="3" name="Sous-titre 2"/>
          <p:cNvSpPr>
            <a:spLocks noGrp="1"/>
          </p:cNvSpPr>
          <p:nvPr>
            <p:ph idx="1"/>
          </p:nvPr>
        </p:nvSpPr>
        <p:spPr>
          <a:xfrm>
            <a:off x="1295401" y="2622431"/>
            <a:ext cx="9784080" cy="3071004"/>
          </a:xfrm>
        </p:spPr>
        <p:txBody>
          <a:bodyPr/>
          <a:lstStyle/>
          <a:p>
            <a:r>
              <a:rPr lang="fr-FR" dirty="0" smtClean="0">
                <a:solidFill>
                  <a:schemeClr val="accent4">
                    <a:lumMod val="50000"/>
                  </a:schemeClr>
                </a:solidFill>
                <a:latin typeface="Bahnschrift SemiBold SemiConden" panose="020B0502040204020203" pitchFamily="34" charset="0"/>
              </a:rPr>
              <a:t>Une fidélité à nos origines : attention aux plus faibles, respect de la vie jusqu’à son terme</a:t>
            </a:r>
          </a:p>
          <a:p>
            <a:r>
              <a:rPr lang="fr-FR" dirty="0" smtClean="0">
                <a:solidFill>
                  <a:schemeClr val="accent4">
                    <a:lumMod val="50000"/>
                  </a:schemeClr>
                </a:solidFill>
                <a:latin typeface="Bahnschrift SemiBold SemiConden" panose="020B0502040204020203" pitchFamily="34" charset="0"/>
              </a:rPr>
              <a:t>Une vision de la personne humaine créée à l’image de Dieu et à sa ressemblance</a:t>
            </a:r>
          </a:p>
          <a:p>
            <a:r>
              <a:rPr lang="fr-FR" dirty="0" smtClean="0">
                <a:solidFill>
                  <a:schemeClr val="accent4">
                    <a:lumMod val="50000"/>
                  </a:schemeClr>
                </a:solidFill>
                <a:latin typeface="Bahnschrift SemiBold SemiConden" panose="020B0502040204020203" pitchFamily="34" charset="0"/>
              </a:rPr>
              <a:t>Une vision du Bien Commun comme affirmation que c’est dans la relation aux autres que la personne se construit et « s’humanise »</a:t>
            </a:r>
            <a:endParaRPr lang="fr-FR" dirty="0">
              <a:solidFill>
                <a:schemeClr val="accent4">
                  <a:lumMod val="50000"/>
                </a:schemeClr>
              </a:solidFill>
              <a:latin typeface="Bahnschrift SemiBold SemiConden" panose="020B0502040204020203" pitchFamily="34" charset="0"/>
            </a:endParaRPr>
          </a:p>
        </p:txBody>
      </p:sp>
      <p:sp>
        <p:nvSpPr>
          <p:cNvPr id="5" name="Espace réservé du pied de page 4"/>
          <p:cNvSpPr>
            <a:spLocks noGrp="1"/>
          </p:cNvSpPr>
          <p:nvPr>
            <p:ph type="ftr" sz="quarter" idx="11"/>
          </p:nvPr>
        </p:nvSpPr>
        <p:spPr/>
        <p:txBody>
          <a:bodyPr/>
          <a:lstStyle/>
          <a:p>
            <a:r>
              <a:rPr lang="fr-FR" dirty="0" smtClean="0"/>
              <a:t>Session annuelle janvier 2025 Paris</a:t>
            </a:r>
            <a:endParaRPr lang="en-US" dirty="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t>4</a:t>
            </a:fld>
            <a:endParaRPr lang="en-US" dirty="0"/>
          </a:p>
        </p:txBody>
      </p:sp>
      <p:pic>
        <p:nvPicPr>
          <p:cNvPr id="4" name="Image 3"/>
          <p:cNvPicPr>
            <a:picLocks noChangeAspect="1"/>
          </p:cNvPicPr>
          <p:nvPr/>
        </p:nvPicPr>
        <p:blipFill>
          <a:blip r:embed="rId2"/>
          <a:stretch>
            <a:fillRect/>
          </a:stretch>
        </p:blipFill>
        <p:spPr>
          <a:xfrm>
            <a:off x="0" y="0"/>
            <a:ext cx="1432339" cy="456558"/>
          </a:xfrm>
          <a:prstGeom prst="rect">
            <a:avLst/>
          </a:prstGeom>
        </p:spPr>
      </p:pic>
    </p:spTree>
    <p:extLst>
      <p:ext uri="{BB962C8B-B14F-4D97-AF65-F5344CB8AC3E}">
        <p14:creationId xmlns:p14="http://schemas.microsoft.com/office/powerpoint/2010/main" val="1436134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44461" y="646339"/>
            <a:ext cx="9508082" cy="1508760"/>
          </a:xfrm>
        </p:spPr>
        <p:txBody>
          <a:bodyPr/>
          <a:lstStyle/>
          <a:p>
            <a:r>
              <a:rPr lang="fr-FR" b="1" dirty="0" smtClean="0">
                <a:solidFill>
                  <a:schemeClr val="accent4">
                    <a:lumMod val="50000"/>
                  </a:schemeClr>
                </a:solidFill>
                <a:latin typeface="Bahnschrift SemiBold SemiConden" panose="020B0502040204020203" pitchFamily="34" charset="0"/>
              </a:rPr>
              <a:t>Au programme</a:t>
            </a:r>
            <a:endParaRPr lang="fr-FR" b="1" dirty="0">
              <a:solidFill>
                <a:schemeClr val="accent4">
                  <a:lumMod val="50000"/>
                </a:schemeClr>
              </a:solidFill>
              <a:latin typeface="Bahnschrift SemiBold SemiConden" panose="020B0502040204020203" pitchFamily="34" charset="0"/>
            </a:endParaRPr>
          </a:p>
        </p:txBody>
      </p:sp>
      <p:sp>
        <p:nvSpPr>
          <p:cNvPr id="3" name="Sous-titre 2"/>
          <p:cNvSpPr>
            <a:spLocks noGrp="1"/>
          </p:cNvSpPr>
          <p:nvPr>
            <p:ph idx="1"/>
          </p:nvPr>
        </p:nvSpPr>
        <p:spPr>
          <a:xfrm>
            <a:off x="1295401" y="2518913"/>
            <a:ext cx="9784080" cy="3450087"/>
          </a:xfrm>
        </p:spPr>
        <p:txBody>
          <a:bodyPr>
            <a:noAutofit/>
          </a:bodyPr>
          <a:lstStyle/>
          <a:p>
            <a:r>
              <a:rPr lang="fr-FR" dirty="0" smtClean="0">
                <a:solidFill>
                  <a:schemeClr val="accent4">
                    <a:lumMod val="50000"/>
                  </a:schemeClr>
                </a:solidFill>
                <a:latin typeface="Bahnschrift SemiBold SemiConden" panose="020B0502040204020203" pitchFamily="34" charset="0"/>
              </a:rPr>
              <a:t>Une première journée riche et dense avec :</a:t>
            </a:r>
          </a:p>
          <a:p>
            <a:pPr lvl="1"/>
            <a:r>
              <a:rPr lang="fr-FR" sz="2400" dirty="0" smtClean="0">
                <a:solidFill>
                  <a:schemeClr val="accent4">
                    <a:lumMod val="50000"/>
                  </a:schemeClr>
                </a:solidFill>
                <a:latin typeface="Bahnschrift SemiBold SemiConden" panose="020B0502040204020203" pitchFamily="34" charset="0"/>
              </a:rPr>
              <a:t>Le frère </a:t>
            </a:r>
            <a:r>
              <a:rPr lang="fr-FR" sz="2800" dirty="0" smtClean="0">
                <a:solidFill>
                  <a:schemeClr val="accent4">
                    <a:lumMod val="50000"/>
                  </a:schemeClr>
                </a:solidFill>
                <a:latin typeface="Bahnschrift SemiBold SemiConden" panose="020B0502040204020203" pitchFamily="34" charset="0"/>
              </a:rPr>
              <a:t>Bruno CADORE </a:t>
            </a:r>
            <a:r>
              <a:rPr lang="fr-FR" sz="2400" dirty="0" smtClean="0">
                <a:solidFill>
                  <a:schemeClr val="accent4">
                    <a:lumMod val="50000"/>
                  </a:schemeClr>
                </a:solidFill>
                <a:latin typeface="Bahnschrift SemiBold SemiConden" panose="020B0502040204020203" pitchFamily="34" charset="0"/>
              </a:rPr>
              <a:t>: </a:t>
            </a:r>
            <a:r>
              <a:rPr lang="fr-FR" sz="2400" b="1" dirty="0" smtClean="0">
                <a:solidFill>
                  <a:schemeClr val="accent4">
                    <a:lumMod val="50000"/>
                  </a:schemeClr>
                </a:solidFill>
                <a:latin typeface="Bahnschrift SemiBold SemiConden" panose="020B0502040204020203" pitchFamily="34" charset="0"/>
              </a:rPr>
              <a:t>Quand la mort prend son temps</a:t>
            </a:r>
          </a:p>
          <a:p>
            <a:pPr lvl="1"/>
            <a:r>
              <a:rPr lang="fr-FR" sz="2400" dirty="0" smtClean="0">
                <a:solidFill>
                  <a:schemeClr val="accent4">
                    <a:lumMod val="50000"/>
                  </a:schemeClr>
                </a:solidFill>
                <a:latin typeface="Bahnschrift SemiBold SemiConden" panose="020B0502040204020203" pitchFamily="34" charset="0"/>
              </a:rPr>
              <a:t>Le Dr</a:t>
            </a:r>
            <a:r>
              <a:rPr lang="fr-FR" sz="2400" dirty="0">
                <a:solidFill>
                  <a:schemeClr val="accent4">
                    <a:lumMod val="50000"/>
                  </a:schemeClr>
                </a:solidFill>
                <a:latin typeface="Bahnschrift SemiBold SemiConden" panose="020B0502040204020203" pitchFamily="34" charset="0"/>
              </a:rPr>
              <a:t>. </a:t>
            </a:r>
            <a:r>
              <a:rPr lang="fr-FR" sz="2800" dirty="0">
                <a:solidFill>
                  <a:schemeClr val="accent4">
                    <a:lumMod val="50000"/>
                  </a:schemeClr>
                </a:solidFill>
                <a:latin typeface="Bahnschrift SemiBold SemiConden" panose="020B0502040204020203" pitchFamily="34" charset="0"/>
              </a:rPr>
              <a:t>Jean-Gustave </a:t>
            </a:r>
            <a:r>
              <a:rPr lang="fr-FR" sz="2800" dirty="0" smtClean="0">
                <a:solidFill>
                  <a:schemeClr val="accent4">
                    <a:lumMod val="50000"/>
                  </a:schemeClr>
                </a:solidFill>
                <a:latin typeface="Bahnschrift SemiBold SemiConden" panose="020B0502040204020203" pitchFamily="34" charset="0"/>
              </a:rPr>
              <a:t>HENTZ </a:t>
            </a:r>
            <a:r>
              <a:rPr lang="fr-FR" sz="2400" dirty="0" smtClean="0">
                <a:solidFill>
                  <a:schemeClr val="accent4">
                    <a:lumMod val="50000"/>
                  </a:schemeClr>
                </a:solidFill>
                <a:latin typeface="Bahnschrift SemiBold SemiConden" panose="020B0502040204020203" pitchFamily="34" charset="0"/>
              </a:rPr>
              <a:t>: </a:t>
            </a:r>
            <a:r>
              <a:rPr lang="fr-FR" sz="2400" b="1" dirty="0" smtClean="0">
                <a:solidFill>
                  <a:schemeClr val="accent4">
                    <a:lumMod val="50000"/>
                  </a:schemeClr>
                </a:solidFill>
                <a:latin typeface="Bahnschrift SemiBold SemiConden" panose="020B0502040204020203" pitchFamily="34" charset="0"/>
              </a:rPr>
              <a:t>Les Eglises réformées face à la Loi Aide à mourir</a:t>
            </a:r>
          </a:p>
          <a:p>
            <a:pPr lvl="1"/>
            <a:r>
              <a:rPr lang="fr-FR" sz="2400" dirty="0" smtClean="0">
                <a:solidFill>
                  <a:schemeClr val="accent4">
                    <a:lumMod val="50000"/>
                  </a:schemeClr>
                </a:solidFill>
                <a:latin typeface="Bahnschrift SemiBold SemiConden" panose="020B0502040204020203" pitchFamily="34" charset="0"/>
              </a:rPr>
              <a:t>M. </a:t>
            </a:r>
            <a:r>
              <a:rPr lang="fr-FR" sz="2800" dirty="0" smtClean="0">
                <a:solidFill>
                  <a:schemeClr val="accent4">
                    <a:lumMod val="50000"/>
                  </a:schemeClr>
                </a:solidFill>
                <a:latin typeface="Bahnschrift SemiBold SemiConden" panose="020B0502040204020203" pitchFamily="34" charset="0"/>
              </a:rPr>
              <a:t>François-Xavier PUTALLAZ </a:t>
            </a:r>
            <a:r>
              <a:rPr lang="fr-FR" sz="2400" dirty="0" smtClean="0">
                <a:solidFill>
                  <a:schemeClr val="accent4">
                    <a:lumMod val="50000"/>
                  </a:schemeClr>
                </a:solidFill>
                <a:latin typeface="Bahnschrift SemiBold SemiConden" panose="020B0502040204020203" pitchFamily="34" charset="0"/>
              </a:rPr>
              <a:t>: </a:t>
            </a:r>
            <a:r>
              <a:rPr lang="fr-FR" sz="2400" b="1" dirty="0" smtClean="0">
                <a:solidFill>
                  <a:schemeClr val="accent4">
                    <a:lumMod val="50000"/>
                  </a:schemeClr>
                </a:solidFill>
                <a:latin typeface="Bahnschrift SemiBold SemiConden" panose="020B0502040204020203" pitchFamily="34" charset="0"/>
              </a:rPr>
              <a:t>La déroute de la raison</a:t>
            </a:r>
            <a:endParaRPr lang="fr-FR" sz="2400" b="1" dirty="0">
              <a:solidFill>
                <a:schemeClr val="accent4">
                  <a:lumMod val="50000"/>
                </a:schemeClr>
              </a:solidFill>
              <a:latin typeface="Bahnschrift SemiBold SemiConden" panose="020B0502040204020203" pitchFamily="34" charset="0"/>
            </a:endParaRPr>
          </a:p>
          <a:p>
            <a:pPr lvl="1"/>
            <a:r>
              <a:rPr lang="fr-FR" sz="2400" dirty="0" smtClean="0">
                <a:solidFill>
                  <a:schemeClr val="accent4">
                    <a:lumMod val="50000"/>
                  </a:schemeClr>
                </a:solidFill>
                <a:latin typeface="Bahnschrift SemiBold SemiConden" panose="020B0502040204020203" pitchFamily="34" charset="0"/>
              </a:rPr>
              <a:t>Et, en fin de journée, </a:t>
            </a:r>
            <a:r>
              <a:rPr lang="fr-FR" sz="2800" dirty="0" smtClean="0">
                <a:solidFill>
                  <a:schemeClr val="accent4">
                    <a:lumMod val="50000"/>
                  </a:schemeClr>
                </a:solidFill>
                <a:latin typeface="Bahnschrift SemiBold SemiConden" panose="020B0502040204020203" pitchFamily="34" charset="0"/>
              </a:rPr>
              <a:t>Mgr Matthieu ROUGE</a:t>
            </a:r>
            <a:r>
              <a:rPr lang="fr-FR" sz="2400" dirty="0" smtClean="0">
                <a:solidFill>
                  <a:schemeClr val="accent4">
                    <a:lumMod val="50000"/>
                  </a:schemeClr>
                </a:solidFill>
                <a:latin typeface="Bahnschrift SemiBold SemiConden" panose="020B0502040204020203" pitchFamily="34" charset="0"/>
              </a:rPr>
              <a:t>, évêque de Nanterre</a:t>
            </a:r>
            <a:endParaRPr lang="fr-FR" sz="2400" dirty="0">
              <a:solidFill>
                <a:schemeClr val="accent4">
                  <a:lumMod val="50000"/>
                </a:schemeClr>
              </a:solidFill>
              <a:latin typeface="Bahnschrift SemiBold SemiConden" panose="020B0502040204020203" pitchFamily="34" charset="0"/>
            </a:endParaRPr>
          </a:p>
        </p:txBody>
      </p:sp>
      <p:sp>
        <p:nvSpPr>
          <p:cNvPr id="5" name="Espace réservé du pied de page 4"/>
          <p:cNvSpPr>
            <a:spLocks noGrp="1"/>
          </p:cNvSpPr>
          <p:nvPr>
            <p:ph type="ftr" sz="quarter" idx="11"/>
          </p:nvPr>
        </p:nvSpPr>
        <p:spPr/>
        <p:txBody>
          <a:bodyPr/>
          <a:lstStyle/>
          <a:p>
            <a:r>
              <a:rPr lang="fr-FR" dirty="0" smtClean="0"/>
              <a:t>Session annuelle janvier 2025 Paris</a:t>
            </a:r>
            <a:endParaRPr lang="en-US" dirty="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t>5</a:t>
            </a:fld>
            <a:endParaRPr lang="en-US" dirty="0"/>
          </a:p>
        </p:txBody>
      </p:sp>
      <p:pic>
        <p:nvPicPr>
          <p:cNvPr id="4" name="Image 3"/>
          <p:cNvPicPr>
            <a:picLocks noChangeAspect="1"/>
          </p:cNvPicPr>
          <p:nvPr/>
        </p:nvPicPr>
        <p:blipFill>
          <a:blip r:embed="rId2"/>
          <a:stretch>
            <a:fillRect/>
          </a:stretch>
        </p:blipFill>
        <p:spPr>
          <a:xfrm>
            <a:off x="0" y="0"/>
            <a:ext cx="1432339" cy="456558"/>
          </a:xfrm>
          <a:prstGeom prst="rect">
            <a:avLst/>
          </a:prstGeom>
        </p:spPr>
      </p:pic>
    </p:spTree>
    <p:extLst>
      <p:ext uri="{BB962C8B-B14F-4D97-AF65-F5344CB8AC3E}">
        <p14:creationId xmlns:p14="http://schemas.microsoft.com/office/powerpoint/2010/main" val="3673009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44461" y="646339"/>
            <a:ext cx="9508082" cy="1508760"/>
          </a:xfrm>
        </p:spPr>
        <p:txBody>
          <a:bodyPr/>
          <a:lstStyle/>
          <a:p>
            <a:r>
              <a:rPr lang="fr-FR" b="1" dirty="0" smtClean="0">
                <a:solidFill>
                  <a:schemeClr val="accent4">
                    <a:lumMod val="50000"/>
                  </a:schemeClr>
                </a:solidFill>
                <a:latin typeface="Bahnschrift SemiBold SemiConden" panose="020B0502040204020203" pitchFamily="34" charset="0"/>
              </a:rPr>
              <a:t>Un choix assumé</a:t>
            </a:r>
            <a:endParaRPr lang="fr-FR" b="1" dirty="0">
              <a:solidFill>
                <a:schemeClr val="accent4">
                  <a:lumMod val="50000"/>
                </a:schemeClr>
              </a:solidFill>
              <a:latin typeface="Bahnschrift SemiBold SemiConden" panose="020B0502040204020203" pitchFamily="34" charset="0"/>
            </a:endParaRPr>
          </a:p>
        </p:txBody>
      </p:sp>
      <p:sp>
        <p:nvSpPr>
          <p:cNvPr id="3" name="Sous-titre 2"/>
          <p:cNvSpPr>
            <a:spLocks noGrp="1"/>
          </p:cNvSpPr>
          <p:nvPr>
            <p:ph idx="1"/>
          </p:nvPr>
        </p:nvSpPr>
        <p:spPr>
          <a:xfrm>
            <a:off x="1035170" y="2622431"/>
            <a:ext cx="10343071" cy="3071004"/>
          </a:xfrm>
        </p:spPr>
        <p:txBody>
          <a:bodyPr>
            <a:noAutofit/>
          </a:bodyPr>
          <a:lstStyle/>
          <a:p>
            <a:r>
              <a:rPr lang="fr-FR" dirty="0" smtClean="0">
                <a:solidFill>
                  <a:schemeClr val="accent4">
                    <a:lumMod val="50000"/>
                  </a:schemeClr>
                </a:solidFill>
                <a:latin typeface="Bahnschrift SemiBold SemiConden" panose="020B0502040204020203" pitchFamily="34" charset="0"/>
              </a:rPr>
              <a:t>Nous ne serons pas, aujourd’hui, dans une approche juridique ou technique</a:t>
            </a:r>
          </a:p>
          <a:p>
            <a:endParaRPr lang="fr-FR" sz="1200" dirty="0">
              <a:solidFill>
                <a:schemeClr val="accent4">
                  <a:lumMod val="50000"/>
                </a:schemeClr>
              </a:solidFill>
              <a:latin typeface="Bahnschrift SemiBold SemiConden" panose="020B0502040204020203" pitchFamily="34" charset="0"/>
            </a:endParaRPr>
          </a:p>
          <a:p>
            <a:r>
              <a:rPr lang="fr-FR" dirty="0" smtClean="0">
                <a:solidFill>
                  <a:schemeClr val="accent4">
                    <a:lumMod val="50000"/>
                  </a:schemeClr>
                </a:solidFill>
                <a:latin typeface="Bahnschrift SemiBold SemiConden" panose="020B0502040204020203" pitchFamily="34" charset="0"/>
              </a:rPr>
              <a:t>Nous ne chercherons pas à décortiquer un ou des textes que nous ne connaissons pas encore</a:t>
            </a:r>
          </a:p>
          <a:p>
            <a:endParaRPr lang="fr-FR" sz="1200" dirty="0">
              <a:solidFill>
                <a:schemeClr val="accent4">
                  <a:lumMod val="50000"/>
                </a:schemeClr>
              </a:solidFill>
              <a:latin typeface="Bahnschrift SemiBold SemiConden" panose="020B0502040204020203" pitchFamily="34" charset="0"/>
            </a:endParaRPr>
          </a:p>
          <a:p>
            <a:r>
              <a:rPr lang="fr-FR" dirty="0" smtClean="0">
                <a:solidFill>
                  <a:schemeClr val="accent4">
                    <a:lumMod val="50000"/>
                  </a:schemeClr>
                </a:solidFill>
                <a:latin typeface="Bahnschrift SemiBold SemiConden" panose="020B0502040204020203" pitchFamily="34" charset="0"/>
              </a:rPr>
              <a:t>Nous serons dans un questionnement anthropologique, spirituel, philosophique</a:t>
            </a:r>
            <a:endParaRPr lang="fr-FR" sz="2400" dirty="0">
              <a:solidFill>
                <a:schemeClr val="accent4">
                  <a:lumMod val="50000"/>
                </a:schemeClr>
              </a:solidFill>
              <a:latin typeface="Bahnschrift SemiBold SemiConden" panose="020B0502040204020203" pitchFamily="34" charset="0"/>
            </a:endParaRPr>
          </a:p>
        </p:txBody>
      </p:sp>
      <p:sp>
        <p:nvSpPr>
          <p:cNvPr id="5" name="Espace réservé du pied de page 4"/>
          <p:cNvSpPr>
            <a:spLocks noGrp="1"/>
          </p:cNvSpPr>
          <p:nvPr>
            <p:ph type="ftr" sz="quarter" idx="11"/>
          </p:nvPr>
        </p:nvSpPr>
        <p:spPr/>
        <p:txBody>
          <a:bodyPr/>
          <a:lstStyle/>
          <a:p>
            <a:r>
              <a:rPr lang="fr-FR" dirty="0" smtClean="0"/>
              <a:t>Session annuelle janvier 2025 Paris</a:t>
            </a:r>
            <a:endParaRPr lang="en-US" dirty="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t>6</a:t>
            </a:fld>
            <a:endParaRPr lang="en-US" dirty="0"/>
          </a:p>
        </p:txBody>
      </p:sp>
      <p:pic>
        <p:nvPicPr>
          <p:cNvPr id="4" name="Image 3"/>
          <p:cNvPicPr>
            <a:picLocks noChangeAspect="1"/>
          </p:cNvPicPr>
          <p:nvPr/>
        </p:nvPicPr>
        <p:blipFill>
          <a:blip r:embed="rId2"/>
          <a:stretch>
            <a:fillRect/>
          </a:stretch>
        </p:blipFill>
        <p:spPr>
          <a:xfrm>
            <a:off x="0" y="0"/>
            <a:ext cx="1432339" cy="456558"/>
          </a:xfrm>
          <a:prstGeom prst="rect">
            <a:avLst/>
          </a:prstGeom>
        </p:spPr>
      </p:pic>
    </p:spTree>
    <p:extLst>
      <p:ext uri="{BB962C8B-B14F-4D97-AF65-F5344CB8AC3E}">
        <p14:creationId xmlns:p14="http://schemas.microsoft.com/office/powerpoint/2010/main" val="17071786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44461" y="646339"/>
            <a:ext cx="9508082" cy="1508760"/>
          </a:xfrm>
        </p:spPr>
        <p:txBody>
          <a:bodyPr/>
          <a:lstStyle/>
          <a:p>
            <a:r>
              <a:rPr lang="fr-FR" b="1" dirty="0" smtClean="0">
                <a:solidFill>
                  <a:schemeClr val="accent4">
                    <a:lumMod val="50000"/>
                  </a:schemeClr>
                </a:solidFill>
                <a:latin typeface="Bahnschrift SemiBold SemiConden" panose="020B0502040204020203" pitchFamily="34" charset="0"/>
              </a:rPr>
              <a:t>Merci</a:t>
            </a:r>
            <a:endParaRPr lang="fr-FR" b="1" dirty="0">
              <a:solidFill>
                <a:schemeClr val="accent4">
                  <a:lumMod val="50000"/>
                </a:schemeClr>
              </a:solidFill>
              <a:latin typeface="Bahnschrift SemiBold SemiConden" panose="020B0502040204020203" pitchFamily="34" charset="0"/>
            </a:endParaRPr>
          </a:p>
        </p:txBody>
      </p:sp>
      <p:sp>
        <p:nvSpPr>
          <p:cNvPr id="3" name="Sous-titre 2"/>
          <p:cNvSpPr>
            <a:spLocks noGrp="1"/>
          </p:cNvSpPr>
          <p:nvPr>
            <p:ph idx="1"/>
          </p:nvPr>
        </p:nvSpPr>
        <p:spPr>
          <a:xfrm>
            <a:off x="1035170" y="2622431"/>
            <a:ext cx="10343071" cy="3071004"/>
          </a:xfrm>
        </p:spPr>
        <p:txBody>
          <a:bodyPr>
            <a:noAutofit/>
          </a:bodyPr>
          <a:lstStyle/>
          <a:p>
            <a:r>
              <a:rPr lang="fr-FR" dirty="0" smtClean="0">
                <a:solidFill>
                  <a:schemeClr val="accent4">
                    <a:lumMod val="50000"/>
                  </a:schemeClr>
                </a:solidFill>
                <a:latin typeface="Bahnschrift SemiBold SemiConden" panose="020B0502040204020203" pitchFamily="34" charset="0"/>
              </a:rPr>
              <a:t>A nos partenaires : Mutuelle St Christophe, Crédit Coopératif, le Cèdre</a:t>
            </a:r>
          </a:p>
          <a:p>
            <a:endParaRPr lang="fr-FR" sz="1200" dirty="0">
              <a:solidFill>
                <a:schemeClr val="accent4">
                  <a:lumMod val="50000"/>
                </a:schemeClr>
              </a:solidFill>
              <a:latin typeface="Bahnschrift SemiBold SemiConden" panose="020B0502040204020203" pitchFamily="34" charset="0"/>
            </a:endParaRPr>
          </a:p>
          <a:p>
            <a:r>
              <a:rPr lang="fr-FR" dirty="0" smtClean="0">
                <a:solidFill>
                  <a:schemeClr val="accent4">
                    <a:lumMod val="50000"/>
                  </a:schemeClr>
                </a:solidFill>
                <a:latin typeface="Bahnschrift SemiBold SemiConden" panose="020B0502040204020203" pitchFamily="34" charset="0"/>
              </a:rPr>
              <a:t>A Jean-Denys </a:t>
            </a:r>
            <a:r>
              <a:rPr lang="fr-FR" dirty="0" err="1" smtClean="0">
                <a:solidFill>
                  <a:schemeClr val="accent4">
                    <a:lumMod val="50000"/>
                  </a:schemeClr>
                </a:solidFill>
                <a:latin typeface="Bahnschrift SemiBold SemiConden" panose="020B0502040204020203" pitchFamily="34" charset="0"/>
              </a:rPr>
              <a:t>Tétié</a:t>
            </a:r>
            <a:r>
              <a:rPr lang="fr-FR" dirty="0" smtClean="0">
                <a:solidFill>
                  <a:schemeClr val="accent4">
                    <a:lumMod val="50000"/>
                  </a:schemeClr>
                </a:solidFill>
                <a:latin typeface="Bahnschrift SemiBold SemiConden" panose="020B0502040204020203" pitchFamily="34" charset="0"/>
              </a:rPr>
              <a:t>, de la Librairie </a:t>
            </a:r>
            <a:r>
              <a:rPr lang="fr-FR" dirty="0">
                <a:solidFill>
                  <a:schemeClr val="accent4">
                    <a:lumMod val="50000"/>
                  </a:schemeClr>
                </a:solidFill>
                <a:latin typeface="Bahnschrift SemiBold SemiConden" panose="020B0502040204020203" pitchFamily="34" charset="0"/>
              </a:rPr>
              <a:t>Pierre </a:t>
            </a:r>
            <a:r>
              <a:rPr lang="fr-FR" dirty="0" smtClean="0">
                <a:solidFill>
                  <a:schemeClr val="accent4">
                    <a:lumMod val="50000"/>
                  </a:schemeClr>
                </a:solidFill>
                <a:latin typeface="Bahnschrift SemiBold SemiConden" panose="020B0502040204020203" pitchFamily="34" charset="0"/>
              </a:rPr>
              <a:t>Brunet, 20 </a:t>
            </a:r>
            <a:r>
              <a:rPr lang="fr-FR" dirty="0">
                <a:solidFill>
                  <a:schemeClr val="accent4">
                    <a:lumMod val="50000"/>
                  </a:schemeClr>
                </a:solidFill>
                <a:latin typeface="Bahnschrift SemiBold SemiConden" panose="020B0502040204020203" pitchFamily="34" charset="0"/>
              </a:rPr>
              <a:t>rue des </a:t>
            </a:r>
            <a:r>
              <a:rPr lang="fr-FR" dirty="0" smtClean="0">
                <a:solidFill>
                  <a:schemeClr val="accent4">
                    <a:lumMod val="50000"/>
                  </a:schemeClr>
                </a:solidFill>
                <a:latin typeface="Bahnschrift SemiBold SemiConden" panose="020B0502040204020203" pitchFamily="34" charset="0"/>
              </a:rPr>
              <a:t>Carmes à Paris et aux Editions du Cerf : vente à 15h</a:t>
            </a:r>
          </a:p>
          <a:p>
            <a:endParaRPr lang="fr-FR" sz="1200" dirty="0">
              <a:solidFill>
                <a:schemeClr val="accent4">
                  <a:lumMod val="50000"/>
                </a:schemeClr>
              </a:solidFill>
              <a:latin typeface="Bahnschrift SemiBold SemiConden" panose="020B0502040204020203" pitchFamily="34" charset="0"/>
            </a:endParaRPr>
          </a:p>
          <a:p>
            <a:r>
              <a:rPr lang="fr-FR" dirty="0" smtClean="0">
                <a:solidFill>
                  <a:schemeClr val="accent4">
                    <a:lumMod val="50000"/>
                  </a:schemeClr>
                </a:solidFill>
                <a:latin typeface="Bahnschrift SemiBold SemiConden" panose="020B0502040204020203" pitchFamily="34" charset="0"/>
              </a:rPr>
              <a:t>Aux Lazaristes qui nous accueillent</a:t>
            </a:r>
            <a:endParaRPr lang="fr-FR" sz="2400" dirty="0">
              <a:solidFill>
                <a:schemeClr val="accent4">
                  <a:lumMod val="50000"/>
                </a:schemeClr>
              </a:solidFill>
              <a:latin typeface="Bahnschrift SemiBold SemiConden" panose="020B0502040204020203" pitchFamily="34" charset="0"/>
            </a:endParaRPr>
          </a:p>
        </p:txBody>
      </p:sp>
      <p:sp>
        <p:nvSpPr>
          <p:cNvPr id="5" name="Espace réservé du pied de page 4"/>
          <p:cNvSpPr>
            <a:spLocks noGrp="1"/>
          </p:cNvSpPr>
          <p:nvPr>
            <p:ph type="ftr" sz="quarter" idx="11"/>
          </p:nvPr>
        </p:nvSpPr>
        <p:spPr/>
        <p:txBody>
          <a:bodyPr/>
          <a:lstStyle/>
          <a:p>
            <a:r>
              <a:rPr lang="fr-FR" dirty="0" smtClean="0"/>
              <a:t>Session annuelle janvier 2025 Paris</a:t>
            </a:r>
            <a:endParaRPr lang="en-US" dirty="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t>7</a:t>
            </a:fld>
            <a:endParaRPr lang="en-US" dirty="0"/>
          </a:p>
        </p:txBody>
      </p:sp>
      <p:pic>
        <p:nvPicPr>
          <p:cNvPr id="4" name="Image 3"/>
          <p:cNvPicPr>
            <a:picLocks noChangeAspect="1"/>
          </p:cNvPicPr>
          <p:nvPr/>
        </p:nvPicPr>
        <p:blipFill>
          <a:blip r:embed="rId2"/>
          <a:stretch>
            <a:fillRect/>
          </a:stretch>
        </p:blipFill>
        <p:spPr>
          <a:xfrm>
            <a:off x="0" y="0"/>
            <a:ext cx="1432339" cy="456558"/>
          </a:xfrm>
          <a:prstGeom prst="rect">
            <a:avLst/>
          </a:prstGeom>
        </p:spPr>
      </p:pic>
    </p:spTree>
    <p:extLst>
      <p:ext uri="{BB962C8B-B14F-4D97-AF65-F5344CB8AC3E}">
        <p14:creationId xmlns:p14="http://schemas.microsoft.com/office/powerpoint/2010/main" val="417679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44461" y="646339"/>
            <a:ext cx="9508082" cy="1508760"/>
          </a:xfrm>
        </p:spPr>
        <p:txBody>
          <a:bodyPr/>
          <a:lstStyle/>
          <a:p>
            <a:r>
              <a:rPr lang="fr-FR" b="1" dirty="0" smtClean="0">
                <a:solidFill>
                  <a:schemeClr val="accent4">
                    <a:lumMod val="50000"/>
                  </a:schemeClr>
                </a:solidFill>
                <a:latin typeface="Bahnschrift SemiBold SemiConden" panose="020B0502040204020203" pitchFamily="34" charset="0"/>
              </a:rPr>
              <a:t>Temps de prière</a:t>
            </a:r>
            <a:endParaRPr lang="fr-FR" b="1" dirty="0">
              <a:solidFill>
                <a:schemeClr val="accent4">
                  <a:lumMod val="50000"/>
                </a:schemeClr>
              </a:solidFill>
              <a:latin typeface="Bahnschrift SemiBold SemiConden" panose="020B0502040204020203" pitchFamily="34" charset="0"/>
            </a:endParaRPr>
          </a:p>
        </p:txBody>
      </p:sp>
      <p:sp>
        <p:nvSpPr>
          <p:cNvPr id="3" name="Sous-titre 2"/>
          <p:cNvSpPr>
            <a:spLocks noGrp="1"/>
          </p:cNvSpPr>
          <p:nvPr>
            <p:ph idx="1"/>
          </p:nvPr>
        </p:nvSpPr>
        <p:spPr>
          <a:xfrm>
            <a:off x="1035170" y="2622431"/>
            <a:ext cx="10343071" cy="3071004"/>
          </a:xfrm>
        </p:spPr>
        <p:txBody>
          <a:bodyPr>
            <a:noAutofit/>
          </a:bodyPr>
          <a:lstStyle/>
          <a:p>
            <a:r>
              <a:rPr lang="fr-FR" dirty="0" smtClean="0">
                <a:solidFill>
                  <a:schemeClr val="accent4">
                    <a:lumMod val="50000"/>
                  </a:schemeClr>
                </a:solidFill>
                <a:latin typeface="Bahnschrift SemiBold SemiConden" panose="020B0502040204020203" pitchFamily="34" charset="0"/>
              </a:rPr>
              <a:t>Sœur Sophie HAVIN</a:t>
            </a:r>
            <a:endParaRPr lang="fr-FR" sz="2400" dirty="0">
              <a:solidFill>
                <a:schemeClr val="accent4">
                  <a:lumMod val="50000"/>
                </a:schemeClr>
              </a:solidFill>
              <a:latin typeface="Bahnschrift SemiBold SemiConden" panose="020B0502040204020203" pitchFamily="34" charset="0"/>
            </a:endParaRPr>
          </a:p>
        </p:txBody>
      </p:sp>
      <p:sp>
        <p:nvSpPr>
          <p:cNvPr id="5" name="Espace réservé du pied de page 4"/>
          <p:cNvSpPr>
            <a:spLocks noGrp="1"/>
          </p:cNvSpPr>
          <p:nvPr>
            <p:ph type="ftr" sz="quarter" idx="11"/>
          </p:nvPr>
        </p:nvSpPr>
        <p:spPr/>
        <p:txBody>
          <a:bodyPr/>
          <a:lstStyle/>
          <a:p>
            <a:r>
              <a:rPr lang="fr-FR" dirty="0" smtClean="0"/>
              <a:t>Session annuelle janvier 2025 Paris</a:t>
            </a:r>
            <a:endParaRPr lang="en-US" dirty="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t>8</a:t>
            </a:fld>
            <a:endParaRPr lang="en-US" dirty="0"/>
          </a:p>
        </p:txBody>
      </p:sp>
      <p:pic>
        <p:nvPicPr>
          <p:cNvPr id="4" name="Image 3"/>
          <p:cNvPicPr>
            <a:picLocks noChangeAspect="1"/>
          </p:cNvPicPr>
          <p:nvPr/>
        </p:nvPicPr>
        <p:blipFill>
          <a:blip r:embed="rId2"/>
          <a:stretch>
            <a:fillRect/>
          </a:stretch>
        </p:blipFill>
        <p:spPr>
          <a:xfrm>
            <a:off x="0" y="0"/>
            <a:ext cx="1432339" cy="456558"/>
          </a:xfrm>
          <a:prstGeom prst="rect">
            <a:avLst/>
          </a:prstGeom>
        </p:spPr>
      </p:pic>
    </p:spTree>
    <p:extLst>
      <p:ext uri="{BB962C8B-B14F-4D97-AF65-F5344CB8AC3E}">
        <p14:creationId xmlns:p14="http://schemas.microsoft.com/office/powerpoint/2010/main" val="968137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44461" y="646339"/>
            <a:ext cx="9508082" cy="1508760"/>
          </a:xfrm>
        </p:spPr>
        <p:txBody>
          <a:bodyPr/>
          <a:lstStyle/>
          <a:p>
            <a:r>
              <a:rPr lang="fr-FR" b="1" dirty="0" smtClean="0">
                <a:solidFill>
                  <a:schemeClr val="accent4">
                    <a:lumMod val="50000"/>
                  </a:schemeClr>
                </a:solidFill>
                <a:latin typeface="Bahnschrift SemiBold SemiConden" panose="020B0502040204020203" pitchFamily="34" charset="0"/>
              </a:rPr>
              <a:t>Frère Bruno </a:t>
            </a:r>
            <a:r>
              <a:rPr lang="fr-FR" b="1" dirty="0" err="1" smtClean="0">
                <a:solidFill>
                  <a:schemeClr val="accent4">
                    <a:lumMod val="50000"/>
                  </a:schemeClr>
                </a:solidFill>
                <a:latin typeface="Bahnschrift SemiBold SemiConden" panose="020B0502040204020203" pitchFamily="34" charset="0"/>
              </a:rPr>
              <a:t>Cadoré</a:t>
            </a:r>
            <a:endParaRPr lang="fr-FR" b="1" dirty="0">
              <a:solidFill>
                <a:schemeClr val="accent4">
                  <a:lumMod val="50000"/>
                </a:schemeClr>
              </a:solidFill>
              <a:latin typeface="Bahnschrift SemiBold SemiConden" panose="020B0502040204020203" pitchFamily="34" charset="0"/>
            </a:endParaRPr>
          </a:p>
        </p:txBody>
      </p:sp>
      <p:sp>
        <p:nvSpPr>
          <p:cNvPr id="3" name="Sous-titre 2"/>
          <p:cNvSpPr>
            <a:spLocks noGrp="1"/>
          </p:cNvSpPr>
          <p:nvPr>
            <p:ph idx="1"/>
          </p:nvPr>
        </p:nvSpPr>
        <p:spPr>
          <a:xfrm>
            <a:off x="1035170" y="2622431"/>
            <a:ext cx="10343071" cy="3071004"/>
          </a:xfrm>
        </p:spPr>
        <p:txBody>
          <a:bodyPr>
            <a:noAutofit/>
          </a:bodyPr>
          <a:lstStyle/>
          <a:p>
            <a:r>
              <a:rPr lang="fr-FR" dirty="0">
                <a:solidFill>
                  <a:schemeClr val="accent4">
                    <a:lumMod val="50000"/>
                  </a:schemeClr>
                </a:solidFill>
                <a:latin typeface="Bahnschrift SemiBold SemiConden" panose="020B0502040204020203" pitchFamily="34" charset="0"/>
              </a:rPr>
              <a:t>D</a:t>
            </a:r>
            <a:r>
              <a:rPr lang="fr-FR" dirty="0" smtClean="0">
                <a:solidFill>
                  <a:schemeClr val="accent4">
                    <a:lumMod val="50000"/>
                  </a:schemeClr>
                </a:solidFill>
                <a:latin typeface="Bahnschrift SemiBold SemiConden" panose="020B0502040204020203" pitchFamily="34" charset="0"/>
              </a:rPr>
              <a:t>ominicain</a:t>
            </a:r>
            <a:r>
              <a:rPr lang="fr-FR" dirty="0">
                <a:solidFill>
                  <a:schemeClr val="accent4">
                    <a:lumMod val="50000"/>
                  </a:schemeClr>
                </a:solidFill>
                <a:latin typeface="Bahnschrift SemiBold SemiConden" panose="020B0502040204020203" pitchFamily="34" charset="0"/>
              </a:rPr>
              <a:t>, professeur de médecine et d'éthique médicale, a été maître des frères étudiants au couvent des dominicains de Lille et prieur provincial de la Province dominicaine de France. </a:t>
            </a:r>
            <a:r>
              <a:rPr lang="fr-FR" dirty="0" smtClean="0">
                <a:solidFill>
                  <a:schemeClr val="accent4">
                    <a:lumMod val="50000"/>
                  </a:schemeClr>
                </a:solidFill>
                <a:latin typeface="Bahnschrift SemiBold SemiConden" panose="020B0502040204020203" pitchFamily="34" charset="0"/>
              </a:rPr>
              <a:t>Ancien maître </a:t>
            </a:r>
            <a:r>
              <a:rPr lang="fr-FR" dirty="0">
                <a:solidFill>
                  <a:schemeClr val="accent4">
                    <a:lumMod val="50000"/>
                  </a:schemeClr>
                </a:solidFill>
                <a:latin typeface="Bahnschrift SemiBold SemiConden" panose="020B0502040204020203" pitchFamily="34" charset="0"/>
              </a:rPr>
              <a:t>général de l'Ordre des frères </a:t>
            </a:r>
            <a:r>
              <a:rPr lang="fr-FR" dirty="0" smtClean="0">
                <a:solidFill>
                  <a:schemeClr val="accent4">
                    <a:lumMod val="50000"/>
                  </a:schemeClr>
                </a:solidFill>
                <a:latin typeface="Bahnschrift SemiBold SemiConden" panose="020B0502040204020203" pitchFamily="34" charset="0"/>
              </a:rPr>
              <a:t>prêcheurs.</a:t>
            </a:r>
          </a:p>
          <a:p>
            <a:endParaRPr lang="fr-FR" dirty="0">
              <a:solidFill>
                <a:schemeClr val="accent4">
                  <a:lumMod val="50000"/>
                </a:schemeClr>
              </a:solidFill>
              <a:latin typeface="Bahnschrift SemiBold SemiConden" panose="020B0502040204020203" pitchFamily="34" charset="0"/>
            </a:endParaRPr>
          </a:p>
          <a:p>
            <a:pPr algn="ctr"/>
            <a:r>
              <a:rPr lang="fr-FR" sz="4000" dirty="0" smtClean="0">
                <a:solidFill>
                  <a:schemeClr val="accent4">
                    <a:lumMod val="50000"/>
                  </a:schemeClr>
                </a:solidFill>
                <a:latin typeface="Bahnschrift SemiBold SemiConden" panose="020B0502040204020203" pitchFamily="34" charset="0"/>
              </a:rPr>
              <a:t>Quand la mort prend son temps</a:t>
            </a:r>
          </a:p>
          <a:p>
            <a:endParaRPr lang="fr-FR" sz="2400" dirty="0">
              <a:solidFill>
                <a:schemeClr val="accent4">
                  <a:lumMod val="50000"/>
                </a:schemeClr>
              </a:solidFill>
              <a:latin typeface="Bahnschrift SemiBold SemiConden" panose="020B0502040204020203" pitchFamily="34" charset="0"/>
            </a:endParaRPr>
          </a:p>
          <a:p>
            <a:endParaRPr lang="fr-FR" sz="2400" dirty="0">
              <a:solidFill>
                <a:schemeClr val="accent4">
                  <a:lumMod val="50000"/>
                </a:schemeClr>
              </a:solidFill>
              <a:latin typeface="Bahnschrift SemiBold SemiConden" panose="020B0502040204020203" pitchFamily="34" charset="0"/>
            </a:endParaRPr>
          </a:p>
        </p:txBody>
      </p:sp>
      <p:sp>
        <p:nvSpPr>
          <p:cNvPr id="5" name="Espace réservé du pied de page 4"/>
          <p:cNvSpPr>
            <a:spLocks noGrp="1"/>
          </p:cNvSpPr>
          <p:nvPr>
            <p:ph type="ftr" sz="quarter" idx="11"/>
          </p:nvPr>
        </p:nvSpPr>
        <p:spPr/>
        <p:txBody>
          <a:bodyPr/>
          <a:lstStyle/>
          <a:p>
            <a:r>
              <a:rPr lang="fr-FR" dirty="0" smtClean="0"/>
              <a:t>Session annuelle janvier 2025 Paris</a:t>
            </a:r>
            <a:endParaRPr lang="en-US" dirty="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t>9</a:t>
            </a:fld>
            <a:endParaRPr lang="en-US" dirty="0"/>
          </a:p>
        </p:txBody>
      </p:sp>
      <p:pic>
        <p:nvPicPr>
          <p:cNvPr id="4" name="Image 3"/>
          <p:cNvPicPr>
            <a:picLocks noChangeAspect="1"/>
          </p:cNvPicPr>
          <p:nvPr/>
        </p:nvPicPr>
        <p:blipFill>
          <a:blip r:embed="rId2"/>
          <a:stretch>
            <a:fillRect/>
          </a:stretch>
        </p:blipFill>
        <p:spPr>
          <a:xfrm>
            <a:off x="0" y="0"/>
            <a:ext cx="1432339" cy="456558"/>
          </a:xfrm>
          <a:prstGeom prst="rect">
            <a:avLst/>
          </a:prstGeom>
        </p:spPr>
      </p:pic>
      <p:pic>
        <p:nvPicPr>
          <p:cNvPr id="7" name="Image 6"/>
          <p:cNvPicPr>
            <a:picLocks noChangeAspect="1"/>
          </p:cNvPicPr>
          <p:nvPr/>
        </p:nvPicPr>
        <p:blipFill>
          <a:blip r:embed="rId3"/>
          <a:stretch>
            <a:fillRect/>
          </a:stretch>
        </p:blipFill>
        <p:spPr>
          <a:xfrm>
            <a:off x="1586362" y="816506"/>
            <a:ext cx="2152650" cy="1476375"/>
          </a:xfrm>
          <a:prstGeom prst="rect">
            <a:avLst/>
          </a:prstGeom>
        </p:spPr>
      </p:pic>
    </p:spTree>
    <p:extLst>
      <p:ext uri="{BB962C8B-B14F-4D97-AF65-F5344CB8AC3E}">
        <p14:creationId xmlns:p14="http://schemas.microsoft.com/office/powerpoint/2010/main" val="27728806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qu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913</TotalTime>
  <Words>838</Words>
  <Application>Microsoft Office PowerPoint</Application>
  <PresentationFormat>Grand écran</PresentationFormat>
  <Paragraphs>106</Paragraphs>
  <Slides>18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18</vt:i4>
      </vt:variant>
    </vt:vector>
  </HeadingPairs>
  <TitlesOfParts>
    <vt:vector size="23" baseType="lpstr">
      <vt:lpstr>Arial</vt:lpstr>
      <vt:lpstr>Bahnschrift SemiBold SemiConden</vt:lpstr>
      <vt:lpstr>Calibri</vt:lpstr>
      <vt:lpstr>Garamond</vt:lpstr>
      <vt:lpstr>Organique</vt:lpstr>
      <vt:lpstr>Accompagner la vie jusqu’à la fin</vt:lpstr>
      <vt:lpstr>BIENVENUE et Bonne Année Jubilaire !!!</vt:lpstr>
      <vt:lpstr>Pourquoi (encore !) ce thème de la fin de vie ???</vt:lpstr>
      <vt:lpstr>Ce qui nous guide</vt:lpstr>
      <vt:lpstr>Au programme</vt:lpstr>
      <vt:lpstr>Un choix assumé</vt:lpstr>
      <vt:lpstr>Merci</vt:lpstr>
      <vt:lpstr>Temps de prière</vt:lpstr>
      <vt:lpstr>Frère Bruno Cadoré</vt:lpstr>
      <vt:lpstr>Dr. Jean-Gustave HENTZ</vt:lpstr>
      <vt:lpstr>M. François-Xavier PUTALLAZ</vt:lpstr>
      <vt:lpstr>Echanges</vt:lpstr>
      <vt:lpstr>Mgr Matthieu ROUGE</vt:lpstr>
      <vt:lpstr>François-Xavier LEJEUNE Anne-Marie TREBULLE</vt:lpstr>
      <vt:lpstr>Marilyne CHAUMONT Vincent HAMEL</vt:lpstr>
      <vt:lpstr>Présentation PowerPoint</vt:lpstr>
      <vt:lpstr>Echanges</vt:lpstr>
      <vt:lpstr>Merci et à bientôt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Assemblée Générale Ordinaire</dc:title>
  <dc:creator>Jean-René BERTHELEMY</dc:creator>
  <cp:lastModifiedBy>Jean-René BERTHELEMY</cp:lastModifiedBy>
  <cp:revision>54</cp:revision>
  <dcterms:created xsi:type="dcterms:W3CDTF">2024-05-07T12:52:51Z</dcterms:created>
  <dcterms:modified xsi:type="dcterms:W3CDTF">2025-01-30T14:49:14Z</dcterms:modified>
</cp:coreProperties>
</file>