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0.jpg" ContentType="image/jpeg"/>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8"/>
  </p:notesMasterIdLst>
  <p:sldIdLst>
    <p:sldId id="256" r:id="rId2"/>
    <p:sldId id="303" r:id="rId3"/>
    <p:sldId id="260" r:id="rId4"/>
    <p:sldId id="299" r:id="rId5"/>
    <p:sldId id="301" r:id="rId6"/>
    <p:sldId id="302" r:id="rId7"/>
    <p:sldId id="307" r:id="rId8"/>
    <p:sldId id="305" r:id="rId9"/>
    <p:sldId id="309" r:id="rId10"/>
    <p:sldId id="311" r:id="rId11"/>
    <p:sldId id="317" r:id="rId12"/>
    <p:sldId id="314" r:id="rId13"/>
    <p:sldId id="313" r:id="rId14"/>
    <p:sldId id="318" r:id="rId15"/>
    <p:sldId id="319" r:id="rId16"/>
    <p:sldId id="316"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CF8"/>
    <a:srgbClr val="B9C6E9"/>
    <a:srgbClr val="3654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976" autoAdjust="0"/>
  </p:normalViewPr>
  <p:slideViewPr>
    <p:cSldViewPr snapToGrid="0">
      <p:cViewPr varScale="1">
        <p:scale>
          <a:sx n="71" d="100"/>
          <a:sy n="71" d="100"/>
        </p:scale>
        <p:origin x="113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1F0DA563-EED1-4F5F-BE57-2C05A6698BA0}" type="datetimeFigureOut">
              <a:rPr lang="fr-FR" smtClean="0"/>
              <a:t>29/01/2025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522B467-1360-44D0-8A14-E61FD713C675}" type="slidenum">
              <a:rPr lang="fr-FR" smtClean="0"/>
              <a:t>‹N°›</a:t>
            </a:fld>
            <a:endParaRPr lang="fr-FR"/>
          </a:p>
        </p:txBody>
      </p:sp>
    </p:spTree>
    <p:extLst>
      <p:ext uri="{BB962C8B-B14F-4D97-AF65-F5344CB8AC3E}">
        <p14:creationId xmlns:p14="http://schemas.microsoft.com/office/powerpoint/2010/main" val="337041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latin typeface="Arial Narrow" panose="020B0606020202030204" pitchFamily="34" charset="0"/>
              </a:rPr>
              <a:t>FX</a:t>
            </a:r>
          </a:p>
          <a:p>
            <a:endParaRPr lang="fr-FR" dirty="0">
              <a:latin typeface="Arial Narrow" panose="020B0606020202030204" pitchFamily="34" charset="0"/>
            </a:endParaRPr>
          </a:p>
          <a:p>
            <a:r>
              <a:rPr lang="fr-FR" dirty="0">
                <a:latin typeface="Arial Narrow" panose="020B0606020202030204" pitchFamily="34" charset="0"/>
              </a:rPr>
              <a:t>Présentation NDBS</a:t>
            </a: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a:t>
            </a:fld>
            <a:endParaRPr lang="fr-FR"/>
          </a:p>
        </p:txBody>
      </p:sp>
    </p:spTree>
    <p:extLst>
      <p:ext uri="{BB962C8B-B14F-4D97-AF65-F5344CB8AC3E}">
        <p14:creationId xmlns:p14="http://schemas.microsoft.com/office/powerpoint/2010/main" val="303896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FX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Insuffler la culture palliative : dans les soins techniques ET relationnels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Vivre chaque accompagnement comme une rencontre : connaître la personne, partager des moments précieux, lui dire ce qu’elle nous apporte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Accompagner chacun dans son cheminement intérieur : accueillir les questions existentielles pour accompagner sur le plan spirituel (cf. soin spirituel Alliance Siméon)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Cultiver la présence de la nature et des enfants : la vie pleinement, à tout instant et jusqu’au bout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Constituer un collectif de bénévoles : présence ++++ auprès des personnes isolées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Inviter chacun à être à un bon voisin pour l’autre : chacun reçoit et donne, chacun peut être aidant/accueillant pour les autres, même dans un périmètre très restreint par l’âge ou le handicap (à l’échelle du site, de la maison voire de l’étage), tous membres d’une communauté solidaire où l’on compte les uns sur les autres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rPr>
              <a:t>Donner à la vie de la douceur, du goût, du sens… et de la joie</a:t>
            </a: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10</a:t>
            </a:fld>
            <a:endParaRPr lang="fr-FR"/>
          </a:p>
        </p:txBody>
      </p:sp>
    </p:spTree>
    <p:extLst>
      <p:ext uri="{BB962C8B-B14F-4D97-AF65-F5344CB8AC3E}">
        <p14:creationId xmlns:p14="http://schemas.microsoft.com/office/powerpoint/2010/main" val="3915365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Conclusion : lieu de vie, résidents le plus souvent dans la joie</a:t>
            </a:r>
          </a:p>
          <a:p>
            <a:r>
              <a:rPr lang="fr-FR" dirty="0"/>
              <a:t>Ne pas laisser l’angoisse ponctuelle l’emporter sur la joie</a:t>
            </a:r>
          </a:p>
          <a:p>
            <a:endParaRPr lang="fr-FR" dirty="0"/>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11</a:t>
            </a:fld>
            <a:endParaRPr lang="fr-FR"/>
          </a:p>
        </p:txBody>
      </p:sp>
    </p:spTree>
    <p:extLst>
      <p:ext uri="{BB962C8B-B14F-4D97-AF65-F5344CB8AC3E}">
        <p14:creationId xmlns:p14="http://schemas.microsoft.com/office/powerpoint/2010/main" val="301668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12</a:t>
            </a:fld>
            <a:endParaRPr lang="fr-FR"/>
          </a:p>
        </p:txBody>
      </p:sp>
    </p:spTree>
    <p:extLst>
      <p:ext uri="{BB962C8B-B14F-4D97-AF65-F5344CB8AC3E}">
        <p14:creationId xmlns:p14="http://schemas.microsoft.com/office/powerpoint/2010/main" val="4105123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13</a:t>
            </a:fld>
            <a:endParaRPr lang="fr-FR"/>
          </a:p>
        </p:txBody>
      </p:sp>
    </p:spTree>
    <p:extLst>
      <p:ext uri="{BB962C8B-B14F-4D97-AF65-F5344CB8AC3E}">
        <p14:creationId xmlns:p14="http://schemas.microsoft.com/office/powerpoint/2010/main" val="3332575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14</a:t>
            </a:fld>
            <a:endParaRPr lang="fr-FR"/>
          </a:p>
        </p:txBody>
      </p:sp>
    </p:spTree>
    <p:extLst>
      <p:ext uri="{BB962C8B-B14F-4D97-AF65-F5344CB8AC3E}">
        <p14:creationId xmlns:p14="http://schemas.microsoft.com/office/powerpoint/2010/main" val="2873732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15</a:t>
            </a:fld>
            <a:endParaRPr lang="fr-FR"/>
          </a:p>
        </p:txBody>
      </p:sp>
    </p:spTree>
    <p:extLst>
      <p:ext uri="{BB962C8B-B14F-4D97-AF65-F5344CB8AC3E}">
        <p14:creationId xmlns:p14="http://schemas.microsoft.com/office/powerpoint/2010/main" val="166641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16</a:t>
            </a:fld>
            <a:endParaRPr lang="fr-FR"/>
          </a:p>
        </p:txBody>
      </p:sp>
    </p:spTree>
    <p:extLst>
      <p:ext uri="{BB962C8B-B14F-4D97-AF65-F5344CB8AC3E}">
        <p14:creationId xmlns:p14="http://schemas.microsoft.com/office/powerpoint/2010/main" val="300441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rPr>
              <a:t>FX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rPr>
              <a:t>Dernier texte dont nous disposons (projet de loi du 10 avril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rial Narrow" panose="020B0606020202030204" pitchFamily="34" charset="0"/>
            </a:endParaRP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2</a:t>
            </a:fld>
            <a:endParaRPr lang="fr-FR"/>
          </a:p>
        </p:txBody>
      </p:sp>
    </p:spTree>
    <p:extLst>
      <p:ext uri="{BB962C8B-B14F-4D97-AF65-F5344CB8AC3E}">
        <p14:creationId xmlns:p14="http://schemas.microsoft.com/office/powerpoint/2010/main" val="386801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0000"/>
              </a:lnSpc>
              <a:spcBef>
                <a:spcPts val="0"/>
              </a:spcBef>
              <a:buNone/>
            </a:pPr>
            <a:r>
              <a:rPr lang="fr-FR" sz="1200" dirty="0">
                <a:latin typeface="Arial Narrow" panose="020B0606020202030204" pitchFamily="34" charset="0"/>
              </a:rPr>
              <a:t>AM</a:t>
            </a:r>
          </a:p>
          <a:p>
            <a:pPr marL="0" lvl="0" indent="0">
              <a:lnSpc>
                <a:spcPct val="100000"/>
              </a:lnSpc>
              <a:spcBef>
                <a:spcPts val="0"/>
              </a:spcBef>
              <a:buNone/>
            </a:pPr>
            <a:endParaRPr lang="fr-FR" sz="1200" dirty="0">
              <a:latin typeface="Arial Narrow" panose="020B0606020202030204" pitchFamily="34" charset="0"/>
            </a:endParaRPr>
          </a:p>
          <a:p>
            <a:pPr marL="0" lvl="0" indent="0">
              <a:lnSpc>
                <a:spcPct val="100000"/>
              </a:lnSpc>
              <a:spcBef>
                <a:spcPts val="0"/>
              </a:spcBef>
              <a:buNone/>
            </a:pPr>
            <a:r>
              <a:rPr lang="fr-FR" sz="1200" dirty="0">
                <a:latin typeface="Arial Narrow" panose="020B0606020202030204" pitchFamily="34" charset="0"/>
              </a:rPr>
              <a:t>Lésion cérébrale : ça peut être chacun de nous si l’on se fait renverser en sortant de la session</a:t>
            </a:r>
          </a:p>
          <a:p>
            <a:pPr marL="0" lvl="0" indent="0">
              <a:lnSpc>
                <a:spcPct val="100000"/>
              </a:lnSpc>
              <a:spcBef>
                <a:spcPts val="0"/>
              </a:spcBef>
              <a:buNone/>
            </a:pPr>
            <a:endParaRPr lang="fr-FR" sz="1200" dirty="0">
              <a:latin typeface="Arial Narrow" panose="020B0606020202030204" pitchFamily="34" charset="0"/>
            </a:endParaRPr>
          </a:p>
          <a:p>
            <a:pPr marL="0" lvl="0" indent="0">
              <a:lnSpc>
                <a:spcPct val="100000"/>
              </a:lnSpc>
              <a:spcBef>
                <a:spcPts val="0"/>
              </a:spcBef>
              <a:buNone/>
            </a:pPr>
            <a:r>
              <a:rPr lang="fr-FR" sz="1200" dirty="0">
                <a:latin typeface="Arial Narrow" panose="020B0606020202030204" pitchFamily="34" charset="0"/>
              </a:rPr>
              <a:t>Histoires de Pierre Farid, Tom et Philippe (chaque façon d’aborder la maladie et le handicap est unique)</a:t>
            </a: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3</a:t>
            </a:fld>
            <a:endParaRPr lang="fr-FR"/>
          </a:p>
        </p:txBody>
      </p:sp>
    </p:spTree>
    <p:extLst>
      <p:ext uri="{BB962C8B-B14F-4D97-AF65-F5344CB8AC3E}">
        <p14:creationId xmlns:p14="http://schemas.microsoft.com/office/powerpoint/2010/main" val="23605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0000"/>
              </a:lnSpc>
              <a:spcBef>
                <a:spcPts val="0"/>
              </a:spcBef>
              <a:buFontTx/>
              <a:buNone/>
            </a:pPr>
            <a:r>
              <a:rPr lang="fr-FR" sz="1200" dirty="0">
                <a:latin typeface="Arial Narrow" panose="020B0606020202030204" pitchFamily="34" charset="0"/>
              </a:rPr>
              <a:t>AM</a:t>
            </a:r>
          </a:p>
          <a:p>
            <a:pPr marL="0" lvl="0" indent="0">
              <a:lnSpc>
                <a:spcPct val="100000"/>
              </a:lnSpc>
              <a:spcBef>
                <a:spcPts val="0"/>
              </a:spcBef>
              <a:buFontTx/>
              <a:buNone/>
            </a:pPr>
            <a:endParaRPr lang="fr-FR" sz="1200" dirty="0">
              <a:latin typeface="Arial Narrow" panose="020B0606020202030204" pitchFamily="34" charset="0"/>
            </a:endParaRPr>
          </a:p>
          <a:p>
            <a:pPr marL="0" lvl="0" indent="0">
              <a:lnSpc>
                <a:spcPct val="100000"/>
              </a:lnSpc>
              <a:spcBef>
                <a:spcPts val="0"/>
              </a:spcBef>
              <a:buFontTx/>
              <a:buNone/>
            </a:pPr>
            <a:r>
              <a:rPr lang="fr-FR" sz="1200" dirty="0">
                <a:latin typeface="Arial Narrow" panose="020B0606020202030204" pitchFamily="34" charset="0"/>
              </a:rPr>
              <a:t>Incertitude sur l’évolution de l’état de santé : cf. frère Bruno Cadoré (la mort est déjà présente)</a:t>
            </a:r>
          </a:p>
          <a:p>
            <a:pPr marL="0" lvl="0" indent="0">
              <a:lnSpc>
                <a:spcPct val="100000"/>
              </a:lnSpc>
              <a:spcBef>
                <a:spcPts val="0"/>
              </a:spcBef>
              <a:buFontTx/>
              <a:buNone/>
            </a:pPr>
            <a:endParaRPr lang="fr-FR" sz="1200" dirty="0">
              <a:latin typeface="Arial Narrow" panose="020B0606020202030204" pitchFamily="34" charset="0"/>
            </a:endParaRPr>
          </a:p>
          <a:p>
            <a:pPr marL="0" lvl="0" indent="0">
              <a:lnSpc>
                <a:spcPct val="100000"/>
              </a:lnSpc>
              <a:spcBef>
                <a:spcPts val="0"/>
              </a:spcBef>
              <a:buFontTx/>
              <a:buNone/>
            </a:pPr>
            <a:r>
              <a:rPr lang="fr-FR" sz="1200" dirty="0">
                <a:latin typeface="Arial Narrow" panose="020B0606020202030204" pitchFamily="34" charset="0"/>
              </a:rPr>
              <a:t>Article 8 : pour les personnes sous curatelle ou tutelle, le mandataire judiciaire est consulté pour observations éventuelles</a:t>
            </a:r>
          </a:p>
          <a:p>
            <a:pPr marL="0" lvl="0" indent="0">
              <a:lnSpc>
                <a:spcPct val="100000"/>
              </a:lnSpc>
              <a:spcBef>
                <a:spcPts val="0"/>
              </a:spcBef>
              <a:buFontTx/>
              <a:buNone/>
            </a:pPr>
            <a:endParaRPr lang="fr-FR" sz="1200" dirty="0">
              <a:latin typeface="Arial Narrow" panose="020B0606020202030204" pitchFamily="34" charset="0"/>
            </a:endParaRPr>
          </a:p>
          <a:p>
            <a:pPr marL="0" lvl="0" indent="0">
              <a:lnSpc>
                <a:spcPct val="100000"/>
              </a:lnSpc>
              <a:spcBef>
                <a:spcPts val="0"/>
              </a:spcBef>
              <a:buFontTx/>
              <a:buNone/>
            </a:pPr>
            <a:r>
              <a:rPr lang="fr-FR" sz="1200" dirty="0">
                <a:latin typeface="Arial Narrow" panose="020B0606020202030204" pitchFamily="34" charset="0"/>
              </a:rPr>
              <a:t>Pas de directives anticipées puisqu’on ne peut pas anticiper l’accident</a:t>
            </a:r>
          </a:p>
          <a:p>
            <a:pPr marL="0" lvl="0" indent="0">
              <a:lnSpc>
                <a:spcPct val="100000"/>
              </a:lnSpc>
              <a:spcBef>
                <a:spcPts val="0"/>
              </a:spcBef>
              <a:buFontTx/>
              <a:buNone/>
            </a:pPr>
            <a:r>
              <a:rPr lang="fr-FR" sz="1200" dirty="0">
                <a:latin typeface="Arial Narrow" panose="020B0606020202030204" pitchFamily="34" charset="0"/>
              </a:rPr>
              <a:t>Influençables par leurs proches, eux-mêmes en souffrance</a:t>
            </a:r>
          </a:p>
          <a:p>
            <a:pPr marL="0" lvl="0" indent="0">
              <a:lnSpc>
                <a:spcPct val="100000"/>
              </a:lnSpc>
              <a:spcBef>
                <a:spcPts val="0"/>
              </a:spcBef>
              <a:buFontTx/>
              <a:buNone/>
            </a:pPr>
            <a:endParaRPr lang="fr-FR" sz="1200" dirty="0">
              <a:latin typeface="Arial Narrow" panose="020B0606020202030204" pitchFamily="34" charset="0"/>
            </a:endParaRP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4</a:t>
            </a:fld>
            <a:endParaRPr lang="fr-FR"/>
          </a:p>
        </p:txBody>
      </p:sp>
    </p:spTree>
    <p:extLst>
      <p:ext uri="{BB962C8B-B14F-4D97-AF65-F5344CB8AC3E}">
        <p14:creationId xmlns:p14="http://schemas.microsoft.com/office/powerpoint/2010/main" val="277266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0000"/>
              </a:lnSpc>
              <a:spcBef>
                <a:spcPts val="0"/>
              </a:spcBef>
              <a:buNone/>
            </a:pPr>
            <a:r>
              <a:rPr lang="fr-FR" sz="1200" dirty="0">
                <a:latin typeface="Arial Narrow" panose="020B0606020202030204" pitchFamily="34" charset="0"/>
              </a:rPr>
              <a:t>FX</a:t>
            </a:r>
          </a:p>
          <a:p>
            <a:pPr marL="0" lvl="0" indent="0">
              <a:lnSpc>
                <a:spcPct val="100000"/>
              </a:lnSpc>
              <a:spcBef>
                <a:spcPts val="0"/>
              </a:spcBef>
              <a:buNone/>
            </a:pPr>
            <a:endParaRPr lang="fr-FR" sz="1200" dirty="0">
              <a:latin typeface="Arial Narrow" panose="020B0606020202030204" pitchFamily="34" charset="0"/>
            </a:endParaRPr>
          </a:p>
          <a:p>
            <a:pPr marL="0" lvl="0" indent="0">
              <a:lnSpc>
                <a:spcPct val="100000"/>
              </a:lnSpc>
              <a:spcBef>
                <a:spcPts val="0"/>
              </a:spcBef>
              <a:buNone/>
            </a:pPr>
            <a:r>
              <a:rPr lang="fr-FR" sz="1200" dirty="0">
                <a:latin typeface="Arial Narrow" panose="020B0606020202030204" pitchFamily="34" charset="0"/>
              </a:rPr>
              <a:t>Les 66 résidents sont concernés par le projet de loi sans être pour autant en fin de vie</a:t>
            </a: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5</a:t>
            </a:fld>
            <a:endParaRPr lang="fr-FR"/>
          </a:p>
        </p:txBody>
      </p:sp>
    </p:spTree>
    <p:extLst>
      <p:ext uri="{BB962C8B-B14F-4D97-AF65-F5344CB8AC3E}">
        <p14:creationId xmlns:p14="http://schemas.microsoft.com/office/powerpoint/2010/main" val="471629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0000"/>
              </a:lnSpc>
              <a:spcBef>
                <a:spcPts val="0"/>
              </a:spcBef>
              <a:buNone/>
            </a:pPr>
            <a:r>
              <a:rPr lang="fr-FR" sz="1200" dirty="0">
                <a:latin typeface="Arial Narrow" panose="020B0606020202030204" pitchFamily="34" charset="0"/>
              </a:rPr>
              <a:t>AM</a:t>
            </a:r>
          </a:p>
          <a:p>
            <a:pPr marL="0" lvl="0" indent="0">
              <a:lnSpc>
                <a:spcPct val="100000"/>
              </a:lnSpc>
              <a:spcBef>
                <a:spcPts val="0"/>
              </a:spcBef>
              <a:buNone/>
            </a:pPr>
            <a:endParaRPr lang="fr-FR" sz="1200" dirty="0">
              <a:latin typeface="Arial Narrow" panose="020B0606020202030204" pitchFamily="34" charset="0"/>
            </a:endParaRPr>
          </a:p>
          <a:p>
            <a:pPr marL="0" lvl="0" indent="0">
              <a:lnSpc>
                <a:spcPct val="100000"/>
              </a:lnSpc>
              <a:spcBef>
                <a:spcPts val="0"/>
              </a:spcBef>
              <a:buNone/>
            </a:pPr>
            <a:r>
              <a:rPr lang="fr-FR" sz="1200" dirty="0">
                <a:latin typeface="Arial Narrow" panose="020B0606020202030204" pitchFamily="34" charset="0"/>
              </a:rPr>
              <a:t>Personne âgée : sentiment que </a:t>
            </a:r>
            <a:r>
              <a:rPr lang="fr-FR" sz="1200" i="1" dirty="0">
                <a:latin typeface="Arial Narrow" panose="020B0606020202030204" pitchFamily="34" charset="0"/>
              </a:rPr>
              <a:t>ma vie est finie</a:t>
            </a:r>
          </a:p>
          <a:p>
            <a:pPr marL="0" lvl="0" indent="0">
              <a:lnSpc>
                <a:spcPct val="100000"/>
              </a:lnSpc>
              <a:spcBef>
                <a:spcPts val="0"/>
              </a:spcBef>
              <a:buNone/>
            </a:pPr>
            <a:r>
              <a:rPr lang="fr-FR" sz="1200" i="0" dirty="0">
                <a:latin typeface="Arial Narrow" panose="020B0606020202030204" pitchFamily="34" charset="0"/>
              </a:rPr>
              <a:t>Personne cérébrolésée : sentiment que </a:t>
            </a:r>
            <a:r>
              <a:rPr lang="fr-FR" sz="1200" i="1" dirty="0">
                <a:latin typeface="Arial Narrow" panose="020B0606020202030204" pitchFamily="34" charset="0"/>
              </a:rPr>
              <a:t>ma vie s’est arrêtée</a:t>
            </a:r>
            <a:r>
              <a:rPr lang="fr-FR" sz="1200" i="0" dirty="0">
                <a:latin typeface="Arial Narrow" panose="020B0606020202030204" pitchFamily="34" charset="0"/>
              </a:rPr>
              <a:t> (brutalité de l’accident, un avant/après)</a:t>
            </a:r>
          </a:p>
          <a:p>
            <a:pPr marL="0" lvl="0" indent="0">
              <a:lnSpc>
                <a:spcPct val="100000"/>
              </a:lnSpc>
              <a:spcBef>
                <a:spcPts val="0"/>
              </a:spcBef>
              <a:buNone/>
            </a:pPr>
            <a:endParaRPr lang="fr-FR" sz="1200" dirty="0">
              <a:latin typeface="Arial Narrow" panose="020B0606020202030204" pitchFamily="34" charset="0"/>
            </a:endParaRPr>
          </a:p>
          <a:p>
            <a:pPr marL="0" lvl="0" indent="0">
              <a:lnSpc>
                <a:spcPct val="100000"/>
              </a:lnSpc>
              <a:spcBef>
                <a:spcPts val="0"/>
              </a:spcBef>
              <a:buNone/>
            </a:pPr>
            <a:r>
              <a:rPr lang="fr-FR" sz="1200" dirty="0">
                <a:latin typeface="Arial Narrow" panose="020B0606020202030204" pitchFamily="34" charset="0"/>
              </a:rPr>
              <a:t>Rétrécissement de l’horizon</a:t>
            </a:r>
          </a:p>
          <a:p>
            <a:pPr marL="0" lvl="0" indent="0">
              <a:lnSpc>
                <a:spcPct val="100000"/>
              </a:lnSpc>
              <a:spcBef>
                <a:spcPts val="0"/>
              </a:spcBef>
              <a:buNone/>
            </a:pPr>
            <a:r>
              <a:rPr lang="fr-FR" sz="1200" dirty="0">
                <a:latin typeface="Arial Narrow" panose="020B0606020202030204" pitchFamily="34" charset="0"/>
              </a:rPr>
              <a:t>FX Putallaz : le malade (ou la personne en situation de handicap) est coupable d’être malade, s’il est dans cette situation, c’est qu’il l’a choisi</a:t>
            </a:r>
          </a:p>
          <a:p>
            <a:pPr marL="0" lvl="0" indent="0">
              <a:lnSpc>
                <a:spcPct val="100000"/>
              </a:lnSpc>
              <a:spcBef>
                <a:spcPts val="0"/>
              </a:spcBef>
              <a:buNone/>
            </a:pPr>
            <a:endParaRPr lang="fr-FR" sz="1200" dirty="0">
              <a:latin typeface="Arial Narrow" panose="020B0606020202030204" pitchFamily="34" charset="0"/>
            </a:endParaRPr>
          </a:p>
          <a:p>
            <a:pPr marL="0" lvl="0" indent="0">
              <a:lnSpc>
                <a:spcPct val="100000"/>
              </a:lnSpc>
              <a:spcBef>
                <a:spcPts val="0"/>
              </a:spcBef>
              <a:buNone/>
            </a:pPr>
            <a:r>
              <a:rPr lang="fr-FR" sz="1200" dirty="0">
                <a:latin typeface="Arial Narrow" panose="020B0606020202030204" pitchFamily="34" charset="0"/>
              </a:rPr>
              <a:t>Evoquer la pression financière</a:t>
            </a:r>
          </a:p>
          <a:p>
            <a:pPr marL="0" lvl="0" indent="0">
              <a:lnSpc>
                <a:spcPct val="100000"/>
              </a:lnSpc>
              <a:spcBef>
                <a:spcPts val="0"/>
              </a:spcBef>
              <a:buNone/>
            </a:pPr>
            <a:r>
              <a:rPr lang="fr-FR" sz="1200" dirty="0">
                <a:latin typeface="Arial Narrow" panose="020B0606020202030204" pitchFamily="34" charset="0"/>
              </a:rPr>
              <a:t>1 an au FAM pour un résident = 100 000 € pour la société (résidents quasi jamais payants)</a:t>
            </a: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6</a:t>
            </a:fld>
            <a:endParaRPr lang="fr-FR"/>
          </a:p>
        </p:txBody>
      </p:sp>
    </p:spTree>
    <p:extLst>
      <p:ext uri="{BB962C8B-B14F-4D97-AF65-F5344CB8AC3E}">
        <p14:creationId xmlns:p14="http://schemas.microsoft.com/office/powerpoint/2010/main" val="270043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latin typeface="Arial Narrow" panose="020B0606020202030204" pitchFamily="34" charset="0"/>
              </a:rPr>
              <a:t>AM</a:t>
            </a: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7</a:t>
            </a:fld>
            <a:endParaRPr lang="fr-FR"/>
          </a:p>
        </p:txBody>
      </p:sp>
    </p:spTree>
    <p:extLst>
      <p:ext uri="{BB962C8B-B14F-4D97-AF65-F5344CB8AC3E}">
        <p14:creationId xmlns:p14="http://schemas.microsoft.com/office/powerpoint/2010/main" val="273874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Arial Narrow" panose="020B0606020202030204" pitchFamily="34" charset="0"/>
                <a:ea typeface="Calibri" panose="020F0502020204030204" pitchFamily="34" charset="0"/>
                <a:cs typeface="Calibri" panose="020F0502020204030204" pitchFamily="34" charset="0"/>
              </a:rPr>
              <a:t>AM</a:t>
            </a:r>
          </a:p>
          <a:p>
            <a:endParaRPr lang="fr-FR" sz="1200" dirty="0">
              <a:latin typeface="Arial Narrow" panose="020B0606020202030204" pitchFamily="34" charset="0"/>
              <a:ea typeface="Calibri" panose="020F0502020204030204" pitchFamily="34" charset="0"/>
              <a:cs typeface="Calibri" panose="020F0502020204030204" pitchFamily="34" charset="0"/>
            </a:endParaRPr>
          </a:p>
          <a:p>
            <a:r>
              <a:rPr lang="fr-FR" sz="1200" dirty="0">
                <a:latin typeface="Arial Narrow" panose="020B0606020202030204" pitchFamily="34" charset="0"/>
                <a:ea typeface="Calibri" panose="020F0502020204030204" pitchFamily="34" charset="0"/>
                <a:cs typeface="Calibri" panose="020F0502020204030204" pitchFamily="34" charset="0"/>
              </a:rPr>
              <a:t>Délit d’entrave : pas dans le projet de loi mais amendement en commission spéciale</a:t>
            </a:r>
          </a:p>
          <a:p>
            <a:endParaRPr lang="fr-FR" sz="1200" dirty="0">
              <a:latin typeface="Arial Narrow" panose="020B0606020202030204" pitchFamily="34" charset="0"/>
            </a:endParaRPr>
          </a:p>
          <a:p>
            <a:r>
              <a:rPr lang="fr-FR" sz="1200" dirty="0">
                <a:latin typeface="Arial Narrow" panose="020B0606020202030204" pitchFamily="34" charset="0"/>
              </a:rPr>
              <a:t>Lassitude des personnes accompagnées (</a:t>
            </a:r>
            <a:r>
              <a:rPr lang="fr-FR" sz="1200" i="1" dirty="0">
                <a:latin typeface="Arial Narrow" panose="020B0606020202030204" pitchFamily="34" charset="0"/>
              </a:rPr>
              <a:t>je n’en peux plus</a:t>
            </a:r>
            <a:r>
              <a:rPr lang="fr-FR" sz="1200" i="0" dirty="0">
                <a:latin typeface="Arial Narrow" panose="020B0606020202030204" pitchFamily="34" charset="0"/>
              </a:rPr>
              <a:t>)</a:t>
            </a:r>
          </a:p>
          <a:p>
            <a:r>
              <a:rPr lang="fr-FR" sz="1200" i="0" dirty="0">
                <a:latin typeface="Arial Narrow" panose="020B0606020202030204" pitchFamily="34" charset="0"/>
              </a:rPr>
              <a:t>Des familles (</a:t>
            </a:r>
            <a:r>
              <a:rPr lang="fr-FR" sz="1200" i="1" dirty="0">
                <a:latin typeface="Arial Narrow" panose="020B0606020202030204" pitchFamily="34" charset="0"/>
              </a:rPr>
              <a:t>il aurait mieux valu qu’il meure</a:t>
            </a:r>
            <a:r>
              <a:rPr lang="fr-FR" sz="1200" i="0" dirty="0">
                <a:latin typeface="Arial Narrow" panose="020B0606020202030204" pitchFamily="34" charset="0"/>
              </a:rPr>
              <a:t>)</a:t>
            </a:r>
          </a:p>
          <a:p>
            <a:r>
              <a:rPr lang="fr-FR" sz="1200" i="0" dirty="0">
                <a:latin typeface="Arial Narrow" panose="020B0606020202030204" pitchFamily="34" charset="0"/>
              </a:rPr>
              <a:t>Des équipes (</a:t>
            </a:r>
            <a:r>
              <a:rPr lang="fr-FR" sz="1200" i="1" dirty="0">
                <a:latin typeface="Arial Narrow" panose="020B0606020202030204" pitchFamily="34" charset="0"/>
              </a:rPr>
              <a:t>il nous fatigue</a:t>
            </a:r>
            <a:r>
              <a:rPr lang="fr-FR" sz="1200" i="0" dirty="0">
                <a:latin typeface="Arial Narrow" panose="020B0606020202030204" pitchFamily="34" charset="0"/>
              </a:rPr>
              <a:t>)</a:t>
            </a:r>
            <a:endParaRPr lang="fr-FR" sz="1200" dirty="0">
              <a:latin typeface="Arial Narrow" panose="020B0606020202030204" pitchFamily="34" charset="0"/>
            </a:endParaRP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8</a:t>
            </a:fld>
            <a:endParaRPr lang="fr-FR"/>
          </a:p>
        </p:txBody>
      </p:sp>
    </p:spTree>
    <p:extLst>
      <p:ext uri="{BB962C8B-B14F-4D97-AF65-F5344CB8AC3E}">
        <p14:creationId xmlns:p14="http://schemas.microsoft.com/office/powerpoint/2010/main" val="3314786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Arial Narrow" panose="020B0606020202030204" pitchFamily="34" charset="0"/>
                <a:ea typeface="Calibri" panose="020F0502020204030204" pitchFamily="34" charset="0"/>
                <a:cs typeface="Calibri" panose="020F0502020204030204" pitchFamily="34" charset="0"/>
              </a:rPr>
              <a:t>FX</a:t>
            </a:r>
          </a:p>
          <a:p>
            <a:endParaRPr lang="fr-FR" sz="1200" dirty="0">
              <a:latin typeface="Arial Narrow" panose="020B0606020202030204" pitchFamily="34" charset="0"/>
              <a:ea typeface="Calibri" panose="020F0502020204030204" pitchFamily="34" charset="0"/>
              <a:cs typeface="Calibri" panose="020F0502020204030204" pitchFamily="34" charset="0"/>
            </a:endParaRPr>
          </a:p>
          <a:p>
            <a:r>
              <a:rPr lang="fr-FR" sz="1200" dirty="0">
                <a:latin typeface="Arial Narrow" panose="020B0606020202030204" pitchFamily="34" charset="0"/>
                <a:ea typeface="Calibri" panose="020F0502020204030204" pitchFamily="34" charset="0"/>
                <a:cs typeface="Calibri" panose="020F0502020204030204" pitchFamily="34" charset="0"/>
              </a:rPr>
              <a:t>Cf. notre cheminement à NDBS</a:t>
            </a:r>
          </a:p>
          <a:p>
            <a:endParaRPr lang="fr-FR" sz="1200" dirty="0">
              <a:latin typeface="Arial Narrow" panose="020B0606020202030204" pitchFamily="34" charset="0"/>
            </a:endParaRPr>
          </a:p>
          <a:p>
            <a:pPr marL="228600" indent="-228600">
              <a:buAutoNum type="arabicParenR"/>
            </a:pPr>
            <a:r>
              <a:rPr lang="fr-FR" sz="1200" dirty="0">
                <a:latin typeface="Arial Narrow" panose="020B0606020202030204" pitchFamily="34" charset="0"/>
              </a:rPr>
              <a:t>Prudence dans le fait d’en parler avec les résidents du FAM (volonté de ne pas mettre l’idée en tête)</a:t>
            </a:r>
          </a:p>
          <a:p>
            <a:pPr marL="0" indent="0">
              <a:buNone/>
            </a:pPr>
            <a:r>
              <a:rPr lang="fr-FR" sz="1200" dirty="0">
                <a:latin typeface="Arial Narrow" panose="020B0606020202030204" pitchFamily="34" charset="0"/>
              </a:rPr>
              <a:t>Connaître le ressenti de chacun, même et surtout s’il ne correspond pas à nos fondements associatifs</a:t>
            </a:r>
          </a:p>
          <a:p>
            <a:pPr marL="0" indent="0">
              <a:buNone/>
            </a:pPr>
            <a:endParaRPr lang="fr-FR" sz="1200" dirty="0">
              <a:latin typeface="Arial Narrow" panose="020B0606020202030204" pitchFamily="34" charset="0"/>
            </a:endParaRPr>
          </a:p>
          <a:p>
            <a:pPr marL="0" indent="0">
              <a:buNone/>
            </a:pPr>
            <a:r>
              <a:rPr lang="fr-FR" sz="1200" dirty="0">
                <a:latin typeface="Arial Narrow" panose="020B0606020202030204" pitchFamily="34" charset="0"/>
              </a:rPr>
              <a:t>2) Séminaires du CA et de l’équipe de direction</a:t>
            </a:r>
          </a:p>
          <a:p>
            <a:pPr marL="0" indent="0">
              <a:buNone/>
            </a:pPr>
            <a:r>
              <a:rPr lang="fr-FR" sz="1200" dirty="0">
                <a:latin typeface="Arial Narrow" panose="020B0606020202030204" pitchFamily="34" charset="0"/>
              </a:rPr>
              <a:t>Nos interdits : pas dans nos murs ni avec nos équipes (MAIS accueil inconditionnel)</a:t>
            </a:r>
          </a:p>
          <a:p>
            <a:pPr marL="0" indent="0">
              <a:buNone/>
            </a:pPr>
            <a:endParaRPr lang="fr-FR" sz="1200" dirty="0">
              <a:latin typeface="Arial Narrow" panose="020B0606020202030204" pitchFamily="34" charset="0"/>
            </a:endParaRPr>
          </a:p>
          <a:p>
            <a:pPr marL="0" indent="0">
              <a:buNone/>
            </a:pPr>
            <a:r>
              <a:rPr lang="fr-FR" sz="1200" dirty="0">
                <a:latin typeface="Arial Narrow" panose="020B0606020202030204" pitchFamily="34" charset="0"/>
              </a:rPr>
              <a:t>Projet associatif : soins palliatifs mais au-delà, tout ce qui aide à vivre</a:t>
            </a:r>
          </a:p>
          <a:p>
            <a:pPr marL="0" indent="0">
              <a:buNone/>
            </a:pPr>
            <a:endParaRPr lang="fr-FR" sz="1200" dirty="0">
              <a:latin typeface="Arial Narrow" panose="020B0606020202030204" pitchFamily="34" charset="0"/>
            </a:endParaRPr>
          </a:p>
          <a:p>
            <a:pPr marL="0" indent="0">
              <a:buNone/>
            </a:pPr>
            <a:r>
              <a:rPr lang="fr-FR" sz="1200" dirty="0">
                <a:latin typeface="Arial Narrow" panose="020B0606020202030204" pitchFamily="34" charset="0"/>
              </a:rPr>
              <a:t>3) Soutien : analyse des pratiques, groupe éthique</a:t>
            </a:r>
          </a:p>
          <a:p>
            <a:pPr marL="0" indent="0">
              <a:buNone/>
            </a:pPr>
            <a:r>
              <a:rPr lang="fr-FR" sz="1200" dirty="0">
                <a:latin typeface="Arial Narrow" panose="020B0606020202030204" pitchFamily="34" charset="0"/>
              </a:rPr>
              <a:t>Tous ceux qui entourent = la communauté d’acteurs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Narrow" panose="020B0606020202030204" pitchFamily="34" charset="0"/>
                <a:ea typeface="Calibri" panose="020F0502020204030204" pitchFamily="34" charset="0"/>
                <a:cs typeface="Calibri" panose="020F0502020204030204" pitchFamily="34" charset="0"/>
              </a:rPr>
              <a:t>Cohésion mise à mal par la complexité des situations, la diversité des ressentis individuels, l’ambivalence des résidents et des familles, la pression sociale…</a:t>
            </a:r>
          </a:p>
          <a:p>
            <a:pPr marL="0" indent="0">
              <a:buNone/>
            </a:pPr>
            <a:endParaRPr lang="fr-FR" sz="1200" dirty="0">
              <a:latin typeface="Arial Narrow" panose="020B0606020202030204" pitchFamily="34" charset="0"/>
            </a:endParaRPr>
          </a:p>
          <a:p>
            <a:pPr marL="0" indent="0">
              <a:buNone/>
            </a:pPr>
            <a:endParaRPr lang="fr-FR" sz="1200" dirty="0">
              <a:latin typeface="Arial Narrow" panose="020B0606020202030204" pitchFamily="34" charset="0"/>
            </a:endParaRPr>
          </a:p>
        </p:txBody>
      </p:sp>
      <p:sp>
        <p:nvSpPr>
          <p:cNvPr id="4" name="Espace réservé du numéro de diapositive 3"/>
          <p:cNvSpPr>
            <a:spLocks noGrp="1"/>
          </p:cNvSpPr>
          <p:nvPr>
            <p:ph type="sldNum" sz="quarter" idx="5"/>
          </p:nvPr>
        </p:nvSpPr>
        <p:spPr/>
        <p:txBody>
          <a:bodyPr/>
          <a:lstStyle/>
          <a:p>
            <a:fld id="{C522B467-1360-44D0-8A14-E61FD713C675}" type="slidenum">
              <a:rPr lang="fr-FR" smtClean="0"/>
              <a:t>9</a:t>
            </a:fld>
            <a:endParaRPr lang="fr-FR"/>
          </a:p>
        </p:txBody>
      </p:sp>
    </p:spTree>
    <p:extLst>
      <p:ext uri="{BB962C8B-B14F-4D97-AF65-F5344CB8AC3E}">
        <p14:creationId xmlns:p14="http://schemas.microsoft.com/office/powerpoint/2010/main" val="4098727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C050565-BB7E-45B2-B823-8933634A807F}" type="datetime1">
              <a:rPr lang="fr-FR" smtClean="0"/>
              <a:t>29/01/2025</a:t>
            </a:fld>
            <a:endParaRPr lang="fr-F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05D723B-127A-4949-9FD4-42AA3CD2068A}" type="slidenum">
              <a:rPr lang="fr-FR" smtClean="0"/>
              <a:t>‹N°›</a:t>
            </a:fld>
            <a:endParaRPr lang="fr-FR"/>
          </a:p>
        </p:txBody>
      </p:sp>
    </p:spTree>
    <p:extLst>
      <p:ext uri="{BB962C8B-B14F-4D97-AF65-F5344CB8AC3E}">
        <p14:creationId xmlns:p14="http://schemas.microsoft.com/office/powerpoint/2010/main" val="890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D811626-542E-4998-A381-7A0C15976558}" type="datetime1">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05D723B-127A-4949-9FD4-42AA3CD2068A}" type="slidenum">
              <a:rPr lang="fr-FR" smtClean="0"/>
              <a:t>‹N°›</a:t>
            </a:fld>
            <a:endParaRPr lang="fr-FR"/>
          </a:p>
        </p:txBody>
      </p:sp>
    </p:spTree>
    <p:extLst>
      <p:ext uri="{BB962C8B-B14F-4D97-AF65-F5344CB8AC3E}">
        <p14:creationId xmlns:p14="http://schemas.microsoft.com/office/powerpoint/2010/main" val="259773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D89B0AA-73C6-467A-A80E-7F2F6B38366E}" type="datetime1">
              <a:rPr lang="fr-FR" smtClean="0"/>
              <a:t>29/01/2025</a:t>
            </a:fld>
            <a:endParaRPr lang="fr-FR"/>
          </a:p>
        </p:txBody>
      </p:sp>
      <p:sp>
        <p:nvSpPr>
          <p:cNvPr id="5" name="Footer Placeholder 4"/>
          <p:cNvSpPr>
            <a:spLocks noGrp="1"/>
          </p:cNvSpPr>
          <p:nvPr>
            <p:ph type="ftr" sz="quarter" idx="11"/>
          </p:nvPr>
        </p:nvSpPr>
        <p:spPr>
          <a:xfrm>
            <a:off x="774923" y="5951811"/>
            <a:ext cx="7896279" cy="365125"/>
          </a:xfrm>
        </p:spPr>
        <p:txBody>
          <a:bodyPr/>
          <a:lstStyle/>
          <a:p>
            <a:endParaRPr lang="fr-F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05D723B-127A-4949-9FD4-42AA3CD2068A}" type="slidenum">
              <a:rPr lang="fr-FR" smtClean="0"/>
              <a:t>‹N°›</a:t>
            </a:fld>
            <a:endParaRPr lang="fr-FR"/>
          </a:p>
        </p:txBody>
      </p:sp>
    </p:spTree>
    <p:extLst>
      <p:ext uri="{BB962C8B-B14F-4D97-AF65-F5344CB8AC3E}">
        <p14:creationId xmlns:p14="http://schemas.microsoft.com/office/powerpoint/2010/main" val="362443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5DA60BA-250E-4E8B-A413-F70AD702EA8E}" type="datetime1">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10558300" y="5956137"/>
            <a:ext cx="1052508" cy="365125"/>
          </a:xfrm>
        </p:spPr>
        <p:txBody>
          <a:bodyPr/>
          <a:lstStyle/>
          <a:p>
            <a:fld id="{705D723B-127A-4949-9FD4-42AA3CD2068A}" type="slidenum">
              <a:rPr lang="fr-FR" smtClean="0"/>
              <a:t>‹N°›</a:t>
            </a:fld>
            <a:endParaRPr lang="fr-FR"/>
          </a:p>
        </p:txBody>
      </p:sp>
    </p:spTree>
    <p:extLst>
      <p:ext uri="{BB962C8B-B14F-4D97-AF65-F5344CB8AC3E}">
        <p14:creationId xmlns:p14="http://schemas.microsoft.com/office/powerpoint/2010/main" val="205034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7C7CA46-2186-4AEC-A33F-C6A61DF0B838}" type="datetime1">
              <a:rPr lang="fr-FR" smtClean="0"/>
              <a:t>29/01/2025</a:t>
            </a:fld>
            <a:endParaRPr lang="fr-F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05D723B-127A-4949-9FD4-42AA3CD2068A}" type="slidenum">
              <a:rPr lang="fr-FR" smtClean="0"/>
              <a:t>‹N°›</a:t>
            </a:fld>
            <a:endParaRPr lang="fr-FR"/>
          </a:p>
        </p:txBody>
      </p:sp>
    </p:spTree>
    <p:extLst>
      <p:ext uri="{BB962C8B-B14F-4D97-AF65-F5344CB8AC3E}">
        <p14:creationId xmlns:p14="http://schemas.microsoft.com/office/powerpoint/2010/main" val="220524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6326362-E726-43AB-A25E-B9B2D66CF0FE}" type="datetime1">
              <a:rPr lang="fr-FR" smtClean="0"/>
              <a:t>29/01/2025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05D723B-127A-4949-9FD4-42AA3CD2068A}" type="slidenum">
              <a:rPr lang="fr-FR" smtClean="0"/>
              <a:t>‹N°›</a:t>
            </a:fld>
            <a:endParaRPr lang="fr-FR"/>
          </a:p>
        </p:txBody>
      </p:sp>
    </p:spTree>
    <p:extLst>
      <p:ext uri="{BB962C8B-B14F-4D97-AF65-F5344CB8AC3E}">
        <p14:creationId xmlns:p14="http://schemas.microsoft.com/office/powerpoint/2010/main" val="2263625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CD3261-A3AF-4C80-A4E0-993EAC19DAD0}" type="datetime1">
              <a:rPr lang="fr-FR" smtClean="0"/>
              <a:t>29/01/2025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05D723B-127A-4949-9FD4-42AA3CD2068A}" type="slidenum">
              <a:rPr lang="fr-FR" smtClean="0"/>
              <a:t>‹N°›</a:t>
            </a:fld>
            <a:endParaRPr lang="fr-FR"/>
          </a:p>
        </p:txBody>
      </p:sp>
    </p:spTree>
    <p:extLst>
      <p:ext uri="{BB962C8B-B14F-4D97-AF65-F5344CB8AC3E}">
        <p14:creationId xmlns:p14="http://schemas.microsoft.com/office/powerpoint/2010/main" val="3868645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8B6AA4B-0799-44B0-A95C-5C8E1F02EDFA}" type="datetime1">
              <a:rPr lang="fr-FR" smtClean="0"/>
              <a:t>29/01/2025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05D723B-127A-4949-9FD4-42AA3CD2068A}" type="slidenum">
              <a:rPr lang="fr-FR" smtClean="0"/>
              <a:t>‹N°›</a:t>
            </a:fld>
            <a:endParaRPr lang="fr-FR"/>
          </a:p>
        </p:txBody>
      </p:sp>
    </p:spTree>
    <p:extLst>
      <p:ext uri="{BB962C8B-B14F-4D97-AF65-F5344CB8AC3E}">
        <p14:creationId xmlns:p14="http://schemas.microsoft.com/office/powerpoint/2010/main" val="370386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89A82-65B0-4849-B2D4-7F12946C8B23}" type="datetime1">
              <a:rPr lang="fr-FR" smtClean="0"/>
              <a:t>29/01/2025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05D723B-127A-4949-9FD4-42AA3CD2068A}" type="slidenum">
              <a:rPr lang="fr-FR" smtClean="0"/>
              <a:t>‹N°›</a:t>
            </a:fld>
            <a:endParaRPr lang="fr-FR"/>
          </a:p>
        </p:txBody>
      </p:sp>
    </p:spTree>
    <p:extLst>
      <p:ext uri="{BB962C8B-B14F-4D97-AF65-F5344CB8AC3E}">
        <p14:creationId xmlns:p14="http://schemas.microsoft.com/office/powerpoint/2010/main" val="200757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7089073-9E7A-464A-819A-C90A7CDFBF82}" type="datetime1">
              <a:rPr lang="fr-FR" smtClean="0"/>
              <a:t>29/01/2025</a:t>
            </a:fld>
            <a:endParaRPr lang="fr-F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05D723B-127A-4949-9FD4-42AA3CD2068A}" type="slidenum">
              <a:rPr lang="fr-FR" smtClean="0"/>
              <a:t>‹N°›</a:t>
            </a:fld>
            <a:endParaRPr lang="fr-FR"/>
          </a:p>
        </p:txBody>
      </p:sp>
    </p:spTree>
    <p:extLst>
      <p:ext uri="{BB962C8B-B14F-4D97-AF65-F5344CB8AC3E}">
        <p14:creationId xmlns:p14="http://schemas.microsoft.com/office/powerpoint/2010/main" val="250070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AB02347-CE75-4142-AC74-7C4830C21AF9}" type="datetime1">
              <a:rPr lang="fr-FR" smtClean="0"/>
              <a:t>29/01/2025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05D723B-127A-4949-9FD4-42AA3CD2068A}" type="slidenum">
              <a:rPr lang="fr-FR" smtClean="0"/>
              <a:t>‹N°›</a:t>
            </a:fld>
            <a:endParaRPr lang="fr-FR"/>
          </a:p>
        </p:txBody>
      </p:sp>
    </p:spTree>
    <p:extLst>
      <p:ext uri="{BB962C8B-B14F-4D97-AF65-F5344CB8AC3E}">
        <p14:creationId xmlns:p14="http://schemas.microsoft.com/office/powerpoint/2010/main" val="2118111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6B03CB-360E-4140-8F5E-C33ADE5E53B7}" type="datetime1">
              <a:rPr lang="fr-FR" smtClean="0"/>
              <a:t>29/01/2025</a:t>
            </a:fld>
            <a:endParaRPr lang="fr-F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fr-F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05D723B-127A-4949-9FD4-42AA3CD2068A}" type="slidenum">
              <a:rPr lang="fr-FR" smtClean="0"/>
              <a:t>‹N°›</a:t>
            </a:fld>
            <a:endParaRPr lang="fr-F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565713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8314F3-4ABF-4DA2-9013-12FE04B41C81}"/>
              </a:ext>
            </a:extLst>
          </p:cNvPr>
          <p:cNvSpPr>
            <a:spLocks noGrp="1"/>
          </p:cNvSpPr>
          <p:nvPr>
            <p:ph type="ctrTitle"/>
          </p:nvPr>
        </p:nvSpPr>
        <p:spPr>
          <a:xfrm>
            <a:off x="581191" y="868218"/>
            <a:ext cx="10993549" cy="2013527"/>
          </a:xfrm>
        </p:spPr>
        <p:txBody>
          <a:bodyPr anchor="ctr">
            <a:normAutofit/>
          </a:bodyPr>
          <a:lstStyle/>
          <a:p>
            <a:pPr algn="ctr"/>
            <a:r>
              <a:rPr lang="fr-FR" sz="3200" cap="none" dirty="0">
                <a:solidFill>
                  <a:srgbClr val="3654A8"/>
                </a:solidFill>
                <a:latin typeface="Arial Narrow" panose="020B0606020202030204" pitchFamily="34" charset="0"/>
              </a:rPr>
              <a:t>Session FNISASIC des 29 et 30 janvier 2025</a:t>
            </a:r>
            <a:br>
              <a:rPr lang="fr-FR" cap="none" dirty="0">
                <a:solidFill>
                  <a:srgbClr val="3654A8"/>
                </a:solidFill>
                <a:latin typeface="Arial Narrow" panose="020B0606020202030204" pitchFamily="34" charset="0"/>
              </a:rPr>
            </a:br>
            <a:br>
              <a:rPr lang="fr-FR" cap="none" dirty="0">
                <a:solidFill>
                  <a:srgbClr val="3654A8"/>
                </a:solidFill>
                <a:latin typeface="Arial Narrow" panose="020B0606020202030204" pitchFamily="34" charset="0"/>
              </a:rPr>
            </a:br>
            <a:r>
              <a:rPr lang="fr-FR" sz="3200" cap="none" dirty="0">
                <a:solidFill>
                  <a:srgbClr val="3654A8"/>
                </a:solidFill>
                <a:latin typeface="Arial Narrow" panose="020B0606020202030204" pitchFamily="34" charset="0"/>
              </a:rPr>
              <a:t>Accompagner la vie jusqu’à la fin</a:t>
            </a:r>
            <a:endParaRPr lang="fr-FR" sz="1800" cap="none" dirty="0">
              <a:solidFill>
                <a:srgbClr val="3654A8"/>
              </a:solidFill>
              <a:latin typeface="Arial Narrow" panose="020B0606020202030204" pitchFamily="34" charset="0"/>
            </a:endParaRPr>
          </a:p>
        </p:txBody>
      </p:sp>
      <p:sp>
        <p:nvSpPr>
          <p:cNvPr id="6" name="Titre 1">
            <a:extLst>
              <a:ext uri="{FF2B5EF4-FFF2-40B4-BE49-F238E27FC236}">
                <a16:creationId xmlns:a16="http://schemas.microsoft.com/office/drawing/2014/main" id="{F42115B9-2F07-4006-A8A0-E6BCF99BE65A}"/>
              </a:ext>
            </a:extLst>
          </p:cNvPr>
          <p:cNvSpPr txBox="1">
            <a:spLocks/>
          </p:cNvSpPr>
          <p:nvPr/>
        </p:nvSpPr>
        <p:spPr>
          <a:xfrm>
            <a:off x="475673" y="3255819"/>
            <a:ext cx="11240654" cy="2733963"/>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fr-FR" sz="3200" cap="none" dirty="0">
                <a:solidFill>
                  <a:schemeClr val="bg1"/>
                </a:solidFill>
                <a:latin typeface="Arial Narrow" panose="020B0606020202030204" pitchFamily="34" charset="0"/>
              </a:rPr>
              <a:t>Dans le champ du handicap,</a:t>
            </a:r>
          </a:p>
          <a:p>
            <a:pPr algn="ctr">
              <a:lnSpc>
                <a:spcPct val="150000"/>
              </a:lnSpc>
            </a:pPr>
            <a:r>
              <a:rPr lang="fr-FR" sz="3200" cap="none" dirty="0">
                <a:solidFill>
                  <a:schemeClr val="bg1"/>
                </a:solidFill>
                <a:latin typeface="Arial Narrow" panose="020B0606020202030204" pitchFamily="34" charset="0"/>
              </a:rPr>
              <a:t>comment se prépare-t-on</a:t>
            </a:r>
          </a:p>
          <a:p>
            <a:pPr algn="ctr">
              <a:lnSpc>
                <a:spcPct val="150000"/>
              </a:lnSpc>
            </a:pPr>
            <a:r>
              <a:rPr lang="fr-FR" sz="3200" cap="none" dirty="0">
                <a:solidFill>
                  <a:schemeClr val="bg1"/>
                </a:solidFill>
                <a:latin typeface="Arial Narrow" panose="020B0606020202030204" pitchFamily="34" charset="0"/>
              </a:rPr>
              <a:t>à la loi « Aide à mourir » ?</a:t>
            </a:r>
          </a:p>
        </p:txBody>
      </p:sp>
      <p:sp>
        <p:nvSpPr>
          <p:cNvPr id="7" name="Espace réservé du numéro de diapositive 6">
            <a:extLst>
              <a:ext uri="{FF2B5EF4-FFF2-40B4-BE49-F238E27FC236}">
                <a16:creationId xmlns:a16="http://schemas.microsoft.com/office/drawing/2014/main" id="{25630BBB-3C72-4DAE-835F-6B58F2B4D46C}"/>
              </a:ext>
            </a:extLst>
          </p:cNvPr>
          <p:cNvSpPr>
            <a:spLocks noGrp="1"/>
          </p:cNvSpPr>
          <p:nvPr>
            <p:ph type="sldNum" sz="quarter" idx="12"/>
          </p:nvPr>
        </p:nvSpPr>
        <p:spPr>
          <a:xfrm>
            <a:off x="11175560" y="6492875"/>
            <a:ext cx="1016440" cy="365125"/>
          </a:xfrm>
        </p:spPr>
        <p:txBody>
          <a:bodyPr/>
          <a:lstStyle/>
          <a:p>
            <a:fld id="{705D723B-127A-4949-9FD4-42AA3CD2068A}" type="slidenum">
              <a:rPr lang="fr-FR" sz="1800" smtClean="0">
                <a:solidFill>
                  <a:schemeClr val="tx2"/>
                </a:solidFill>
                <a:latin typeface="Arial Narrow" panose="020B0606020202030204" pitchFamily="34" charset="0"/>
              </a:rPr>
              <a:t>1</a:t>
            </a:fld>
            <a:endParaRPr lang="fr-FR" dirty="0">
              <a:solidFill>
                <a:schemeClr val="tx2"/>
              </a:solidFill>
              <a:latin typeface="Arial Narrow" panose="020B0606020202030204" pitchFamily="34" charset="0"/>
            </a:endParaRPr>
          </a:p>
        </p:txBody>
      </p:sp>
      <p:pic>
        <p:nvPicPr>
          <p:cNvPr id="9" name="Image 8">
            <a:extLst>
              <a:ext uri="{FF2B5EF4-FFF2-40B4-BE49-F238E27FC236}">
                <a16:creationId xmlns:a16="http://schemas.microsoft.com/office/drawing/2014/main" id="{8C331567-60B2-41E1-8939-E467B7426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73" y="1056020"/>
            <a:ext cx="1285816" cy="1637922"/>
          </a:xfrm>
          <a:prstGeom prst="rect">
            <a:avLst/>
          </a:prstGeom>
        </p:spPr>
      </p:pic>
    </p:spTree>
    <p:extLst>
      <p:ext uri="{BB962C8B-B14F-4D97-AF65-F5344CB8AC3E}">
        <p14:creationId xmlns:p14="http://schemas.microsoft.com/office/powerpoint/2010/main" val="232420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p:txBody>
          <a:bodyPr anchor="ctr"/>
          <a:lstStyle/>
          <a:p>
            <a:pPr algn="ctr"/>
            <a:r>
              <a:rPr lang="fr-FR" cap="none" dirty="0">
                <a:latin typeface="Arial Narrow" panose="020B0606020202030204" pitchFamily="34" charset="0"/>
              </a:rPr>
              <a:t>Notre projet associatif 2025-2030</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10</a:t>
            </a:fld>
            <a:endParaRPr lang="fr-FR" sz="1800" dirty="0">
              <a:solidFill>
                <a:schemeClr val="accent1"/>
              </a:solidFill>
              <a:latin typeface="Arial Narrow" panose="020B0606020202030204" pitchFamily="34" charset="0"/>
            </a:endParaRPr>
          </a:p>
        </p:txBody>
      </p:sp>
      <p:sp>
        <p:nvSpPr>
          <p:cNvPr id="27" name="ZoneTexte 26">
            <a:extLst>
              <a:ext uri="{FF2B5EF4-FFF2-40B4-BE49-F238E27FC236}">
                <a16:creationId xmlns:a16="http://schemas.microsoft.com/office/drawing/2014/main" id="{19BB554D-5E63-49AE-A3CB-42FEBF99E41D}"/>
              </a:ext>
            </a:extLst>
          </p:cNvPr>
          <p:cNvSpPr txBox="1"/>
          <p:nvPr/>
        </p:nvSpPr>
        <p:spPr>
          <a:xfrm>
            <a:off x="575894" y="2183921"/>
            <a:ext cx="11029616" cy="2169825"/>
          </a:xfrm>
          <a:prstGeom prst="rect">
            <a:avLst/>
          </a:prstGeom>
          <a:noFill/>
        </p:spPr>
        <p:txBody>
          <a:bodyPr wrap="square" rtlCol="0">
            <a:spAutoFit/>
          </a:bodyPr>
          <a:lstStyle/>
          <a:p>
            <a:pPr marL="342900" indent="-342900">
              <a:spcAft>
                <a:spcPts val="1200"/>
              </a:spcAft>
              <a:buFont typeface="Wingdings" panose="05000000000000000000" pitchFamily="2" charset="2"/>
              <a:buChar char="q"/>
            </a:pPr>
            <a:r>
              <a:rPr lang="fr-FR" sz="2000" b="1" dirty="0">
                <a:latin typeface="Arial Narrow" panose="020B0606020202030204" pitchFamily="34" charset="0"/>
                <a:ea typeface="Calibri" panose="020F0502020204030204" pitchFamily="34" charset="0"/>
                <a:cs typeface="Calibri" panose="020F0502020204030204" pitchFamily="34" charset="0"/>
              </a:rPr>
              <a:t>Une conviction</a:t>
            </a:r>
            <a:r>
              <a:rPr lang="fr-FR" sz="2000" dirty="0">
                <a:latin typeface="Arial Narrow" panose="020B0606020202030204" pitchFamily="34" charset="0"/>
                <a:ea typeface="Calibri" panose="020F0502020204030204" pitchFamily="34" charset="0"/>
                <a:cs typeface="Calibri" panose="020F0502020204030204" pitchFamily="34" charset="0"/>
              </a:rPr>
              <a:t>, fondée sur l’Evangile :</a:t>
            </a:r>
            <a:endParaRPr lang="fr-FR" sz="2000" b="1" dirty="0">
              <a:latin typeface="Arial Narrow" panose="020B0606020202030204" pitchFamily="34" charset="0"/>
              <a:ea typeface="Calibri" panose="020F0502020204030204" pitchFamily="34" charset="0"/>
              <a:cs typeface="Calibri" panose="020F0502020204030204" pitchFamily="34" charset="0"/>
            </a:endParaRPr>
          </a:p>
          <a:p>
            <a:r>
              <a:rPr lang="fr-FR" sz="2000" b="1" dirty="0">
                <a:latin typeface="Arial Narrow" panose="020B0606020202030204" pitchFamily="34" charset="0"/>
                <a:ea typeface="Calibri" panose="020F0502020204030204" pitchFamily="34" charset="0"/>
                <a:cs typeface="Calibri" panose="020F0502020204030204" pitchFamily="34" charset="0"/>
              </a:rPr>
              <a:t>	</a:t>
            </a:r>
            <a:r>
              <a:rPr lang="fr-FR" sz="2000" dirty="0">
                <a:latin typeface="Arial Narrow" panose="020B0606020202030204" pitchFamily="34" charset="0"/>
                <a:ea typeface="Calibri" panose="020F0502020204030204" pitchFamily="34" charset="0"/>
                <a:cs typeface="Calibri" panose="020F0502020204030204" pitchFamily="34" charset="0"/>
              </a:rPr>
              <a:t>Toute vie a du sens et mérite d’être vécue pleinement, avec et pour les autres</a:t>
            </a: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342900" indent="-342900">
              <a:spcAft>
                <a:spcPts val="1800"/>
              </a:spcAft>
              <a:buFont typeface="Wingdings" panose="05000000000000000000" pitchFamily="2" charset="2"/>
              <a:buChar char="q"/>
            </a:pPr>
            <a:r>
              <a:rPr lang="fr-FR" sz="2000" b="1" dirty="0">
                <a:latin typeface="Arial Narrow" panose="020B0606020202030204" pitchFamily="34" charset="0"/>
                <a:ea typeface="Calibri" panose="020F0502020204030204" pitchFamily="34" charset="0"/>
                <a:cs typeface="Calibri" panose="020F0502020204030204" pitchFamily="34" charset="0"/>
              </a:rPr>
              <a:t>Des actions </a:t>
            </a:r>
            <a:r>
              <a:rPr lang="fr-FR" sz="2000" dirty="0">
                <a:latin typeface="Arial Narrow" panose="020B0606020202030204" pitchFamily="34" charset="0"/>
                <a:ea typeface="Calibri" panose="020F0502020204030204" pitchFamily="34" charset="0"/>
                <a:cs typeface="Calibri" panose="020F0502020204030204" pitchFamily="34" charset="0"/>
              </a:rPr>
              <a:t>pour concrétiser cette conviction</a:t>
            </a:r>
          </a:p>
          <a:p>
            <a:pPr>
              <a:spcAft>
                <a:spcPts val="800"/>
              </a:spcAft>
            </a:pPr>
            <a:r>
              <a:rPr lang="fr-FR" sz="2000" i="1" dirty="0">
                <a:latin typeface="Arial Narrow" panose="020B0606020202030204" pitchFamily="34" charset="0"/>
                <a:ea typeface="Calibri" panose="020F0502020204030204" pitchFamily="34" charset="0"/>
                <a:cs typeface="Calibri" panose="020F0502020204030204" pitchFamily="34" charset="0"/>
              </a:rPr>
              <a:t>	</a:t>
            </a:r>
          </a:p>
        </p:txBody>
      </p:sp>
      <p:graphicFrame>
        <p:nvGraphicFramePr>
          <p:cNvPr id="7" name="Tableau 6">
            <a:extLst>
              <a:ext uri="{FF2B5EF4-FFF2-40B4-BE49-F238E27FC236}">
                <a16:creationId xmlns:a16="http://schemas.microsoft.com/office/drawing/2014/main" id="{EC6152BC-1009-49E1-B852-03C64933F07C}"/>
              </a:ext>
            </a:extLst>
          </p:cNvPr>
          <p:cNvGraphicFramePr>
            <a:graphicFrameLocks noGrp="1"/>
          </p:cNvGraphicFramePr>
          <p:nvPr>
            <p:extLst>
              <p:ext uri="{D42A27DB-BD31-4B8C-83A1-F6EECF244321}">
                <p14:modId xmlns:p14="http://schemas.microsoft.com/office/powerpoint/2010/main" val="1652565327"/>
              </p:ext>
            </p:extLst>
          </p:nvPr>
        </p:nvGraphicFramePr>
        <p:xfrm>
          <a:off x="935754" y="3853594"/>
          <a:ext cx="10680352" cy="2951480"/>
        </p:xfrm>
        <a:graphic>
          <a:graphicData uri="http://schemas.openxmlformats.org/drawingml/2006/table">
            <a:tbl>
              <a:tblPr firstRow="1" bandRow="1">
                <a:tableStyleId>{5C22544A-7EE6-4342-B048-85BDC9FD1C3A}</a:tableStyleId>
              </a:tblPr>
              <a:tblGrid>
                <a:gridCol w="5680199">
                  <a:extLst>
                    <a:ext uri="{9D8B030D-6E8A-4147-A177-3AD203B41FA5}">
                      <a16:colId xmlns:a16="http://schemas.microsoft.com/office/drawing/2014/main" val="1226460275"/>
                    </a:ext>
                  </a:extLst>
                </a:gridCol>
                <a:gridCol w="5000153">
                  <a:extLst>
                    <a:ext uri="{9D8B030D-6E8A-4147-A177-3AD203B41FA5}">
                      <a16:colId xmlns:a16="http://schemas.microsoft.com/office/drawing/2014/main" val="2944072251"/>
                    </a:ext>
                  </a:extLst>
                </a:gridCol>
              </a:tblGrid>
              <a:tr h="2284954">
                <a:tc>
                  <a:txBody>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rPr>
                        <a:t>Insuffler la culture palliative dans nos soins</a:t>
                      </a:r>
                    </a:p>
                    <a:p>
                      <a:pPr algn="l">
                        <a:spcAft>
                          <a:spcPts val="1000"/>
                        </a:spcAft>
                      </a:pPr>
                      <a:r>
                        <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rPr>
                        <a:t>Vivre chaque accompagnement comme une rencontre	</a:t>
                      </a:r>
                    </a:p>
                    <a:p>
                      <a:pPr algn="l">
                        <a:spcAft>
                          <a:spcPts val="1000"/>
                        </a:spcAft>
                      </a:pPr>
                      <a:r>
                        <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rPr>
                        <a:t>Accompagner chacun dans son cheminement intérieur</a:t>
                      </a:r>
                    </a:p>
                    <a:p>
                      <a:pPr algn="l">
                        <a:spcAft>
                          <a:spcPts val="1000"/>
                        </a:spcAft>
                      </a:pPr>
                      <a:r>
                        <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rPr>
                        <a:t>Cultiver la présence sur le site de la nature et des enfants</a:t>
                      </a:r>
                    </a:p>
                    <a:p>
                      <a:pPr algn="l">
                        <a:spcAft>
                          <a:spcPts val="1000"/>
                        </a:spcAft>
                      </a:pPr>
                      <a:r>
                        <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rPr>
                        <a:t>Constituer un collectif de bénévoles</a:t>
                      </a:r>
                    </a:p>
                    <a:p>
                      <a:pPr algn="l">
                        <a:spcAft>
                          <a:spcPts val="800"/>
                        </a:spcAft>
                      </a:pPr>
                      <a:r>
                        <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rPr>
                        <a:t>Inviter chacun à être un « bon voisin » pour l’autre…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lang="fr-FR" sz="2000" b="1" dirty="0">
                          <a:solidFill>
                            <a:schemeClr val="tx1"/>
                          </a:solidFill>
                          <a:latin typeface="Arial Narrow" panose="020B0606020202030204" pitchFamily="34" charset="0"/>
                          <a:ea typeface="Calibri" panose="020F0502020204030204" pitchFamily="34" charset="0"/>
                          <a:cs typeface="Calibri" panose="020F0502020204030204" pitchFamily="34" charset="0"/>
                        </a:rPr>
                        <a:t>Donner à la vie de la douceur,</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tx1"/>
                          </a:solidFill>
                          <a:latin typeface="Arial Narrow" panose="020B0606020202030204" pitchFamily="34" charset="0"/>
                          <a:ea typeface="Calibri" panose="020F0502020204030204" pitchFamily="34" charset="0"/>
                          <a:cs typeface="Calibri" panose="020F0502020204030204" pitchFamily="34" charset="0"/>
                        </a:rPr>
                        <a:t>du goût et du sens</a:t>
                      </a:r>
                    </a:p>
                    <a:p>
                      <a:pPr algn="l"/>
                      <a:endParaRPr lang="fr-FR" sz="2000" b="0" dirty="0">
                        <a:solidFill>
                          <a:schemeClr val="tx1"/>
                        </a:solidFill>
                        <a:latin typeface="Arial Narrow" panose="020B0606020202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7281267"/>
                  </a:ext>
                </a:extLst>
              </a:tr>
              <a:tr h="354327">
                <a:tc>
                  <a:txBody>
                    <a:bodyPr/>
                    <a:lstStyle/>
                    <a:p>
                      <a:pPr algn="l">
                        <a:spcAft>
                          <a:spcPts val="800"/>
                        </a:spcAft>
                      </a:pPr>
                      <a:endPar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fr-FR" sz="2000" b="0" dirty="0">
                        <a:solidFill>
                          <a:schemeClr val="tx1"/>
                        </a:solidFill>
                        <a:latin typeface="Arial Narrow" panose="020B0606020202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254962"/>
                  </a:ext>
                </a:extLst>
              </a:tr>
            </a:tbl>
          </a:graphicData>
        </a:graphic>
      </p:graphicFrame>
      <p:sp>
        <p:nvSpPr>
          <p:cNvPr id="8" name="Accolade fermante 7">
            <a:extLst>
              <a:ext uri="{FF2B5EF4-FFF2-40B4-BE49-F238E27FC236}">
                <a16:creationId xmlns:a16="http://schemas.microsoft.com/office/drawing/2014/main" id="{21D714DD-645D-4226-A12D-5C76CC7AD185}"/>
              </a:ext>
            </a:extLst>
          </p:cNvPr>
          <p:cNvSpPr/>
          <p:nvPr/>
        </p:nvSpPr>
        <p:spPr>
          <a:xfrm>
            <a:off x="6755804" y="3851355"/>
            <a:ext cx="559398" cy="24361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61571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8645D-164F-4A1C-8646-5BA6C0038B98}"/>
              </a:ext>
            </a:extLst>
          </p:cNvPr>
          <p:cNvSpPr/>
          <p:nvPr/>
        </p:nvSpPr>
        <p:spPr>
          <a:xfrm>
            <a:off x="365760" y="333487"/>
            <a:ext cx="1143537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B7DF877C-52FA-4701-9C97-8851176DA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47" y="0"/>
            <a:ext cx="5143500" cy="6858000"/>
          </a:xfrm>
          <a:prstGeom prst="rect">
            <a:avLst/>
          </a:prstGeom>
        </p:spPr>
      </p:pic>
      <p:pic>
        <p:nvPicPr>
          <p:cNvPr id="7" name="Image 6">
            <a:extLst>
              <a:ext uri="{FF2B5EF4-FFF2-40B4-BE49-F238E27FC236}">
                <a16:creationId xmlns:a16="http://schemas.microsoft.com/office/drawing/2014/main" id="{D9CB7B7A-78C1-41B9-A681-D87387F51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131" y="0"/>
            <a:ext cx="5132917" cy="6858000"/>
          </a:xfrm>
          <a:prstGeom prst="rect">
            <a:avLst/>
          </a:prstGeom>
        </p:spPr>
      </p:pic>
    </p:spTree>
    <p:extLst>
      <p:ext uri="{BB962C8B-B14F-4D97-AF65-F5344CB8AC3E}">
        <p14:creationId xmlns:p14="http://schemas.microsoft.com/office/powerpoint/2010/main" val="4138772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8645D-164F-4A1C-8646-5BA6C0038B98}"/>
              </a:ext>
            </a:extLst>
          </p:cNvPr>
          <p:cNvSpPr/>
          <p:nvPr/>
        </p:nvSpPr>
        <p:spPr>
          <a:xfrm>
            <a:off x="365760" y="333487"/>
            <a:ext cx="1143537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F04819DF-8CB2-46F3-AFDB-B6237057B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46876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8645D-164F-4A1C-8646-5BA6C0038B98}"/>
              </a:ext>
            </a:extLst>
          </p:cNvPr>
          <p:cNvSpPr/>
          <p:nvPr/>
        </p:nvSpPr>
        <p:spPr>
          <a:xfrm>
            <a:off x="365760" y="333487"/>
            <a:ext cx="1143537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EE10C7E-5ED7-48E6-A913-D82C000C5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473980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8645D-164F-4A1C-8646-5BA6C0038B98}"/>
              </a:ext>
            </a:extLst>
          </p:cNvPr>
          <p:cNvSpPr/>
          <p:nvPr/>
        </p:nvSpPr>
        <p:spPr>
          <a:xfrm>
            <a:off x="365760" y="333487"/>
            <a:ext cx="1143537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35A0E799-90D9-44D2-AC92-474DD20AE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30" y="-10758"/>
            <a:ext cx="5134599" cy="6858000"/>
          </a:xfrm>
          <a:prstGeom prst="rect">
            <a:avLst/>
          </a:prstGeom>
        </p:spPr>
      </p:pic>
      <p:pic>
        <p:nvPicPr>
          <p:cNvPr id="12" name="Image 11">
            <a:extLst>
              <a:ext uri="{FF2B5EF4-FFF2-40B4-BE49-F238E27FC236}">
                <a16:creationId xmlns:a16="http://schemas.microsoft.com/office/drawing/2014/main" id="{0026E586-4990-4527-86CB-E81EB7F6F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483" y="0"/>
            <a:ext cx="5143500" cy="6858000"/>
          </a:xfrm>
          <a:prstGeom prst="rect">
            <a:avLst/>
          </a:prstGeom>
        </p:spPr>
      </p:pic>
    </p:spTree>
    <p:extLst>
      <p:ext uri="{BB962C8B-B14F-4D97-AF65-F5344CB8AC3E}">
        <p14:creationId xmlns:p14="http://schemas.microsoft.com/office/powerpoint/2010/main" val="701441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8645D-164F-4A1C-8646-5BA6C0038B98}"/>
              </a:ext>
            </a:extLst>
          </p:cNvPr>
          <p:cNvSpPr/>
          <p:nvPr/>
        </p:nvSpPr>
        <p:spPr>
          <a:xfrm>
            <a:off x="365760" y="333487"/>
            <a:ext cx="1143537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C353F6FA-21EE-4364-9060-AAD35885F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4332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8645D-164F-4A1C-8646-5BA6C0038B98}"/>
              </a:ext>
            </a:extLst>
          </p:cNvPr>
          <p:cNvSpPr/>
          <p:nvPr/>
        </p:nvSpPr>
        <p:spPr>
          <a:xfrm>
            <a:off x="365760" y="333487"/>
            <a:ext cx="11435379"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D7892DC-939B-4203-95F9-B986CF423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74540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p:txBody>
          <a:bodyPr anchor="ctr"/>
          <a:lstStyle/>
          <a:p>
            <a:pPr algn="ctr"/>
            <a:r>
              <a:rPr lang="fr-FR" cap="none" dirty="0">
                <a:latin typeface="Arial Narrow" panose="020B0606020202030204" pitchFamily="34" charset="0"/>
              </a:rPr>
              <a:t>Nos interrogations</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2</a:t>
            </a:fld>
            <a:endParaRPr lang="fr-FR" sz="1800" dirty="0">
              <a:solidFill>
                <a:schemeClr val="accent1"/>
              </a:solidFill>
              <a:latin typeface="Arial Narrow" panose="020B0606020202030204" pitchFamily="34" charset="0"/>
            </a:endParaRPr>
          </a:p>
        </p:txBody>
      </p:sp>
      <p:sp>
        <p:nvSpPr>
          <p:cNvPr id="5" name="ZoneTexte 4">
            <a:extLst>
              <a:ext uri="{FF2B5EF4-FFF2-40B4-BE49-F238E27FC236}">
                <a16:creationId xmlns:a16="http://schemas.microsoft.com/office/drawing/2014/main" id="{6E47AD69-B5A5-43B2-9200-1DDF131AFB09}"/>
              </a:ext>
            </a:extLst>
          </p:cNvPr>
          <p:cNvSpPr txBox="1"/>
          <p:nvPr/>
        </p:nvSpPr>
        <p:spPr>
          <a:xfrm>
            <a:off x="575894" y="2472549"/>
            <a:ext cx="11029616" cy="3265766"/>
          </a:xfrm>
          <a:prstGeom prst="rect">
            <a:avLst/>
          </a:prstGeom>
          <a:noFill/>
        </p:spPr>
        <p:txBody>
          <a:bodyPr wrap="square" rtlCol="0">
            <a:spAutoFit/>
          </a:bodyPr>
          <a:lstStyle/>
          <a:p>
            <a:pPr>
              <a:lnSpc>
                <a:spcPct val="150000"/>
              </a:lnSpc>
            </a:pPr>
            <a:r>
              <a:rPr lang="fr-FR" sz="2000" dirty="0">
                <a:latin typeface="Arial Narrow" panose="020B0606020202030204" pitchFamily="34" charset="0"/>
                <a:ea typeface="Calibri" panose="020F0502020204030204" pitchFamily="34" charset="0"/>
                <a:cs typeface="Calibri" panose="020F0502020204030204" pitchFamily="34" charset="0"/>
              </a:rPr>
              <a:t>Dans le champ du handicap :</a:t>
            </a:r>
          </a:p>
          <a:p>
            <a:pPr>
              <a:lnSpc>
                <a:spcPct val="150000"/>
              </a:lnSpc>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fr-FR" sz="2000" dirty="0">
                <a:latin typeface="Arial Narrow" panose="020B0606020202030204" pitchFamily="34" charset="0"/>
                <a:ea typeface="Calibri" panose="020F0502020204030204" pitchFamily="34" charset="0"/>
                <a:cs typeface="Calibri" panose="020F0502020204030204" pitchFamily="34" charset="0"/>
              </a:rPr>
              <a:t>Sommes-nous concernés par le projet de loi ?</a:t>
            </a:r>
          </a:p>
          <a:p>
            <a:pPr marL="342900" indent="-342900">
              <a:lnSpc>
                <a:spcPct val="150000"/>
              </a:lnSpc>
              <a:buFont typeface="Wingdings" panose="05000000000000000000" pitchFamily="2" charset="2"/>
              <a:buChar char="Ø"/>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fr-FR" sz="2000" dirty="0">
                <a:latin typeface="Arial Narrow" panose="020B0606020202030204" pitchFamily="34" charset="0"/>
                <a:ea typeface="Calibri" panose="020F0502020204030204" pitchFamily="34" charset="0"/>
                <a:cs typeface="Calibri" panose="020F0502020204030204" pitchFamily="34" charset="0"/>
              </a:rPr>
              <a:t>Quels sont les problèmes spécifiques que pose ce projet de loi ?</a:t>
            </a:r>
          </a:p>
          <a:p>
            <a:pPr marL="342900" indent="-342900">
              <a:lnSpc>
                <a:spcPct val="150000"/>
              </a:lnSpc>
              <a:buFont typeface="Wingdings" panose="05000000000000000000" pitchFamily="2" charset="2"/>
              <a:buChar char="Ø"/>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fr-FR" sz="2000" dirty="0">
                <a:latin typeface="Arial Narrow" panose="020B0606020202030204" pitchFamily="34" charset="0"/>
                <a:ea typeface="Calibri" panose="020F0502020204030204" pitchFamily="34" charset="0"/>
                <a:cs typeface="Calibri" panose="020F0502020204030204" pitchFamily="34" charset="0"/>
              </a:rPr>
              <a:t>Comment se préparer à la réouverture du débat ?</a:t>
            </a:r>
          </a:p>
        </p:txBody>
      </p:sp>
    </p:spTree>
    <p:extLst>
      <p:ext uri="{BB962C8B-B14F-4D97-AF65-F5344CB8AC3E}">
        <p14:creationId xmlns:p14="http://schemas.microsoft.com/office/powerpoint/2010/main" val="269538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p:txBody>
          <a:bodyPr anchor="ctr"/>
          <a:lstStyle/>
          <a:p>
            <a:pPr algn="ctr"/>
            <a:r>
              <a:rPr lang="fr-FR" cap="none" dirty="0">
                <a:latin typeface="Arial Narrow" panose="020B0606020202030204" pitchFamily="34" charset="0"/>
              </a:rPr>
              <a:t>Qui sont les personnes que nous accompagnons ?</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3</a:t>
            </a:fld>
            <a:endParaRPr lang="fr-FR" sz="1800" dirty="0">
              <a:solidFill>
                <a:schemeClr val="accent1"/>
              </a:solidFill>
              <a:latin typeface="Arial Narrow" panose="020B0606020202030204" pitchFamily="34" charset="0"/>
            </a:endParaRPr>
          </a:p>
        </p:txBody>
      </p:sp>
      <p:sp>
        <p:nvSpPr>
          <p:cNvPr id="5" name="ZoneTexte 4">
            <a:extLst>
              <a:ext uri="{FF2B5EF4-FFF2-40B4-BE49-F238E27FC236}">
                <a16:creationId xmlns:a16="http://schemas.microsoft.com/office/drawing/2014/main" id="{6E47AD69-B5A5-43B2-9200-1DDF131AFB09}"/>
              </a:ext>
            </a:extLst>
          </p:cNvPr>
          <p:cNvSpPr txBox="1"/>
          <p:nvPr/>
        </p:nvSpPr>
        <p:spPr>
          <a:xfrm>
            <a:off x="575894" y="2194508"/>
            <a:ext cx="11029616" cy="3170099"/>
          </a:xfrm>
          <a:prstGeom prst="rect">
            <a:avLst/>
          </a:prstGeom>
          <a:noFill/>
        </p:spPr>
        <p:txBody>
          <a:bodyPr wrap="square" rtlCol="0">
            <a:spAutoFit/>
          </a:bodyPr>
          <a:lstStyle/>
          <a:p>
            <a:pPr marL="342900" indent="-342900">
              <a:buFont typeface="Wingdings" panose="05000000000000000000" pitchFamily="2" charset="2"/>
              <a:buChar char="q"/>
            </a:pPr>
            <a:r>
              <a:rPr lang="fr-FR" sz="2000" b="1" dirty="0">
                <a:latin typeface="Arial Narrow" panose="020B0606020202030204" pitchFamily="34" charset="0"/>
                <a:ea typeface="Calibri" panose="020F0502020204030204" pitchFamily="34" charset="0"/>
                <a:cs typeface="Calibri" panose="020F0502020204030204" pitchFamily="34" charset="0"/>
              </a:rPr>
              <a:t>Les spécificités de la lésion cérébrale :</a:t>
            </a:r>
          </a:p>
          <a:p>
            <a:endParaRPr lang="fr-FR" sz="2000" dirty="0">
              <a:latin typeface="Arial Narrow" panose="020B0606020202030204" pitchFamily="34" charset="0"/>
              <a:ea typeface="Calibri" panose="020F0502020204030204" pitchFamily="34" charset="0"/>
              <a:cs typeface="Calibri" panose="020F0502020204030204" pitchFamily="34" charset="0"/>
            </a:endParaRPr>
          </a:p>
          <a:p>
            <a:r>
              <a:rPr lang="fr-FR" sz="2000" dirty="0">
                <a:latin typeface="Arial Narrow" panose="020B0606020202030204" pitchFamily="34" charset="0"/>
                <a:ea typeface="Calibri" panose="020F0502020204030204" pitchFamily="34" charset="0"/>
                <a:cs typeface="Calibri" panose="020F0502020204030204" pitchFamily="34" charset="0"/>
              </a:rPr>
              <a:t>	Un handicap acquis (trauma crânien, AVC, syndrome de Korsakoff…)</a:t>
            </a:r>
          </a:p>
          <a:p>
            <a:r>
              <a:rPr lang="fr-FR" sz="2000" dirty="0">
                <a:latin typeface="Arial Narrow" panose="020B0606020202030204" pitchFamily="34" charset="0"/>
                <a:ea typeface="Calibri" panose="020F0502020204030204" pitchFamily="34" charset="0"/>
                <a:cs typeface="Calibri" panose="020F0502020204030204" pitchFamily="34" charset="0"/>
              </a:rPr>
              <a:t>	</a:t>
            </a:r>
          </a:p>
          <a:p>
            <a:pPr>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	Dont les séquelles peuvent être :</a:t>
            </a:r>
          </a:p>
          <a:p>
            <a:pPr>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		Physiques, sensorielles, cognitives, comportementales, psychiques</a:t>
            </a:r>
          </a:p>
          <a:p>
            <a:r>
              <a:rPr lang="fr-FR" sz="2000" dirty="0">
                <a:latin typeface="Arial Narrow" panose="020B0606020202030204" pitchFamily="34" charset="0"/>
                <a:ea typeface="Calibri" panose="020F0502020204030204" pitchFamily="34" charset="0"/>
                <a:cs typeface="Calibri" panose="020F0502020204030204" pitchFamily="34" charset="0"/>
              </a:rPr>
              <a:t>		Visibles ou invisibles, isolées ou multiples</a:t>
            </a: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fr-FR" sz="2000" b="1" dirty="0">
                <a:latin typeface="Arial Narrow" panose="020B0606020202030204" pitchFamily="34" charset="0"/>
                <a:ea typeface="Calibri" panose="020F0502020204030204" pitchFamily="34" charset="0"/>
                <a:cs typeface="Calibri" panose="020F0502020204030204" pitchFamily="34" charset="0"/>
              </a:rPr>
              <a:t>3 histoires de vie</a:t>
            </a:r>
          </a:p>
        </p:txBody>
      </p:sp>
    </p:spTree>
    <p:extLst>
      <p:ext uri="{BB962C8B-B14F-4D97-AF65-F5344CB8AC3E}">
        <p14:creationId xmlns:p14="http://schemas.microsoft.com/office/powerpoint/2010/main" val="669502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p:txBody>
          <a:bodyPr anchor="ctr"/>
          <a:lstStyle/>
          <a:p>
            <a:pPr algn="ctr"/>
            <a:r>
              <a:rPr lang="fr-FR" cap="none" dirty="0">
                <a:latin typeface="Arial Narrow" panose="020B0606020202030204" pitchFamily="34" charset="0"/>
              </a:rPr>
              <a:t>Sommes-nous concernés par le projet de loi ?</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4</a:t>
            </a:fld>
            <a:endParaRPr lang="fr-FR" sz="1800" dirty="0">
              <a:solidFill>
                <a:schemeClr val="accent1"/>
              </a:solidFill>
              <a:latin typeface="Arial Narrow" panose="020B0606020202030204" pitchFamily="34" charset="0"/>
            </a:endParaRPr>
          </a:p>
        </p:txBody>
      </p:sp>
      <p:sp>
        <p:nvSpPr>
          <p:cNvPr id="5" name="ZoneTexte 4">
            <a:extLst>
              <a:ext uri="{FF2B5EF4-FFF2-40B4-BE49-F238E27FC236}">
                <a16:creationId xmlns:a16="http://schemas.microsoft.com/office/drawing/2014/main" id="{6E47AD69-B5A5-43B2-9200-1DDF131AFB09}"/>
              </a:ext>
            </a:extLst>
          </p:cNvPr>
          <p:cNvSpPr txBox="1"/>
          <p:nvPr/>
        </p:nvSpPr>
        <p:spPr>
          <a:xfrm>
            <a:off x="575894" y="2045429"/>
            <a:ext cx="11029616" cy="2939266"/>
          </a:xfrm>
          <a:prstGeom prst="rect">
            <a:avLst/>
          </a:prstGeom>
          <a:noFill/>
        </p:spPr>
        <p:txBody>
          <a:bodyPr wrap="square" rtlCol="0">
            <a:spAutoFit/>
          </a:bodyPr>
          <a:lstStyle/>
          <a:p>
            <a:pPr>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Article 6 : Pour accéder à l’aide à mourir, une personne doit répondre aux conditions suivantes : (…)</a:t>
            </a:r>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p:txBody>
      </p:sp>
      <p:graphicFrame>
        <p:nvGraphicFramePr>
          <p:cNvPr id="4" name="Tableau 3">
            <a:extLst>
              <a:ext uri="{FF2B5EF4-FFF2-40B4-BE49-F238E27FC236}">
                <a16:creationId xmlns:a16="http://schemas.microsoft.com/office/drawing/2014/main" id="{65D510BD-AB39-4DD5-AB0A-50336870FA02}"/>
              </a:ext>
            </a:extLst>
          </p:cNvPr>
          <p:cNvGraphicFramePr>
            <a:graphicFrameLocks noGrp="1"/>
          </p:cNvGraphicFramePr>
          <p:nvPr>
            <p:extLst>
              <p:ext uri="{D42A27DB-BD31-4B8C-83A1-F6EECF244321}">
                <p14:modId xmlns:p14="http://schemas.microsoft.com/office/powerpoint/2010/main" val="4155173837"/>
              </p:ext>
            </p:extLst>
          </p:nvPr>
        </p:nvGraphicFramePr>
        <p:xfrm>
          <a:off x="586490" y="2588495"/>
          <a:ext cx="11029616" cy="3980580"/>
        </p:xfrm>
        <a:graphic>
          <a:graphicData uri="http://schemas.openxmlformats.org/drawingml/2006/table">
            <a:tbl>
              <a:tblPr firstRow="1" bandRow="1">
                <a:tableStyleId>{5C22544A-7EE6-4342-B048-85BDC9FD1C3A}</a:tableStyleId>
              </a:tblPr>
              <a:tblGrid>
                <a:gridCol w="5147336">
                  <a:extLst>
                    <a:ext uri="{9D8B030D-6E8A-4147-A177-3AD203B41FA5}">
                      <a16:colId xmlns:a16="http://schemas.microsoft.com/office/drawing/2014/main" val="3343769958"/>
                    </a:ext>
                  </a:extLst>
                </a:gridCol>
                <a:gridCol w="5882280">
                  <a:extLst>
                    <a:ext uri="{9D8B030D-6E8A-4147-A177-3AD203B41FA5}">
                      <a16:colId xmlns:a16="http://schemas.microsoft.com/office/drawing/2014/main" val="2929005629"/>
                    </a:ext>
                  </a:extLst>
                </a:gridCol>
              </a:tblGrid>
              <a:tr h="864000">
                <a:tc>
                  <a:txBody>
                    <a:bodyPr/>
                    <a:lstStyle/>
                    <a:p>
                      <a:pPr algn="l">
                        <a:spcAft>
                          <a:spcPts val="600"/>
                        </a:spcAft>
                      </a:pPr>
                      <a:r>
                        <a:rPr lang="fr-FR" sz="2000" b="0" dirty="0">
                          <a:solidFill>
                            <a:schemeClr val="tx1"/>
                          </a:solidFill>
                          <a:latin typeface="Arial Narrow" panose="020B0606020202030204" pitchFamily="34" charset="0"/>
                          <a:ea typeface="Calibri" panose="020F0502020204030204" pitchFamily="34" charset="0"/>
                          <a:cs typeface="Calibri" panose="020F0502020204030204" pitchFamily="34" charset="0"/>
                        </a:rPr>
                        <a:t>Être atteinte d’une affection grave et incurable engageant son pronostic vital à court ou moyen terme </a:t>
                      </a:r>
                      <a:endParaRPr lang="fr-FR" sz="2000" b="0" dirty="0">
                        <a:solidFill>
                          <a:schemeClr val="tx1"/>
                        </a:solidFill>
                        <a:latin typeface="Arial Narrow" panose="020B0606020202030204" pitchFamily="34" charset="0"/>
                      </a:endParaRPr>
                    </a:p>
                  </a:txBody>
                  <a:tcPr>
                    <a:solidFill>
                      <a:schemeClr val="accent1">
                        <a:lumMod val="20000"/>
                        <a:lumOff val="80000"/>
                      </a:schemeClr>
                    </a:solidFill>
                  </a:tcPr>
                </a:tc>
                <a:tc>
                  <a:txBody>
                    <a:bodyPr/>
                    <a:lstStyle/>
                    <a:p>
                      <a:pPr algn="l">
                        <a:spcAft>
                          <a:spcPts val="600"/>
                        </a:spcAft>
                      </a:pPr>
                      <a:r>
                        <a:rPr lang="fr-FR" sz="2000" b="0" dirty="0">
                          <a:solidFill>
                            <a:schemeClr val="tx1"/>
                          </a:solidFill>
                          <a:latin typeface="Arial Narrow" panose="020B0606020202030204" pitchFamily="34" charset="0"/>
                        </a:rPr>
                        <a:t>Gravité et irréversibilité de la lésion cérébrale</a:t>
                      </a:r>
                    </a:p>
                    <a:p>
                      <a:pPr algn="l">
                        <a:spcAft>
                          <a:spcPts val="600"/>
                        </a:spcAft>
                      </a:pPr>
                      <a:r>
                        <a:rPr lang="fr-FR" sz="2000" b="0" dirty="0">
                          <a:solidFill>
                            <a:schemeClr val="tx1"/>
                          </a:solidFill>
                          <a:latin typeface="Arial Narrow" panose="020B0606020202030204" pitchFamily="34" charset="0"/>
                        </a:rPr>
                        <a:t>Grande incertitude sur l’évolution de l’état de santé</a:t>
                      </a:r>
                    </a:p>
                  </a:txBody>
                  <a:tcPr>
                    <a:solidFill>
                      <a:srgbClr val="E8ECF8"/>
                    </a:solidFill>
                  </a:tcPr>
                </a:tc>
                <a:extLst>
                  <a:ext uri="{0D108BD9-81ED-4DB2-BD59-A6C34878D82A}">
                    <a16:rowId xmlns:a16="http://schemas.microsoft.com/office/drawing/2014/main" val="402865122"/>
                  </a:ext>
                </a:extLst>
              </a:tr>
              <a:tr h="1292315">
                <a:tc>
                  <a:txBody>
                    <a:bodyPr/>
                    <a:lstStyle/>
                    <a:p>
                      <a:pPr algn="l">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Présenter une souffrance physique ou psychologique liée à cette affection, soit réfractaire aux traitements, soit insupportable lorsque la personne ne reçoit pas ou à choisi d’arrêter de recevoir ses traitements</a:t>
                      </a:r>
                      <a:endParaRPr lang="fr-FR" sz="2000" b="0" dirty="0">
                        <a:solidFill>
                          <a:schemeClr val="tx1"/>
                        </a:solidFill>
                        <a:latin typeface="Arial Narrow" panose="020B0606020202030204" pitchFamily="34" charset="0"/>
                      </a:endParaRPr>
                    </a:p>
                  </a:txBody>
                  <a:tcPr>
                    <a:solidFill>
                      <a:schemeClr val="accent1">
                        <a:lumMod val="20000"/>
                        <a:lumOff val="80000"/>
                      </a:schemeClr>
                    </a:solidFill>
                  </a:tcPr>
                </a:tc>
                <a:tc>
                  <a:txBody>
                    <a:bodyPr/>
                    <a:lstStyle/>
                    <a:p>
                      <a:pPr algn="l">
                        <a:spcAft>
                          <a:spcPts val="600"/>
                        </a:spcAft>
                      </a:pPr>
                      <a:r>
                        <a:rPr lang="fr-FR" sz="2000" b="0" dirty="0">
                          <a:solidFill>
                            <a:schemeClr val="tx1"/>
                          </a:solidFill>
                          <a:latin typeface="Arial Narrow" panose="020B0606020202030204" pitchFamily="34" charset="0"/>
                        </a:rPr>
                        <a:t>Souffrances physiques liées aux pathologies</a:t>
                      </a:r>
                    </a:p>
                    <a:p>
                      <a:pPr algn="l">
                        <a:spcAft>
                          <a:spcPts val="600"/>
                        </a:spcAft>
                      </a:pPr>
                      <a:r>
                        <a:rPr lang="fr-FR" sz="2000" b="0" dirty="0">
                          <a:solidFill>
                            <a:schemeClr val="tx1"/>
                          </a:solidFill>
                          <a:latin typeface="Arial Narrow" panose="020B0606020202030204" pitchFamily="34" charset="0"/>
                        </a:rPr>
                        <a:t>Souffrances psychologiques liées aux séquelles des traumatismes et à la perte de la vie d’avant</a:t>
                      </a:r>
                    </a:p>
                  </a:txBody>
                  <a:tcPr>
                    <a:solidFill>
                      <a:srgbClr val="E8ECF8"/>
                    </a:solidFill>
                  </a:tcPr>
                </a:tc>
                <a:extLst>
                  <a:ext uri="{0D108BD9-81ED-4DB2-BD59-A6C34878D82A}">
                    <a16:rowId xmlns:a16="http://schemas.microsoft.com/office/drawing/2014/main" val="4117908816"/>
                  </a:ext>
                </a:extLst>
              </a:tr>
              <a:tr h="564216">
                <a:tc>
                  <a:txBody>
                    <a:bodyPr/>
                    <a:lstStyle/>
                    <a:p>
                      <a:pPr algn="l">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Être apte à manifester sa volonté de façon libre et éclairée</a:t>
                      </a:r>
                      <a:endParaRPr lang="fr-FR" sz="2000" b="0" dirty="0">
                        <a:solidFill>
                          <a:schemeClr val="tx1"/>
                        </a:solidFill>
                        <a:latin typeface="Arial Narrow" panose="020B0606020202030204" pitchFamily="34" charset="0"/>
                      </a:endParaRP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fr-FR" sz="2000" b="0" dirty="0">
                          <a:solidFill>
                            <a:schemeClr val="tx1"/>
                          </a:solidFill>
                          <a:latin typeface="Arial Narrow" panose="020B0606020202030204" pitchFamily="34" charset="0"/>
                        </a:rPr>
                        <a:t>Eligibilité des personnes sous protection juridique,</a:t>
                      </a:r>
                    </a:p>
                    <a:p>
                      <a:pPr marL="0" marR="0" lvl="0" indent="0" algn="l" defTabSz="457200" rtl="0" eaLnBrk="1" fontAlgn="auto" latinLnBrk="0" hangingPunct="1">
                        <a:lnSpc>
                          <a:spcPct val="100000"/>
                        </a:lnSpc>
                        <a:spcBef>
                          <a:spcPts val="0"/>
                        </a:spcBef>
                        <a:spcAft>
                          <a:spcPts val="600"/>
                        </a:spcAft>
                        <a:buClrTx/>
                        <a:buSzTx/>
                        <a:buFontTx/>
                        <a:buNone/>
                        <a:tabLst/>
                        <a:defRPr/>
                      </a:pPr>
                      <a:r>
                        <a:rPr lang="fr-FR" sz="2000" b="0" dirty="0">
                          <a:solidFill>
                            <a:schemeClr val="tx1"/>
                          </a:solidFill>
                          <a:latin typeface="Arial Narrow" panose="020B0606020202030204" pitchFamily="34" charset="0"/>
                        </a:rPr>
                        <a:t>alors même que les personnes cérébrolésées :</a:t>
                      </a:r>
                    </a:p>
                    <a:p>
                      <a:pPr marL="342900" marR="0" lvl="0" indent="-342900" algn="l" defTabSz="457200" rtl="0" eaLnBrk="1" fontAlgn="auto" latinLnBrk="0" hangingPunct="1">
                        <a:lnSpc>
                          <a:spcPct val="100000"/>
                        </a:lnSpc>
                        <a:spcBef>
                          <a:spcPts val="0"/>
                        </a:spcBef>
                        <a:spcAft>
                          <a:spcPts val="300"/>
                        </a:spcAft>
                        <a:buClrTx/>
                        <a:buSzTx/>
                        <a:buFontTx/>
                        <a:buChar char="-"/>
                        <a:tabLst/>
                        <a:defRPr/>
                      </a:pPr>
                      <a:r>
                        <a:rPr lang="fr-FR" sz="2000" b="0" dirty="0">
                          <a:solidFill>
                            <a:schemeClr val="tx1"/>
                          </a:solidFill>
                          <a:latin typeface="Arial Narrow" panose="020B0606020202030204" pitchFamily="34" charset="0"/>
                        </a:rPr>
                        <a:t>Ont rarement rédigé leurs directives anticipées</a:t>
                      </a:r>
                    </a:p>
                    <a:p>
                      <a:pPr marL="342900" marR="0" lvl="0" indent="-342900" algn="l" defTabSz="457200" rtl="0" eaLnBrk="1" fontAlgn="auto" latinLnBrk="0" hangingPunct="1">
                        <a:lnSpc>
                          <a:spcPct val="100000"/>
                        </a:lnSpc>
                        <a:spcBef>
                          <a:spcPts val="0"/>
                        </a:spcBef>
                        <a:spcAft>
                          <a:spcPts val="300"/>
                        </a:spcAft>
                        <a:buClrTx/>
                        <a:buSzTx/>
                        <a:buFontTx/>
                        <a:buChar char="-"/>
                        <a:tabLst/>
                        <a:defRPr/>
                      </a:pPr>
                      <a:r>
                        <a:rPr lang="fr-FR" sz="2000" b="0" dirty="0">
                          <a:solidFill>
                            <a:schemeClr val="tx1"/>
                          </a:solidFill>
                          <a:latin typeface="Arial Narrow" panose="020B0606020202030204" pitchFamily="34" charset="0"/>
                        </a:rPr>
                        <a:t>Souffrent d’anosognosie, ambivalence, persévération…</a:t>
                      </a:r>
                    </a:p>
                    <a:p>
                      <a:pPr marL="342900" indent="-342900" algn="l">
                        <a:spcAft>
                          <a:spcPts val="300"/>
                        </a:spcAft>
                        <a:buFontTx/>
                        <a:buChar char="-"/>
                      </a:pPr>
                      <a:r>
                        <a:rPr lang="fr-FR" sz="2000" b="0" dirty="0">
                          <a:solidFill>
                            <a:schemeClr val="tx1"/>
                          </a:solidFill>
                          <a:latin typeface="Arial Narrow" panose="020B0606020202030204" pitchFamily="34" charset="0"/>
                        </a:rPr>
                        <a:t>Sont très influençables</a:t>
                      </a:r>
                    </a:p>
                  </a:txBody>
                  <a:tcPr>
                    <a:solidFill>
                      <a:srgbClr val="E8ECF8"/>
                    </a:solidFill>
                  </a:tcPr>
                </a:tc>
                <a:extLst>
                  <a:ext uri="{0D108BD9-81ED-4DB2-BD59-A6C34878D82A}">
                    <a16:rowId xmlns:a16="http://schemas.microsoft.com/office/drawing/2014/main" val="999949503"/>
                  </a:ext>
                </a:extLst>
              </a:tr>
            </a:tbl>
          </a:graphicData>
        </a:graphic>
      </p:graphicFrame>
    </p:spTree>
    <p:extLst>
      <p:ext uri="{BB962C8B-B14F-4D97-AF65-F5344CB8AC3E}">
        <p14:creationId xmlns:p14="http://schemas.microsoft.com/office/powerpoint/2010/main" val="424724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p:txBody>
          <a:bodyPr anchor="ctr"/>
          <a:lstStyle/>
          <a:p>
            <a:pPr algn="ctr"/>
            <a:r>
              <a:rPr lang="fr-FR" cap="none" dirty="0">
                <a:latin typeface="Arial Narrow" panose="020B0606020202030204" pitchFamily="34" charset="0"/>
              </a:rPr>
              <a:t>Sommes-nous concernés par le projet de loi ?</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5</a:t>
            </a:fld>
            <a:endParaRPr lang="fr-FR" sz="1800" dirty="0">
              <a:solidFill>
                <a:schemeClr val="accent1"/>
              </a:solidFill>
              <a:latin typeface="Arial Narrow" panose="020B0606020202030204" pitchFamily="34" charset="0"/>
            </a:endParaRPr>
          </a:p>
        </p:txBody>
      </p:sp>
      <p:sp>
        <p:nvSpPr>
          <p:cNvPr id="5" name="ZoneTexte 4">
            <a:extLst>
              <a:ext uri="{FF2B5EF4-FFF2-40B4-BE49-F238E27FC236}">
                <a16:creationId xmlns:a16="http://schemas.microsoft.com/office/drawing/2014/main" id="{6E47AD69-B5A5-43B2-9200-1DDF131AFB09}"/>
              </a:ext>
            </a:extLst>
          </p:cNvPr>
          <p:cNvSpPr txBox="1"/>
          <p:nvPr/>
        </p:nvSpPr>
        <p:spPr>
          <a:xfrm>
            <a:off x="575894" y="2708548"/>
            <a:ext cx="11029616" cy="2169825"/>
          </a:xfrm>
          <a:prstGeom prst="rect">
            <a:avLst/>
          </a:prstGeom>
          <a:noFill/>
        </p:spPr>
        <p:txBody>
          <a:bodyPr wrap="square" rtlCol="0">
            <a:spAutoFit/>
          </a:bodyPr>
          <a:lstStyle/>
          <a:p>
            <a:pPr>
              <a:spcAft>
                <a:spcPts val="600"/>
              </a:spcAft>
            </a:pPr>
            <a:r>
              <a:rPr lang="fr-FR" sz="2000" b="1" dirty="0">
                <a:latin typeface="Arial Narrow" panose="020B0606020202030204" pitchFamily="34" charset="0"/>
                <a:ea typeface="Calibri" panose="020F0502020204030204" pitchFamily="34" charset="0"/>
                <a:cs typeface="Calibri" panose="020F0502020204030204" pitchFamily="34" charset="0"/>
              </a:rPr>
              <a:t>Des critères</a:t>
            </a:r>
            <a:r>
              <a:rPr lang="fr-FR" sz="2000" dirty="0">
                <a:latin typeface="Arial Narrow" panose="020B0606020202030204" pitchFamily="34" charset="0"/>
                <a:ea typeface="Calibri" panose="020F0502020204030204" pitchFamily="34" charset="0"/>
                <a:cs typeface="Calibri" panose="020F0502020204030204" pitchFamily="34" charset="0"/>
              </a:rPr>
              <a:t> flous, sujets à interprétation par des médecins volontaires donc partisans</a:t>
            </a: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600"/>
              </a:spcAft>
            </a:pPr>
            <a:r>
              <a:rPr lang="fr-FR" sz="2000" b="1" dirty="0">
                <a:latin typeface="Arial Narrow" panose="020B0606020202030204" pitchFamily="34" charset="0"/>
                <a:ea typeface="Calibri" panose="020F0502020204030204" pitchFamily="34" charset="0"/>
                <a:cs typeface="Calibri" panose="020F0502020204030204" pitchFamily="34" charset="0"/>
              </a:rPr>
              <a:t>Applicables à toute personne</a:t>
            </a:r>
            <a:r>
              <a:rPr lang="fr-FR" sz="2000" dirty="0">
                <a:latin typeface="Arial Narrow" panose="020B0606020202030204" pitchFamily="34" charset="0"/>
                <a:ea typeface="Calibri" panose="020F0502020204030204" pitchFamily="34" charset="0"/>
                <a:cs typeface="Calibri" panose="020F0502020204030204" pitchFamily="34" charset="0"/>
              </a:rPr>
              <a:t>, non pas forcément en fin de vie, mais </a:t>
            </a:r>
            <a:r>
              <a:rPr lang="fr-FR" sz="2000" b="1" dirty="0">
                <a:latin typeface="Arial Narrow" panose="020B0606020202030204" pitchFamily="34" charset="0"/>
                <a:ea typeface="Calibri" panose="020F0502020204030204" pitchFamily="34" charset="0"/>
                <a:cs typeface="Calibri" panose="020F0502020204030204" pitchFamily="34" charset="0"/>
              </a:rPr>
              <a:t>dont la vie est fragile et pénible</a:t>
            </a: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1200"/>
              </a:spcAft>
            </a:pPr>
            <a:r>
              <a:rPr lang="fr-FR" sz="2000" dirty="0">
                <a:latin typeface="Arial Narrow" panose="020B0606020202030204" pitchFamily="34" charset="0"/>
                <a:ea typeface="Calibri" panose="020F0502020204030204" pitchFamily="34" charset="0"/>
                <a:cs typeface="Calibri" panose="020F0502020204030204" pitchFamily="34" charset="0"/>
              </a:rPr>
              <a:t>Et qui, sans être en fin de vie, vont provoquer la fin de leur vie (= suicide)</a:t>
            </a:r>
          </a:p>
        </p:txBody>
      </p:sp>
    </p:spTree>
    <p:extLst>
      <p:ext uri="{BB962C8B-B14F-4D97-AF65-F5344CB8AC3E}">
        <p14:creationId xmlns:p14="http://schemas.microsoft.com/office/powerpoint/2010/main" val="3480143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p:txBody>
          <a:bodyPr anchor="ctr"/>
          <a:lstStyle/>
          <a:p>
            <a:pPr algn="ctr"/>
            <a:r>
              <a:rPr lang="fr-FR" cap="none" dirty="0">
                <a:latin typeface="Arial Narrow" panose="020B0606020202030204" pitchFamily="34" charset="0"/>
              </a:rPr>
              <a:t>Quels sont les problèmes que pose ce projet de loi ?</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6</a:t>
            </a:fld>
            <a:endParaRPr lang="fr-FR" sz="1800" dirty="0">
              <a:solidFill>
                <a:schemeClr val="accent1"/>
              </a:solidFill>
              <a:latin typeface="Arial Narrow" panose="020B0606020202030204" pitchFamily="34" charset="0"/>
            </a:endParaRPr>
          </a:p>
        </p:txBody>
      </p:sp>
      <p:sp>
        <p:nvSpPr>
          <p:cNvPr id="5" name="ZoneTexte 4">
            <a:extLst>
              <a:ext uri="{FF2B5EF4-FFF2-40B4-BE49-F238E27FC236}">
                <a16:creationId xmlns:a16="http://schemas.microsoft.com/office/drawing/2014/main" id="{6E47AD69-B5A5-43B2-9200-1DDF131AFB09}"/>
              </a:ext>
            </a:extLst>
          </p:cNvPr>
          <p:cNvSpPr txBox="1"/>
          <p:nvPr/>
        </p:nvSpPr>
        <p:spPr>
          <a:xfrm>
            <a:off x="575894" y="2342690"/>
            <a:ext cx="11029616" cy="3785652"/>
          </a:xfrm>
          <a:prstGeom prst="rect">
            <a:avLst/>
          </a:prstGeom>
          <a:noFill/>
        </p:spPr>
        <p:txBody>
          <a:bodyPr wrap="square" rtlCol="0">
            <a:spAutoFit/>
          </a:bodyPr>
          <a:lstStyle/>
          <a:p>
            <a:pPr>
              <a:spcAft>
                <a:spcPts val="1200"/>
              </a:spcAft>
            </a:pPr>
            <a:r>
              <a:rPr lang="fr-FR" sz="2000" dirty="0">
                <a:latin typeface="Arial Narrow" panose="020B0606020202030204" pitchFamily="34" charset="0"/>
                <a:ea typeface="Calibri" panose="020F0502020204030204" pitchFamily="34" charset="0"/>
                <a:cs typeface="Calibri" panose="020F0502020204030204" pitchFamily="34" charset="0"/>
              </a:rPr>
              <a:t>Auprès de personnes âgées : il faut aider à vivre</a:t>
            </a:r>
          </a:p>
          <a:p>
            <a:r>
              <a:rPr lang="fr-FR" sz="2000" dirty="0">
                <a:latin typeface="Arial Narrow" panose="020B0606020202030204" pitchFamily="34" charset="0"/>
                <a:ea typeface="Calibri" panose="020F0502020204030204" pitchFamily="34" charset="0"/>
                <a:cs typeface="Calibri" panose="020F0502020204030204" pitchFamily="34" charset="0"/>
              </a:rPr>
              <a:t>Auprès de personnes qui se retrouvent handicapées : il faut </a:t>
            </a:r>
            <a:r>
              <a:rPr lang="fr-FR" sz="2000" b="1" dirty="0">
                <a:latin typeface="Arial Narrow" panose="020B0606020202030204" pitchFamily="34" charset="0"/>
                <a:ea typeface="Calibri" panose="020F0502020204030204" pitchFamily="34" charset="0"/>
                <a:cs typeface="Calibri" panose="020F0502020204030204" pitchFamily="34" charset="0"/>
              </a:rPr>
              <a:t>réapprendre à vivre</a:t>
            </a: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1200"/>
              </a:spcAft>
            </a:pPr>
            <a:r>
              <a:rPr lang="fr-FR" sz="2000" dirty="0">
                <a:latin typeface="Arial Narrow" panose="020B0606020202030204" pitchFamily="34" charset="0"/>
                <a:ea typeface="Calibri" panose="020F0502020204030204" pitchFamily="34" charset="0"/>
                <a:cs typeface="Calibri" panose="020F0502020204030204" pitchFamily="34" charset="0"/>
              </a:rPr>
              <a:t>Ce qui suppose :</a:t>
            </a:r>
          </a:p>
          <a:p>
            <a:pPr>
              <a:spcAft>
                <a:spcPts val="1200"/>
              </a:spcAft>
            </a:pPr>
            <a:r>
              <a:rPr lang="fr-FR" sz="2000" dirty="0">
                <a:latin typeface="Arial Narrow" panose="020B0606020202030204" pitchFamily="34" charset="0"/>
                <a:ea typeface="Calibri" panose="020F0502020204030204" pitchFamily="34" charset="0"/>
                <a:cs typeface="Calibri" panose="020F0502020204030204" pitchFamily="34" charset="0"/>
              </a:rPr>
              <a:t>	</a:t>
            </a:r>
            <a:r>
              <a:rPr lang="fr-FR" sz="2000" b="1" dirty="0">
                <a:latin typeface="Arial Narrow" panose="020B0606020202030204" pitchFamily="34" charset="0"/>
                <a:ea typeface="Calibri" panose="020F0502020204030204" pitchFamily="34" charset="0"/>
                <a:cs typeface="Calibri" panose="020F0502020204030204" pitchFamily="34" charset="0"/>
              </a:rPr>
              <a:t>Du temps</a:t>
            </a:r>
            <a:r>
              <a:rPr lang="fr-FR" sz="2000" dirty="0">
                <a:latin typeface="Arial Narrow" panose="020B0606020202030204" pitchFamily="34" charset="0"/>
                <a:ea typeface="Calibri" panose="020F0502020204030204" pitchFamily="34" charset="0"/>
                <a:cs typeface="Calibri" panose="020F0502020204030204" pitchFamily="34" charset="0"/>
              </a:rPr>
              <a:t> (pour reprendre confiance, renouer des liens)</a:t>
            </a:r>
          </a:p>
          <a:p>
            <a:pPr>
              <a:spcAft>
                <a:spcPts val="1200"/>
              </a:spcAft>
            </a:pPr>
            <a:r>
              <a:rPr lang="fr-FR" sz="2000" dirty="0">
                <a:latin typeface="Arial Narrow" panose="020B0606020202030204" pitchFamily="34" charset="0"/>
                <a:ea typeface="Calibri" panose="020F0502020204030204" pitchFamily="34" charset="0"/>
                <a:cs typeface="Calibri" panose="020F0502020204030204" pitchFamily="34" charset="0"/>
              </a:rPr>
              <a:t>	</a:t>
            </a:r>
            <a:r>
              <a:rPr lang="fr-FR" sz="2000" b="1" dirty="0">
                <a:latin typeface="Arial Narrow" panose="020B0606020202030204" pitchFamily="34" charset="0"/>
                <a:ea typeface="Calibri" panose="020F0502020204030204" pitchFamily="34" charset="0"/>
                <a:cs typeface="Calibri" panose="020F0502020204030204" pitchFamily="34" charset="0"/>
              </a:rPr>
              <a:t>Un regard bienveillant</a:t>
            </a:r>
            <a:r>
              <a:rPr lang="fr-FR" sz="2000" dirty="0">
                <a:latin typeface="Arial Narrow" panose="020B0606020202030204" pitchFamily="34" charset="0"/>
                <a:ea typeface="Calibri" panose="020F0502020204030204" pitchFamily="34" charset="0"/>
                <a:cs typeface="Calibri" panose="020F0502020204030204" pitchFamily="34" charset="0"/>
              </a:rPr>
              <a:t> de la société (les « petites victoires »)</a:t>
            </a:r>
          </a:p>
          <a:p>
            <a:r>
              <a:rPr lang="fr-FR" sz="2000" dirty="0">
                <a:latin typeface="Arial Narrow" panose="020B0606020202030204" pitchFamily="34" charset="0"/>
                <a:ea typeface="Calibri" panose="020F0502020204030204" pitchFamily="34" charset="0"/>
                <a:cs typeface="Calibri" panose="020F0502020204030204" pitchFamily="34" charset="0"/>
              </a:rPr>
              <a:t>	</a:t>
            </a:r>
            <a:r>
              <a:rPr lang="fr-FR" sz="2000" b="1" dirty="0">
                <a:latin typeface="Arial Narrow" panose="020B0606020202030204" pitchFamily="34" charset="0"/>
                <a:ea typeface="Calibri" panose="020F0502020204030204" pitchFamily="34" charset="0"/>
                <a:cs typeface="Calibri" panose="020F0502020204030204" pitchFamily="34" charset="0"/>
              </a:rPr>
              <a:t>Une ouverture du champ des possibles</a:t>
            </a:r>
            <a:r>
              <a:rPr lang="fr-FR" sz="2000" dirty="0">
                <a:latin typeface="Arial Narrow" panose="020B0606020202030204" pitchFamily="34" charset="0"/>
                <a:ea typeface="Calibri" panose="020F0502020204030204" pitchFamily="34" charset="0"/>
                <a:cs typeface="Calibri" panose="020F0502020204030204" pitchFamily="34" charset="0"/>
              </a:rPr>
              <a:t> (se projeter dans une vie </a:t>
            </a:r>
            <a:r>
              <a:rPr lang="fr-FR" sz="2000" i="1" dirty="0">
                <a:latin typeface="Arial Narrow" panose="020B0606020202030204" pitchFamily="34" charset="0"/>
                <a:ea typeface="Calibri" panose="020F0502020204030204" pitchFamily="34" charset="0"/>
                <a:cs typeface="Calibri" panose="020F0502020204030204" pitchFamily="34" charset="0"/>
              </a:rPr>
              <a:t>autrement</a:t>
            </a:r>
            <a:r>
              <a:rPr lang="fr-FR" sz="2000" dirty="0">
                <a:latin typeface="Arial Narrow" panose="020B0606020202030204" pitchFamily="34" charset="0"/>
                <a:ea typeface="Calibri" panose="020F0502020204030204" pitchFamily="34" charset="0"/>
                <a:cs typeface="Calibri" panose="020F0502020204030204" pitchFamily="34" charset="0"/>
              </a:rPr>
              <a:t> avec le handicap)</a:t>
            </a: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Si la loi est adoptée : nous ne pourrons plus compter sur ce temps, cette bienveillance, cette ouverture</a:t>
            </a:r>
          </a:p>
        </p:txBody>
      </p:sp>
    </p:spTree>
    <p:extLst>
      <p:ext uri="{BB962C8B-B14F-4D97-AF65-F5344CB8AC3E}">
        <p14:creationId xmlns:p14="http://schemas.microsoft.com/office/powerpoint/2010/main" val="389679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D3CCB7E-052E-4453-8F13-1B179C66E70A}"/>
              </a:ext>
            </a:extLst>
          </p:cNvPr>
          <p:cNvSpPr>
            <a:spLocks noGrp="1"/>
          </p:cNvSpPr>
          <p:nvPr>
            <p:ph type="sldNum" sz="quarter" idx="12"/>
          </p:nvPr>
        </p:nvSpPr>
        <p:spPr/>
        <p:txBody>
          <a:bodyPr/>
          <a:lstStyle/>
          <a:p>
            <a:fld id="{705D723B-127A-4949-9FD4-42AA3CD2068A}" type="slidenum">
              <a:rPr lang="fr-FR" smtClean="0"/>
              <a:t>7</a:t>
            </a:fld>
            <a:endParaRPr lang="fr-FR"/>
          </a:p>
        </p:txBody>
      </p:sp>
      <p:pic>
        <p:nvPicPr>
          <p:cNvPr id="14" name="Image 13">
            <a:extLst>
              <a:ext uri="{FF2B5EF4-FFF2-40B4-BE49-F238E27FC236}">
                <a16:creationId xmlns:a16="http://schemas.microsoft.com/office/drawing/2014/main" id="{C615655C-8BD7-4A04-9942-23071473DFA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1686" t="3445" r="41976"/>
          <a:stretch/>
        </p:blipFill>
        <p:spPr>
          <a:xfrm>
            <a:off x="368220" y="738029"/>
            <a:ext cx="5495380" cy="5381942"/>
          </a:xfrm>
          <a:prstGeom prst="rect">
            <a:avLst/>
          </a:prstGeom>
        </p:spPr>
      </p:pic>
      <p:pic>
        <p:nvPicPr>
          <p:cNvPr id="12" name="Image 11">
            <a:extLst>
              <a:ext uri="{FF2B5EF4-FFF2-40B4-BE49-F238E27FC236}">
                <a16:creationId xmlns:a16="http://schemas.microsoft.com/office/drawing/2014/main" id="{CCF21D5E-88BC-4765-8E1E-BF71C8BB369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r="4424" b="2110"/>
          <a:stretch/>
        </p:blipFill>
        <p:spPr>
          <a:xfrm>
            <a:off x="6563484" y="1116104"/>
            <a:ext cx="5511501" cy="4625789"/>
          </a:xfrm>
          <a:prstGeom prst="rect">
            <a:avLst/>
          </a:prstGeom>
        </p:spPr>
      </p:pic>
      <p:sp>
        <p:nvSpPr>
          <p:cNvPr id="3" name="Rectangle 2">
            <a:extLst>
              <a:ext uri="{FF2B5EF4-FFF2-40B4-BE49-F238E27FC236}">
                <a16:creationId xmlns:a16="http://schemas.microsoft.com/office/drawing/2014/main" id="{9C1785E9-A960-4F8E-A70C-EFF0C07E38C2}"/>
              </a:ext>
            </a:extLst>
          </p:cNvPr>
          <p:cNvSpPr/>
          <p:nvPr/>
        </p:nvSpPr>
        <p:spPr>
          <a:xfrm>
            <a:off x="276116" y="365760"/>
            <a:ext cx="11639767" cy="260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4557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a:xfrm>
            <a:off x="575894" y="729658"/>
            <a:ext cx="11029616" cy="988332"/>
          </a:xfrm>
        </p:spPr>
        <p:txBody>
          <a:bodyPr anchor="ctr"/>
          <a:lstStyle/>
          <a:p>
            <a:pPr algn="ctr"/>
            <a:r>
              <a:rPr lang="fr-FR" cap="none" dirty="0">
                <a:latin typeface="Arial Narrow" panose="020B0606020202030204" pitchFamily="34" charset="0"/>
              </a:rPr>
              <a:t>Quels sont les problèmes que pose ce projet de loi ?</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8</a:t>
            </a:fld>
            <a:endParaRPr lang="fr-FR" sz="1800" dirty="0">
              <a:solidFill>
                <a:schemeClr val="accent1"/>
              </a:solidFill>
              <a:latin typeface="Arial Narrow" panose="020B0606020202030204" pitchFamily="34" charset="0"/>
            </a:endParaRPr>
          </a:p>
        </p:txBody>
      </p:sp>
      <p:sp>
        <p:nvSpPr>
          <p:cNvPr id="5" name="ZoneTexte 4">
            <a:extLst>
              <a:ext uri="{FF2B5EF4-FFF2-40B4-BE49-F238E27FC236}">
                <a16:creationId xmlns:a16="http://schemas.microsoft.com/office/drawing/2014/main" id="{6E47AD69-B5A5-43B2-9200-1DDF131AFB09}"/>
              </a:ext>
            </a:extLst>
          </p:cNvPr>
          <p:cNvSpPr txBox="1"/>
          <p:nvPr/>
        </p:nvSpPr>
        <p:spPr>
          <a:xfrm>
            <a:off x="575894" y="2342690"/>
            <a:ext cx="11029616" cy="3785652"/>
          </a:xfrm>
          <a:prstGeom prst="rect">
            <a:avLst/>
          </a:prstGeom>
          <a:noFill/>
        </p:spPr>
        <p:txBody>
          <a:bodyPr wrap="square" rtlCol="0">
            <a:spAutoFit/>
          </a:bodyPr>
          <a:lstStyle/>
          <a:p>
            <a:pPr>
              <a:spcAft>
                <a:spcPts val="1200"/>
              </a:spcAft>
            </a:pPr>
            <a:r>
              <a:rPr lang="fr-FR" sz="2000" b="1" dirty="0">
                <a:latin typeface="Arial Narrow" panose="020B0606020202030204" pitchFamily="34" charset="0"/>
                <a:ea typeface="Calibri" panose="020F0502020204030204" pitchFamily="34" charset="0"/>
                <a:cs typeface="Calibri" panose="020F0502020204030204" pitchFamily="34" charset="0"/>
              </a:rPr>
              <a:t>Injonction contradictoire :</a:t>
            </a:r>
            <a:endParaRPr lang="fr-FR" sz="2000" dirty="0">
              <a:latin typeface="Arial Narrow" panose="020B0606020202030204" pitchFamily="34" charset="0"/>
              <a:ea typeface="Calibri" panose="020F0502020204030204" pitchFamily="34" charset="0"/>
              <a:cs typeface="Calibri" panose="020F0502020204030204" pitchFamily="34" charset="0"/>
            </a:endParaRPr>
          </a:p>
          <a:p>
            <a:r>
              <a:rPr lang="fr-FR" sz="2000" dirty="0">
                <a:latin typeface="Arial Narrow" panose="020B0606020202030204" pitchFamily="34" charset="0"/>
                <a:ea typeface="Calibri" panose="020F0502020204030204" pitchFamily="34" charset="0"/>
                <a:cs typeface="Calibri" panose="020F0502020204030204" pitchFamily="34" charset="0"/>
              </a:rPr>
              <a:t>	Comment redonner goût à la vie en même temps qu’on banalise le suicide ?</a:t>
            </a: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1200"/>
              </a:spcAft>
            </a:pPr>
            <a:r>
              <a:rPr lang="fr-FR" sz="2000" b="1" dirty="0">
                <a:latin typeface="Arial Narrow" panose="020B0606020202030204" pitchFamily="34" charset="0"/>
                <a:ea typeface="Calibri" panose="020F0502020204030204" pitchFamily="34" charset="0"/>
                <a:cs typeface="Calibri" panose="020F0502020204030204" pitchFamily="34" charset="0"/>
              </a:rPr>
              <a:t>Lorsque la demande de mort est explicite :</a:t>
            </a:r>
          </a:p>
          <a:p>
            <a:pPr>
              <a:spcAft>
                <a:spcPts val="1200"/>
              </a:spcAft>
            </a:pPr>
            <a:r>
              <a:rPr lang="fr-FR" sz="2000" dirty="0">
                <a:latin typeface="Arial Narrow" panose="020B0606020202030204" pitchFamily="34" charset="0"/>
                <a:ea typeface="Calibri" panose="020F0502020204030204" pitchFamily="34" charset="0"/>
                <a:cs typeface="Calibri" panose="020F0502020204030204" pitchFamily="34" charset="0"/>
              </a:rPr>
              <a:t>	Serons-nous encore autorisés à faire de la prévention au suicide ?</a:t>
            </a:r>
          </a:p>
          <a:p>
            <a:pPr lvl="1"/>
            <a:r>
              <a:rPr lang="fr-FR" sz="2000" dirty="0">
                <a:latin typeface="Arial Narrow" panose="020B0606020202030204" pitchFamily="34" charset="0"/>
                <a:ea typeface="Calibri" panose="020F0502020204030204" pitchFamily="34" charset="0"/>
                <a:cs typeface="Calibri" panose="020F0502020204030204" pitchFamily="34" charset="0"/>
              </a:rPr>
              <a:t>Prévenir le suicide d’un résident demandeur de l’aide à mourir, est-ce commettre un délit d’entrave ?</a:t>
            </a:r>
          </a:p>
          <a:p>
            <a:pPr lvl="1">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0" lvl="1">
              <a:spcAft>
                <a:spcPts val="1200"/>
              </a:spcAft>
            </a:pPr>
            <a:r>
              <a:rPr lang="fr-FR" sz="2000" b="1" dirty="0">
                <a:latin typeface="Arial Narrow" panose="020B0606020202030204" pitchFamily="34" charset="0"/>
                <a:ea typeface="Calibri" panose="020F0502020204030204" pitchFamily="34" charset="0"/>
                <a:cs typeface="Calibri" panose="020F0502020204030204" pitchFamily="34" charset="0"/>
              </a:rPr>
              <a:t>En deçà même des demandes explicites :</a:t>
            </a:r>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0" lvl="1">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	Pourrons-nous encore exprimer librement notre lassitude sans déclencher ni encourager l’aide à mourir ?</a:t>
            </a:r>
          </a:p>
        </p:txBody>
      </p:sp>
    </p:spTree>
    <p:extLst>
      <p:ext uri="{BB962C8B-B14F-4D97-AF65-F5344CB8AC3E}">
        <p14:creationId xmlns:p14="http://schemas.microsoft.com/office/powerpoint/2010/main" val="4165467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EB7E2-FF2D-4F59-8B05-FE19C6BA0C2F}"/>
              </a:ext>
            </a:extLst>
          </p:cNvPr>
          <p:cNvSpPr>
            <a:spLocks noGrp="1"/>
          </p:cNvSpPr>
          <p:nvPr>
            <p:ph type="title"/>
          </p:nvPr>
        </p:nvSpPr>
        <p:spPr/>
        <p:txBody>
          <a:bodyPr anchor="ctr"/>
          <a:lstStyle/>
          <a:p>
            <a:pPr algn="ctr"/>
            <a:r>
              <a:rPr lang="fr-FR" cap="none" dirty="0">
                <a:latin typeface="Arial Narrow" panose="020B0606020202030204" pitchFamily="34" charset="0"/>
              </a:rPr>
              <a:t>Comment se préparer à la réouverture du débat ?</a:t>
            </a:r>
          </a:p>
        </p:txBody>
      </p:sp>
      <p:sp>
        <p:nvSpPr>
          <p:cNvPr id="3" name="Espace réservé du numéro de diapositive 2">
            <a:extLst>
              <a:ext uri="{FF2B5EF4-FFF2-40B4-BE49-F238E27FC236}">
                <a16:creationId xmlns:a16="http://schemas.microsoft.com/office/drawing/2014/main" id="{41E5A4DF-65AD-4FD1-A6EE-C50519C42740}"/>
              </a:ext>
            </a:extLst>
          </p:cNvPr>
          <p:cNvSpPr>
            <a:spLocks noGrp="1"/>
          </p:cNvSpPr>
          <p:nvPr>
            <p:ph type="sldNum" sz="quarter" idx="12"/>
          </p:nvPr>
        </p:nvSpPr>
        <p:spPr>
          <a:xfrm>
            <a:off x="11139490" y="6492875"/>
            <a:ext cx="1052510" cy="365125"/>
          </a:xfrm>
        </p:spPr>
        <p:txBody>
          <a:bodyPr/>
          <a:lstStyle/>
          <a:p>
            <a:fld id="{705D723B-127A-4949-9FD4-42AA3CD2068A}" type="slidenum">
              <a:rPr lang="fr-FR" sz="1800" smtClean="0">
                <a:solidFill>
                  <a:schemeClr val="accent1"/>
                </a:solidFill>
                <a:latin typeface="Arial Narrow" panose="020B0606020202030204" pitchFamily="34" charset="0"/>
              </a:rPr>
              <a:t>9</a:t>
            </a:fld>
            <a:endParaRPr lang="fr-FR" sz="1800" dirty="0">
              <a:solidFill>
                <a:schemeClr val="accent1"/>
              </a:solidFill>
              <a:latin typeface="Arial Narrow" panose="020B0606020202030204" pitchFamily="34" charset="0"/>
            </a:endParaRPr>
          </a:p>
        </p:txBody>
      </p:sp>
      <p:sp>
        <p:nvSpPr>
          <p:cNvPr id="5" name="ZoneTexte 4">
            <a:extLst>
              <a:ext uri="{FF2B5EF4-FFF2-40B4-BE49-F238E27FC236}">
                <a16:creationId xmlns:a16="http://schemas.microsoft.com/office/drawing/2014/main" id="{6E47AD69-B5A5-43B2-9200-1DDF131AFB09}"/>
              </a:ext>
            </a:extLst>
          </p:cNvPr>
          <p:cNvSpPr txBox="1"/>
          <p:nvPr/>
        </p:nvSpPr>
        <p:spPr>
          <a:xfrm>
            <a:off x="575894" y="2170853"/>
            <a:ext cx="11029616" cy="4170372"/>
          </a:xfrm>
          <a:prstGeom prst="rect">
            <a:avLst/>
          </a:prstGeom>
          <a:noFill/>
        </p:spPr>
        <p:txBody>
          <a:bodyPr wrap="square" rtlCol="0">
            <a:spAutoFit/>
          </a:bodyPr>
          <a:lstStyle/>
          <a:p>
            <a:pPr>
              <a:spcAft>
                <a:spcPts val="1200"/>
              </a:spcAft>
            </a:pPr>
            <a:r>
              <a:rPr lang="fr-FR" sz="2000" b="1" dirty="0">
                <a:latin typeface="Calibri" panose="020F0502020204030204" pitchFamily="34" charset="0"/>
                <a:ea typeface="Calibri" panose="020F0502020204030204" pitchFamily="34" charset="0"/>
                <a:cs typeface="Calibri" panose="020F0502020204030204" pitchFamily="34" charset="0"/>
              </a:rPr>
              <a:t>①  </a:t>
            </a:r>
            <a:r>
              <a:rPr lang="fr-FR" sz="2000" b="1" dirty="0">
                <a:latin typeface="Arial Narrow" panose="020B0606020202030204" pitchFamily="34" charset="0"/>
                <a:ea typeface="Calibri" panose="020F0502020204030204" pitchFamily="34" charset="0"/>
                <a:cs typeface="Calibri" panose="020F0502020204030204" pitchFamily="34" charset="0"/>
              </a:rPr>
              <a:t>En parler librement</a:t>
            </a:r>
          </a:p>
          <a:p>
            <a:pPr>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	Prendre le temps d’échanger avec résidents, familles, professionnels, bénévoles, administrateurs</a:t>
            </a:r>
          </a:p>
          <a:p>
            <a:r>
              <a:rPr lang="fr-FR" sz="2000" dirty="0">
                <a:latin typeface="Arial Narrow" panose="020B0606020202030204" pitchFamily="34" charset="0"/>
                <a:ea typeface="Calibri" panose="020F0502020204030204" pitchFamily="34" charset="0"/>
                <a:cs typeface="Calibri" panose="020F0502020204030204" pitchFamily="34" charset="0"/>
              </a:rPr>
              <a:t>	Entendre le ressenti de chacun</a:t>
            </a:r>
          </a:p>
          <a:p>
            <a:pPr>
              <a:spcAft>
                <a:spcPts val="12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1200"/>
              </a:spcAft>
            </a:pPr>
            <a:r>
              <a:rPr lang="fr-FR" sz="2000" b="1" dirty="0">
                <a:latin typeface="Calibri" panose="020F0502020204030204" pitchFamily="34" charset="0"/>
                <a:ea typeface="Calibri" panose="020F0502020204030204" pitchFamily="34" charset="0"/>
                <a:cs typeface="Calibri" panose="020F0502020204030204" pitchFamily="34" charset="0"/>
              </a:rPr>
              <a:t>②  </a:t>
            </a:r>
            <a:r>
              <a:rPr lang="fr-FR" sz="2000" b="1" dirty="0">
                <a:latin typeface="Arial Narrow" panose="020B0606020202030204" pitchFamily="34" charset="0"/>
                <a:ea typeface="Calibri" panose="020F0502020204030204" pitchFamily="34" charset="0"/>
                <a:cs typeface="Calibri" panose="020F0502020204030204" pitchFamily="34" charset="0"/>
              </a:rPr>
              <a:t>Définir une ligne de conduite</a:t>
            </a:r>
          </a:p>
          <a:p>
            <a:pPr>
              <a:spcAft>
                <a:spcPts val="600"/>
              </a:spcAft>
            </a:pPr>
            <a:r>
              <a:rPr lang="fr-FR" sz="2000" dirty="0">
                <a:latin typeface="Arial Narrow" panose="020B0606020202030204" pitchFamily="34" charset="0"/>
                <a:ea typeface="Calibri" panose="020F0502020204030204" pitchFamily="34" charset="0"/>
                <a:cs typeface="Calibri" panose="020F0502020204030204" pitchFamily="34" charset="0"/>
              </a:rPr>
              <a:t>	En termes négatifs (nos interdits) et positifs (notre alternative à l’aide à mourir = projet associatif)</a:t>
            </a:r>
          </a:p>
          <a:p>
            <a:pPr>
              <a:spcAft>
                <a:spcPts val="600"/>
              </a:spcAft>
            </a:pPr>
            <a:endParaRPr lang="fr-FR" sz="2000" dirty="0">
              <a:latin typeface="Arial Narrow" panose="020B0606020202030204" pitchFamily="34" charset="0"/>
              <a:ea typeface="Calibri" panose="020F0502020204030204" pitchFamily="34" charset="0"/>
              <a:cs typeface="Calibri" panose="020F0502020204030204" pitchFamily="34" charset="0"/>
            </a:endParaRPr>
          </a:p>
          <a:p>
            <a:pPr>
              <a:spcAft>
                <a:spcPts val="1200"/>
              </a:spcAft>
            </a:pPr>
            <a:r>
              <a:rPr lang="fr-FR" sz="2000" b="1" dirty="0">
                <a:latin typeface="Arial Narrow" panose="020B0606020202030204" pitchFamily="34" charset="0"/>
                <a:ea typeface="Calibri" panose="020F0502020204030204" pitchFamily="34" charset="0"/>
                <a:cs typeface="Calibri" panose="020F0502020204030204" pitchFamily="34" charset="0"/>
              </a:rPr>
              <a:t>③  Mettre en œuvre ce projet et y faire adhérer</a:t>
            </a:r>
          </a:p>
          <a:p>
            <a:pPr>
              <a:spcAft>
                <a:spcPts val="1200"/>
              </a:spcAft>
            </a:pPr>
            <a:r>
              <a:rPr lang="fr-FR" sz="2000" dirty="0">
                <a:latin typeface="Arial Narrow" panose="020B0606020202030204" pitchFamily="34" charset="0"/>
                <a:ea typeface="Calibri" panose="020F0502020204030204" pitchFamily="34" charset="0"/>
                <a:cs typeface="Calibri" panose="020F0502020204030204" pitchFamily="34" charset="0"/>
              </a:rPr>
              <a:t>	</a:t>
            </a:r>
            <a:r>
              <a:rPr lang="fr-FR" sz="2000" dirty="0">
                <a:latin typeface="Arial Narrow" panose="020B0606020202030204" pitchFamily="34" charset="0"/>
                <a:ea typeface="Calibri" panose="020F0502020204030204" pitchFamily="34" charset="0"/>
                <a:cs typeface="Calibri" panose="020F0502020204030204" pitchFamily="34" charset="0"/>
                <a:sym typeface="Symbol" panose="05050102010706020507" pitchFamily="18" charset="2"/>
              </a:rPr>
              <a:t>Veiller au recrutement, à la formation, au soutien des professionnels et des bénévoles</a:t>
            </a:r>
          </a:p>
          <a:p>
            <a:pPr>
              <a:spcAft>
                <a:spcPts val="1800"/>
              </a:spcAft>
            </a:pPr>
            <a:r>
              <a:rPr lang="fr-FR" sz="2000" dirty="0">
                <a:latin typeface="Arial Narrow" panose="020B0606020202030204" pitchFamily="34" charset="0"/>
                <a:ea typeface="Calibri" panose="020F0502020204030204" pitchFamily="34" charset="0"/>
                <a:cs typeface="Calibri" panose="020F0502020204030204" pitchFamily="34" charset="0"/>
                <a:sym typeface="Symbol" panose="05050102010706020507" pitchFamily="18" charset="2"/>
              </a:rPr>
              <a:t>	</a:t>
            </a:r>
            <a:r>
              <a:rPr lang="fr-FR" sz="2000" dirty="0">
                <a:latin typeface="Arial Narrow" panose="020B0606020202030204" pitchFamily="34" charset="0"/>
                <a:ea typeface="Calibri" panose="020F0502020204030204" pitchFamily="34" charset="0"/>
                <a:cs typeface="Calibri" panose="020F0502020204030204" pitchFamily="34" charset="0"/>
              </a:rPr>
              <a:t>Créer et maintenir la cohésion entre tous ceux qui entourent la personne (familles, intervenants libéraux…)</a:t>
            </a:r>
          </a:p>
        </p:txBody>
      </p:sp>
    </p:spTree>
    <p:extLst>
      <p:ext uri="{BB962C8B-B14F-4D97-AF65-F5344CB8AC3E}">
        <p14:creationId xmlns:p14="http://schemas.microsoft.com/office/powerpoint/2010/main" val="359850322"/>
      </p:ext>
    </p:extLst>
  </p:cSld>
  <p:clrMapOvr>
    <a:masterClrMapping/>
  </p:clrMapOvr>
</p:sld>
</file>

<file path=ppt/theme/theme1.xml><?xml version="1.0" encoding="utf-8"?>
<a:theme xmlns:a="http://schemas.openxmlformats.org/drawingml/2006/main" name="Dividende">
  <a:themeElements>
    <a:clrScheme name="Personnalisé 4">
      <a:dk1>
        <a:sysClr val="windowText" lastClr="000000"/>
      </a:dk1>
      <a:lt1>
        <a:sysClr val="window" lastClr="FFFFFF"/>
      </a:lt1>
      <a:dk2>
        <a:srgbClr val="17406D"/>
      </a:dk2>
      <a:lt2>
        <a:srgbClr val="DBEFF9"/>
      </a:lt2>
      <a:accent1>
        <a:srgbClr val="3654A8"/>
      </a:accent1>
      <a:accent2>
        <a:srgbClr val="B0D6F9"/>
      </a:accent2>
      <a:accent3>
        <a:srgbClr val="E4F1FD"/>
      </a:accent3>
      <a:accent4>
        <a:srgbClr val="7CBBF5"/>
      </a:accent4>
      <a:accent5>
        <a:srgbClr val="BDDDFA"/>
      </a:accent5>
      <a:accent6>
        <a:srgbClr val="DDEDFC"/>
      </a:accent6>
      <a:hlink>
        <a:srgbClr val="FFFFFF"/>
      </a:hlink>
      <a:folHlink>
        <a:srgbClr val="FFFFFF"/>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TM03457464[[fn=Dividende]]</Template>
  <TotalTime>1820</TotalTime>
  <Words>1357</Words>
  <Application>Microsoft Office PowerPoint</Application>
  <PresentationFormat>Grand écran</PresentationFormat>
  <Paragraphs>188</Paragraphs>
  <Slides>16</Slides>
  <Notes>16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 Narrow</vt:lpstr>
      <vt:lpstr>Calibri</vt:lpstr>
      <vt:lpstr>Gill Sans MT</vt:lpstr>
      <vt:lpstr>Symbol</vt:lpstr>
      <vt:lpstr>Wingdings</vt:lpstr>
      <vt:lpstr>Wingdings 2</vt:lpstr>
      <vt:lpstr>Dividende</vt:lpstr>
      <vt:lpstr>Session FNISASIC des 29 et 30 janvier 2025  Accompagner la vie jusqu’à la fin</vt:lpstr>
      <vt:lpstr>Nos interrogations</vt:lpstr>
      <vt:lpstr>Qui sont les personnes que nous accompagnons ?</vt:lpstr>
      <vt:lpstr>Sommes-nous concernés par le projet de loi ?</vt:lpstr>
      <vt:lpstr>Sommes-nous concernés par le projet de loi ?</vt:lpstr>
      <vt:lpstr>Quels sont les problèmes que pose ce projet de loi ?</vt:lpstr>
      <vt:lpstr>Présentation PowerPoint</vt:lpstr>
      <vt:lpstr>Quels sont les problèmes que pose ce projet de loi ?</vt:lpstr>
      <vt:lpstr>Comment se préparer à la réouverture du débat ?</vt:lpstr>
      <vt:lpstr>Notre projet associatif 2025-2030</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Notre-Dame de Bon Secours  Conseil d’administration du 12 décembre 2023</dc:title>
  <dc:creator>Francois Xavier LEJEUNE</dc:creator>
  <cp:lastModifiedBy>Francois Xavier LEJEUNE</cp:lastModifiedBy>
  <cp:revision>208</cp:revision>
  <cp:lastPrinted>2025-01-29T19:54:21Z</cp:lastPrinted>
  <dcterms:created xsi:type="dcterms:W3CDTF">2023-12-07T15:04:59Z</dcterms:created>
  <dcterms:modified xsi:type="dcterms:W3CDTF">2025-01-29T19:54:27Z</dcterms:modified>
</cp:coreProperties>
</file>