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69"/>
  </p:notesMasterIdLst>
  <p:handoutMasterIdLst>
    <p:handoutMasterId r:id="rId70"/>
  </p:handoutMasterIdLst>
  <p:sldIdLst>
    <p:sldId id="402" r:id="rId2"/>
    <p:sldId id="542" r:id="rId3"/>
    <p:sldId id="540" r:id="rId4"/>
    <p:sldId id="533" r:id="rId5"/>
    <p:sldId id="587" r:id="rId6"/>
    <p:sldId id="561" r:id="rId7"/>
    <p:sldId id="395" r:id="rId8"/>
    <p:sldId id="407" r:id="rId9"/>
    <p:sldId id="628" r:id="rId10"/>
    <p:sldId id="552" r:id="rId11"/>
    <p:sldId id="555" r:id="rId12"/>
    <p:sldId id="564" r:id="rId13"/>
    <p:sldId id="436" r:id="rId14"/>
    <p:sldId id="588" r:id="rId15"/>
    <p:sldId id="589" r:id="rId16"/>
    <p:sldId id="590" r:id="rId17"/>
    <p:sldId id="603" r:id="rId18"/>
    <p:sldId id="604" r:id="rId19"/>
    <p:sldId id="605" r:id="rId20"/>
    <p:sldId id="598" r:id="rId21"/>
    <p:sldId id="616" r:id="rId22"/>
    <p:sldId id="472" r:id="rId23"/>
    <p:sldId id="475" r:id="rId24"/>
    <p:sldId id="477" r:id="rId25"/>
    <p:sldId id="479" r:id="rId26"/>
    <p:sldId id="632" r:id="rId27"/>
    <p:sldId id="545" r:id="rId28"/>
    <p:sldId id="630" r:id="rId29"/>
    <p:sldId id="549" r:id="rId30"/>
    <p:sldId id="550" r:id="rId31"/>
    <p:sldId id="629" r:id="rId32"/>
    <p:sldId id="617" r:id="rId33"/>
    <p:sldId id="618" r:id="rId34"/>
    <p:sldId id="619" r:id="rId35"/>
    <p:sldId id="559" r:id="rId36"/>
    <p:sldId id="633" r:id="rId37"/>
    <p:sldId id="557" r:id="rId38"/>
    <p:sldId id="458" r:id="rId39"/>
    <p:sldId id="459" r:id="rId40"/>
    <p:sldId id="460" r:id="rId41"/>
    <p:sldId id="526" r:id="rId42"/>
    <p:sldId id="591" r:id="rId43"/>
    <p:sldId id="592" r:id="rId44"/>
    <p:sldId id="527" r:id="rId45"/>
    <p:sldId id="593" r:id="rId46"/>
    <p:sldId id="627" r:id="rId47"/>
    <p:sldId id="595" r:id="rId48"/>
    <p:sldId id="596" r:id="rId49"/>
    <p:sldId id="529" r:id="rId50"/>
    <p:sldId id="634" r:id="rId51"/>
    <p:sldId id="623" r:id="rId52"/>
    <p:sldId id="606" r:id="rId53"/>
    <p:sldId id="607" r:id="rId54"/>
    <p:sldId id="608" r:id="rId55"/>
    <p:sldId id="609" r:id="rId56"/>
    <p:sldId id="610" r:id="rId57"/>
    <p:sldId id="611" r:id="rId58"/>
    <p:sldId id="612" r:id="rId59"/>
    <p:sldId id="613" r:id="rId60"/>
    <p:sldId id="614" r:id="rId61"/>
    <p:sldId id="486" r:id="rId62"/>
    <p:sldId id="497" r:id="rId63"/>
    <p:sldId id="498" r:id="rId64"/>
    <p:sldId id="626" r:id="rId65"/>
    <p:sldId id="622" r:id="rId66"/>
    <p:sldId id="620" r:id="rId67"/>
    <p:sldId id="621" r:id="rId68"/>
  </p:sldIdLst>
  <p:sldSz cx="9144000" cy="6858000" type="screen4x3"/>
  <p:notesSz cx="7099300" cy="10234613"/>
  <p:defaultTextStyle>
    <a:defPPr>
      <a:defRPr lang="fr-FR"/>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1" autoAdjust="0"/>
    <p:restoredTop sz="86351"/>
  </p:normalViewPr>
  <p:slideViewPr>
    <p:cSldViewPr>
      <p:cViewPr varScale="1">
        <p:scale>
          <a:sx n="110" d="100"/>
          <a:sy n="110" d="100"/>
        </p:scale>
        <p:origin x="1832" y="472"/>
      </p:cViewPr>
      <p:guideLst>
        <p:guide orient="horz" pos="2160"/>
        <p:guide pos="2880"/>
      </p:guideLst>
    </p:cSldViewPr>
  </p:slideViewPr>
  <p:outlineViewPr>
    <p:cViewPr>
      <p:scale>
        <a:sx n="33" d="100"/>
        <a:sy n="33" d="100"/>
      </p:scale>
      <p:origin x="0" y="-27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Nombre annuel</a:t>
            </a:r>
            <a:r>
              <a:rPr lang="en-US" baseline="0"/>
              <a:t> de suicides assistés (OFS)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Feuil1!$B$1</c:f>
              <c:strCache>
                <c:ptCount val="1"/>
                <c:pt idx="0">
                  <c:v>Valeur des Y</c:v>
                </c:pt>
              </c:strCache>
            </c:strRef>
          </c:tx>
          <c:spPr>
            <a:ln w="41275" cap="rnd">
              <a:solidFill>
                <a:srgbClr val="FF0000"/>
              </a:solidFill>
              <a:round/>
            </a:ln>
            <a:effectLst/>
          </c:spPr>
          <c:marker>
            <c:symbol val="circle"/>
            <c:size val="5"/>
            <c:spPr>
              <a:solidFill>
                <a:schemeClr val="accent1"/>
              </a:solidFill>
              <a:ln w="9525">
                <a:solidFill>
                  <a:schemeClr val="accent1"/>
                </a:solidFill>
              </a:ln>
              <a:effectLst/>
            </c:spPr>
          </c:marker>
          <c:xVal>
            <c:numRef>
              <c:f>Feuil1!$A$2:$A$22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xVal>
          <c:yVal>
            <c:numRef>
              <c:f>Feuil1!$B$2:$B$22</c:f>
              <c:numCache>
                <c:formatCode>General</c:formatCode>
                <c:ptCount val="21"/>
                <c:pt idx="0">
                  <c:v>183</c:v>
                </c:pt>
                <c:pt idx="1">
                  <c:v>203</c:v>
                </c:pt>
                <c:pt idx="2">
                  <c:v>205</c:v>
                </c:pt>
                <c:pt idx="3">
                  <c:v>230</c:v>
                </c:pt>
                <c:pt idx="4">
                  <c:v>249</c:v>
                </c:pt>
                <c:pt idx="5">
                  <c:v>253</c:v>
                </c:pt>
                <c:pt idx="6">
                  <c:v>297</c:v>
                </c:pt>
                <c:pt idx="7">
                  <c:v>352</c:v>
                </c:pt>
                <c:pt idx="8">
                  <c:v>431</c:v>
                </c:pt>
                <c:pt idx="9">
                  <c:v>508</c:v>
                </c:pt>
                <c:pt idx="10">
                  <c:v>587</c:v>
                </c:pt>
                <c:pt idx="11">
                  <c:v>742</c:v>
                </c:pt>
                <c:pt idx="12">
                  <c:v>965</c:v>
                </c:pt>
                <c:pt idx="13">
                  <c:v>928</c:v>
                </c:pt>
                <c:pt idx="14">
                  <c:v>1009</c:v>
                </c:pt>
                <c:pt idx="15">
                  <c:v>1176</c:v>
                </c:pt>
                <c:pt idx="16">
                  <c:v>1196</c:v>
                </c:pt>
                <c:pt idx="17">
                  <c:v>1251</c:v>
                </c:pt>
                <c:pt idx="18">
                  <c:v>1391</c:v>
                </c:pt>
                <c:pt idx="19">
                  <c:v>1594</c:v>
                </c:pt>
                <c:pt idx="20">
                  <c:v>1729</c:v>
                </c:pt>
              </c:numCache>
            </c:numRef>
          </c:yVal>
          <c:smooth val="0"/>
          <c:extLst>
            <c:ext xmlns:c16="http://schemas.microsoft.com/office/drawing/2014/chart" uri="{C3380CC4-5D6E-409C-BE32-E72D297353CC}">
              <c16:uniqueId val="{00000000-27D8-C549-8651-75535BFC2E5C}"/>
            </c:ext>
          </c:extLst>
        </c:ser>
        <c:dLbls>
          <c:showLegendKey val="0"/>
          <c:showVal val="0"/>
          <c:showCatName val="0"/>
          <c:showSerName val="0"/>
          <c:showPercent val="0"/>
          <c:showBubbleSize val="0"/>
        </c:dLbls>
        <c:axId val="1680375616"/>
        <c:axId val="1680376016"/>
      </c:scatterChart>
      <c:valAx>
        <c:axId val="1680375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0376016"/>
        <c:crosses val="autoZero"/>
        <c:crossBetween val="midCat"/>
      </c:valAx>
      <c:valAx>
        <c:axId val="168037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03756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vl1pPr>
          </a:lstStyle>
          <a:p>
            <a:pPr>
              <a:defRPr/>
            </a:pPr>
            <a:endParaRPr lang="fr-CH"/>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hangingPunct="1">
              <a:defRPr sz="1300"/>
            </a:lvl1pPr>
          </a:lstStyle>
          <a:p>
            <a:pPr>
              <a:defRPr/>
            </a:pPr>
            <a:fld id="{35C66A9C-4111-EA44-BAE1-5D32381A29E3}" type="datetimeFigureOut">
              <a:rPr lang="fr-CH"/>
              <a:pPr>
                <a:defRPr/>
              </a:pPr>
              <a:t>27.01.25</a:t>
            </a:fld>
            <a:endParaRPr lang="fr-CH"/>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hangingPunct="1">
              <a:defRPr sz="1300"/>
            </a:lvl1pPr>
          </a:lstStyle>
          <a:p>
            <a:pPr>
              <a:defRPr/>
            </a:pPr>
            <a:endParaRPr lang="fr-CH"/>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DE542402-A2F2-084E-B614-3FE5A22B90FC}" type="slidenum">
              <a:rPr lang="fr-CH" altLang="fr-FR"/>
              <a:pPr>
                <a:defRPr/>
              </a:pPr>
              <a:t>‹N°›</a:t>
            </a:fld>
            <a:endParaRPr lang="fr-CH" altLang="fr-FR"/>
          </a:p>
        </p:txBody>
      </p:sp>
    </p:spTree>
    <p:extLst>
      <p:ext uri="{BB962C8B-B14F-4D97-AF65-F5344CB8AC3E}">
        <p14:creationId xmlns:p14="http://schemas.microsoft.com/office/powerpoint/2010/main" val="1749400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vl1pPr>
          </a:lstStyle>
          <a:p>
            <a:pPr>
              <a:defRPr/>
            </a:pPr>
            <a:endParaRPr lang="fr-CH"/>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hangingPunct="1">
              <a:defRPr sz="1300"/>
            </a:lvl1pPr>
          </a:lstStyle>
          <a:p>
            <a:pPr>
              <a:defRPr/>
            </a:pPr>
            <a:fld id="{8510DBD2-9D72-A546-9411-DC2A0232749D}" type="datetimeFigureOut">
              <a:rPr lang="fr-FR"/>
              <a:pPr>
                <a:defRPr/>
              </a:pPr>
              <a:t>27/01/2025</a:t>
            </a:fld>
            <a:endParaRPr lang="fr-CH"/>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CH"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H"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hangingPunct="1">
              <a:defRPr sz="1300"/>
            </a:lvl1pPr>
          </a:lstStyle>
          <a:p>
            <a:pPr>
              <a:defRPr/>
            </a:pPr>
            <a:endParaRPr lang="fr-CH"/>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BA1D8AD3-1C6B-2F4C-BA91-BDC7A9118E1A}" type="slidenum">
              <a:rPr lang="fr-CH" altLang="fr-FR"/>
              <a:pPr>
                <a:defRPr/>
              </a:pPr>
              <a:t>‹N°›</a:t>
            </a:fld>
            <a:endParaRPr lang="fr-CH" altLang="fr-FR"/>
          </a:p>
        </p:txBody>
      </p:sp>
    </p:spTree>
    <p:extLst>
      <p:ext uri="{BB962C8B-B14F-4D97-AF65-F5344CB8AC3E}">
        <p14:creationId xmlns:p14="http://schemas.microsoft.com/office/powerpoint/2010/main" val="1769251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84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84F3AAE-923F-1C4B-855D-2C1BAC0724E8}" type="slidenum">
              <a:rPr lang="fr-CH" altLang="fr-FR" sz="1300">
                <a:latin typeface="Arial" charset="0"/>
              </a:rPr>
              <a:pPr>
                <a:spcBef>
                  <a:spcPct val="0"/>
                </a:spcBef>
              </a:pPr>
              <a:t>1</a:t>
            </a:fld>
            <a:endParaRPr lang="fr-CH" altLang="fr-FR" sz="1300">
              <a:latin typeface="Arial" charset="0"/>
            </a:endParaRPr>
          </a:p>
        </p:txBody>
      </p:sp>
    </p:spTree>
    <p:extLst>
      <p:ext uri="{BB962C8B-B14F-4D97-AF65-F5344CB8AC3E}">
        <p14:creationId xmlns:p14="http://schemas.microsoft.com/office/powerpoint/2010/main" val="98251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FB48F2E-A21D-5345-934C-9C62F0B87272}" type="slidenum">
              <a:rPr lang="fr-CH" altLang="fr-FR" sz="1300">
                <a:latin typeface="Arial" charset="0"/>
              </a:rPr>
              <a:pPr>
                <a:spcBef>
                  <a:spcPct val="0"/>
                </a:spcBef>
              </a:pPr>
              <a:t>10</a:t>
            </a:fld>
            <a:endParaRPr lang="fr-CH" altLang="fr-FR" sz="1300">
              <a:latin typeface="Arial" charset="0"/>
            </a:endParaRPr>
          </a:p>
        </p:txBody>
      </p:sp>
    </p:spTree>
    <p:extLst>
      <p:ext uri="{BB962C8B-B14F-4D97-AF65-F5344CB8AC3E}">
        <p14:creationId xmlns:p14="http://schemas.microsoft.com/office/powerpoint/2010/main" val="373999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11</a:t>
            </a:fld>
            <a:endParaRPr lang="fr-CH" altLang="fr-FR" sz="1300">
              <a:latin typeface="Arial" charset="0"/>
            </a:endParaRPr>
          </a:p>
        </p:txBody>
      </p:sp>
    </p:spTree>
    <p:extLst>
      <p:ext uri="{BB962C8B-B14F-4D97-AF65-F5344CB8AC3E}">
        <p14:creationId xmlns:p14="http://schemas.microsoft.com/office/powerpoint/2010/main" val="259218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48CC-E86B-5E9E-FB12-8BAD3950E45F}"/>
            </a:ext>
          </a:extLst>
        </p:cNvPr>
        <p:cNvGrpSpPr/>
        <p:nvPr/>
      </p:nvGrpSpPr>
      <p:grpSpPr>
        <a:xfrm>
          <a:off x="0" y="0"/>
          <a:ext cx="0" cy="0"/>
          <a:chOff x="0" y="0"/>
          <a:chExt cx="0" cy="0"/>
        </a:xfrm>
      </p:grpSpPr>
      <p:sp>
        <p:nvSpPr>
          <p:cNvPr id="26625" name="Espace réservé de l'image des diapositives 1">
            <a:extLst>
              <a:ext uri="{FF2B5EF4-FFF2-40B4-BE49-F238E27FC236}">
                <a16:creationId xmlns:a16="http://schemas.microsoft.com/office/drawing/2014/main" id="{96D2C4CF-44FA-BDA3-F71D-DCC3C4C1E6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Espace réservé des commentaires 2">
            <a:extLst>
              <a:ext uri="{FF2B5EF4-FFF2-40B4-BE49-F238E27FC236}">
                <a16:creationId xmlns:a16="http://schemas.microsoft.com/office/drawing/2014/main" id="{B93A8EF0-F4B2-B899-70A7-87D45AC0CE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6627" name="Espace réservé du numéro de diapositive 3">
            <a:extLst>
              <a:ext uri="{FF2B5EF4-FFF2-40B4-BE49-F238E27FC236}">
                <a16:creationId xmlns:a16="http://schemas.microsoft.com/office/drawing/2014/main" id="{8B3E1924-16C3-A93D-9A0C-960C453AB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87475ED-A608-C04E-BEF4-AE447F4E90C4}" type="slidenum">
              <a:rPr lang="fr-CH" altLang="fr-FR" sz="1300">
                <a:latin typeface="Arial" charset="0"/>
              </a:rPr>
              <a:pPr>
                <a:spcBef>
                  <a:spcPct val="0"/>
                </a:spcBef>
              </a:pPr>
              <a:t>12</a:t>
            </a:fld>
            <a:endParaRPr lang="fr-CH" altLang="fr-FR" sz="1300">
              <a:latin typeface="Arial" charset="0"/>
            </a:endParaRPr>
          </a:p>
        </p:txBody>
      </p:sp>
    </p:spTree>
    <p:extLst>
      <p:ext uri="{BB962C8B-B14F-4D97-AF65-F5344CB8AC3E}">
        <p14:creationId xmlns:p14="http://schemas.microsoft.com/office/powerpoint/2010/main" val="2025671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327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5E50E5AB-5A1B-9A4F-9ADF-DF67B898F842}" type="slidenum">
              <a:rPr lang="fr-CH" altLang="fr-FR" sz="1300">
                <a:latin typeface="Arial" charset="0"/>
              </a:rPr>
              <a:pPr>
                <a:spcBef>
                  <a:spcPct val="0"/>
                </a:spcBef>
              </a:pPr>
              <a:t>13</a:t>
            </a:fld>
            <a:endParaRPr lang="fr-CH" altLang="fr-FR" sz="1300">
              <a:latin typeface="Arial" charset="0"/>
            </a:endParaRPr>
          </a:p>
        </p:txBody>
      </p:sp>
    </p:spTree>
    <p:extLst>
      <p:ext uri="{BB962C8B-B14F-4D97-AF65-F5344CB8AC3E}">
        <p14:creationId xmlns:p14="http://schemas.microsoft.com/office/powerpoint/2010/main" val="626574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50D0-5A5B-6F7D-3B0C-861F3D56B093}"/>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6A2743E8-F1A9-FCA0-48F6-D8AF82E9C9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4748DDE1-4E31-9A3F-7E1D-4AA3299A45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AB117956-974B-BF3A-34DD-2E60D22907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14</a:t>
            </a:fld>
            <a:endParaRPr lang="fr-CH" altLang="fr-FR" sz="1300">
              <a:latin typeface="Arial" charset="0"/>
            </a:endParaRPr>
          </a:p>
        </p:txBody>
      </p:sp>
    </p:spTree>
    <p:extLst>
      <p:ext uri="{BB962C8B-B14F-4D97-AF65-F5344CB8AC3E}">
        <p14:creationId xmlns:p14="http://schemas.microsoft.com/office/powerpoint/2010/main" val="4190084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430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92D94B4D-ED71-A749-A34C-64BA60065FC2}" type="slidenum">
              <a:rPr lang="fr-CH" altLang="fr-FR" sz="1300">
                <a:latin typeface="Arial" charset="0"/>
              </a:rPr>
              <a:pPr>
                <a:spcBef>
                  <a:spcPct val="0"/>
                </a:spcBef>
              </a:pPr>
              <a:t>15</a:t>
            </a:fld>
            <a:endParaRPr lang="fr-CH" altLang="fr-FR" sz="1300">
              <a:latin typeface="Arial" charset="0"/>
            </a:endParaRPr>
          </a:p>
        </p:txBody>
      </p:sp>
    </p:spTree>
    <p:extLst>
      <p:ext uri="{BB962C8B-B14F-4D97-AF65-F5344CB8AC3E}">
        <p14:creationId xmlns:p14="http://schemas.microsoft.com/office/powerpoint/2010/main" val="1440602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512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530F09DE-2970-FC45-8447-6E92E648CD49}" type="slidenum">
              <a:rPr lang="fr-CH" altLang="fr-FR" sz="1300">
                <a:latin typeface="Arial" charset="0"/>
              </a:rPr>
              <a:pPr>
                <a:spcBef>
                  <a:spcPct val="0"/>
                </a:spcBef>
              </a:pPr>
              <a:t>16</a:t>
            </a:fld>
            <a:endParaRPr lang="fr-CH" altLang="fr-FR" sz="1300">
              <a:latin typeface="Arial" charset="0"/>
            </a:endParaRPr>
          </a:p>
        </p:txBody>
      </p:sp>
    </p:spTree>
    <p:extLst>
      <p:ext uri="{BB962C8B-B14F-4D97-AF65-F5344CB8AC3E}">
        <p14:creationId xmlns:p14="http://schemas.microsoft.com/office/powerpoint/2010/main" val="356374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FB48F2E-A21D-5345-934C-9C62F0B87272}" type="slidenum">
              <a:rPr lang="fr-CH" altLang="fr-FR" sz="1300">
                <a:latin typeface="Arial" charset="0"/>
              </a:rPr>
              <a:pPr>
                <a:spcBef>
                  <a:spcPct val="0"/>
                </a:spcBef>
              </a:pPr>
              <a:t>17</a:t>
            </a:fld>
            <a:endParaRPr lang="fr-CH" altLang="fr-FR" sz="1300">
              <a:latin typeface="Arial" charset="0"/>
            </a:endParaRPr>
          </a:p>
        </p:txBody>
      </p:sp>
    </p:spTree>
    <p:extLst>
      <p:ext uri="{BB962C8B-B14F-4D97-AF65-F5344CB8AC3E}">
        <p14:creationId xmlns:p14="http://schemas.microsoft.com/office/powerpoint/2010/main" val="386136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C4D78-2A80-FC20-8CE1-70C22A0C9135}"/>
            </a:ext>
          </a:extLst>
        </p:cNvPr>
        <p:cNvGrpSpPr/>
        <p:nvPr/>
      </p:nvGrpSpPr>
      <p:grpSpPr>
        <a:xfrm>
          <a:off x="0" y="0"/>
          <a:ext cx="0" cy="0"/>
          <a:chOff x="0" y="0"/>
          <a:chExt cx="0" cy="0"/>
        </a:xfrm>
      </p:grpSpPr>
      <p:sp>
        <p:nvSpPr>
          <p:cNvPr id="28673" name="Espace réservé de l'image des diapositives 1">
            <a:extLst>
              <a:ext uri="{FF2B5EF4-FFF2-40B4-BE49-F238E27FC236}">
                <a16:creationId xmlns:a16="http://schemas.microsoft.com/office/drawing/2014/main" id="{F749834D-CC64-5261-40ED-09046C0213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a:extLst>
              <a:ext uri="{FF2B5EF4-FFF2-40B4-BE49-F238E27FC236}">
                <a16:creationId xmlns:a16="http://schemas.microsoft.com/office/drawing/2014/main" id="{3C7B63F1-09CA-0394-BD30-DF4607EB11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8675" name="Espace réservé du numéro de diapositive 3">
            <a:extLst>
              <a:ext uri="{FF2B5EF4-FFF2-40B4-BE49-F238E27FC236}">
                <a16:creationId xmlns:a16="http://schemas.microsoft.com/office/drawing/2014/main" id="{CAF43757-6462-2F83-AB09-2C8F9CF7ED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FB48F2E-A21D-5345-934C-9C62F0B87272}" type="slidenum">
              <a:rPr lang="fr-CH" altLang="fr-FR" sz="1300">
                <a:latin typeface="Arial" charset="0"/>
              </a:rPr>
              <a:pPr>
                <a:spcBef>
                  <a:spcPct val="0"/>
                </a:spcBef>
              </a:pPr>
              <a:t>18</a:t>
            </a:fld>
            <a:endParaRPr lang="fr-CH" altLang="fr-FR" sz="1300">
              <a:latin typeface="Arial" charset="0"/>
            </a:endParaRPr>
          </a:p>
        </p:txBody>
      </p:sp>
    </p:spTree>
    <p:extLst>
      <p:ext uri="{BB962C8B-B14F-4D97-AF65-F5344CB8AC3E}">
        <p14:creationId xmlns:p14="http://schemas.microsoft.com/office/powerpoint/2010/main" val="68559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FB48F2E-A21D-5345-934C-9C62F0B87272}" type="slidenum">
              <a:rPr lang="fr-CH" altLang="fr-FR" sz="1300">
                <a:latin typeface="Arial" charset="0"/>
              </a:rPr>
              <a:pPr>
                <a:spcBef>
                  <a:spcPct val="0"/>
                </a:spcBef>
              </a:pPr>
              <a:t>19</a:t>
            </a:fld>
            <a:endParaRPr lang="fr-CH" altLang="fr-FR" sz="1300">
              <a:latin typeface="Arial" charset="0"/>
            </a:endParaRPr>
          </a:p>
        </p:txBody>
      </p:sp>
    </p:spTree>
    <p:extLst>
      <p:ext uri="{BB962C8B-B14F-4D97-AF65-F5344CB8AC3E}">
        <p14:creationId xmlns:p14="http://schemas.microsoft.com/office/powerpoint/2010/main" val="300275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2</a:t>
            </a:fld>
            <a:endParaRPr lang="fr-CH" altLang="fr-FR" sz="1300">
              <a:latin typeface="Arial" charset="0"/>
            </a:endParaRPr>
          </a:p>
        </p:txBody>
      </p:sp>
    </p:spTree>
    <p:extLst>
      <p:ext uri="{BB962C8B-B14F-4D97-AF65-F5344CB8AC3E}">
        <p14:creationId xmlns:p14="http://schemas.microsoft.com/office/powerpoint/2010/main" val="846341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98F1B-379A-FEA2-F542-B21378A7E11D}"/>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85E4D8E0-16D0-38F1-C081-5D5F76F41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a:extLst>
              <a:ext uri="{FF2B5EF4-FFF2-40B4-BE49-F238E27FC236}">
                <a16:creationId xmlns:a16="http://schemas.microsoft.com/office/drawing/2014/main" id="{140E1FFF-0C6D-E699-8015-78647B05B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AD96DA8D-44AB-FE39-33A1-7E11C330E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20</a:t>
            </a:fld>
            <a:endParaRPr lang="fr-CH" altLang="fr-FR" sz="1300">
              <a:latin typeface="Arial" charset="0"/>
            </a:endParaRPr>
          </a:p>
        </p:txBody>
      </p:sp>
    </p:spTree>
    <p:extLst>
      <p:ext uri="{BB962C8B-B14F-4D97-AF65-F5344CB8AC3E}">
        <p14:creationId xmlns:p14="http://schemas.microsoft.com/office/powerpoint/2010/main" val="417385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21</a:t>
            </a:fld>
            <a:endParaRPr lang="fr-CH" altLang="fr-FR" sz="1300">
              <a:latin typeface="Arial" charset="0"/>
            </a:endParaRPr>
          </a:p>
        </p:txBody>
      </p:sp>
    </p:spTree>
    <p:extLst>
      <p:ext uri="{BB962C8B-B14F-4D97-AF65-F5344CB8AC3E}">
        <p14:creationId xmlns:p14="http://schemas.microsoft.com/office/powerpoint/2010/main" val="159528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593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9AE4FA51-E7CA-A44E-8D5F-F42169256F8A}" type="slidenum">
              <a:rPr lang="fr-CH" altLang="fr-FR" sz="1300">
                <a:latin typeface="Arial" charset="0"/>
              </a:rPr>
              <a:pPr>
                <a:spcBef>
                  <a:spcPct val="0"/>
                </a:spcBef>
              </a:pPr>
              <a:t>22</a:t>
            </a:fld>
            <a:endParaRPr lang="fr-CH" altLang="fr-FR" sz="1300">
              <a:latin typeface="Arial" charset="0"/>
            </a:endParaRPr>
          </a:p>
        </p:txBody>
      </p:sp>
    </p:spTree>
    <p:extLst>
      <p:ext uri="{BB962C8B-B14F-4D97-AF65-F5344CB8AC3E}">
        <p14:creationId xmlns:p14="http://schemas.microsoft.com/office/powerpoint/2010/main" val="225936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614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1C87920-36B9-0A49-AA5F-9E7EAFE5C3BB}" type="slidenum">
              <a:rPr lang="fr-CH" altLang="fr-FR" sz="1300">
                <a:latin typeface="Arial" charset="0"/>
              </a:rPr>
              <a:pPr>
                <a:spcBef>
                  <a:spcPct val="0"/>
                </a:spcBef>
              </a:pPr>
              <a:t>23</a:t>
            </a:fld>
            <a:endParaRPr lang="fr-CH" altLang="fr-FR" sz="1300">
              <a:latin typeface="Arial" charset="0"/>
            </a:endParaRPr>
          </a:p>
        </p:txBody>
      </p:sp>
    </p:spTree>
    <p:extLst>
      <p:ext uri="{BB962C8B-B14F-4D97-AF65-F5344CB8AC3E}">
        <p14:creationId xmlns:p14="http://schemas.microsoft.com/office/powerpoint/2010/main" val="4158967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634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4E1EEE58-3478-B046-9C14-A50CAE453628}" type="slidenum">
              <a:rPr lang="fr-CH" altLang="fr-FR" sz="1300">
                <a:latin typeface="Arial" charset="0"/>
              </a:rPr>
              <a:pPr>
                <a:spcBef>
                  <a:spcPct val="0"/>
                </a:spcBef>
              </a:pPr>
              <a:t>24</a:t>
            </a:fld>
            <a:endParaRPr lang="fr-CH" altLang="fr-FR" sz="1300">
              <a:latin typeface="Arial" charset="0"/>
            </a:endParaRPr>
          </a:p>
        </p:txBody>
      </p:sp>
    </p:spTree>
    <p:extLst>
      <p:ext uri="{BB962C8B-B14F-4D97-AF65-F5344CB8AC3E}">
        <p14:creationId xmlns:p14="http://schemas.microsoft.com/office/powerpoint/2010/main" val="3226741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655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150503E-DE36-9245-82A9-C42E0FC1CB92}" type="slidenum">
              <a:rPr lang="fr-CH" altLang="fr-FR" sz="1300">
                <a:latin typeface="Arial" charset="0"/>
              </a:rPr>
              <a:pPr>
                <a:spcBef>
                  <a:spcPct val="0"/>
                </a:spcBef>
              </a:pPr>
              <a:t>25</a:t>
            </a:fld>
            <a:endParaRPr lang="fr-CH" altLang="fr-FR" sz="1300">
              <a:latin typeface="Arial" charset="0"/>
            </a:endParaRPr>
          </a:p>
        </p:txBody>
      </p:sp>
    </p:spTree>
    <p:extLst>
      <p:ext uri="{BB962C8B-B14F-4D97-AF65-F5344CB8AC3E}">
        <p14:creationId xmlns:p14="http://schemas.microsoft.com/office/powerpoint/2010/main" val="114567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D4C6-45DA-C971-E408-3E6CA40FB671}"/>
            </a:ext>
          </a:extLst>
        </p:cNvPr>
        <p:cNvGrpSpPr/>
        <p:nvPr/>
      </p:nvGrpSpPr>
      <p:grpSpPr>
        <a:xfrm>
          <a:off x="0" y="0"/>
          <a:ext cx="0" cy="0"/>
          <a:chOff x="0" y="0"/>
          <a:chExt cx="0" cy="0"/>
        </a:xfrm>
      </p:grpSpPr>
      <p:sp>
        <p:nvSpPr>
          <p:cNvPr id="65537" name="Espace réservé de l'image des diapositives 1">
            <a:extLst>
              <a:ext uri="{FF2B5EF4-FFF2-40B4-BE49-F238E27FC236}">
                <a16:creationId xmlns:a16="http://schemas.microsoft.com/office/drawing/2014/main" id="{440A28D1-2184-2B57-C274-3B532925BA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Espace réservé des commentaires 2">
            <a:extLst>
              <a:ext uri="{FF2B5EF4-FFF2-40B4-BE49-F238E27FC236}">
                <a16:creationId xmlns:a16="http://schemas.microsoft.com/office/drawing/2014/main" id="{5E791DD1-3F11-DC2B-ABA4-F84A18A89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65539" name="Espace réservé du numéro de diapositive 3">
            <a:extLst>
              <a:ext uri="{FF2B5EF4-FFF2-40B4-BE49-F238E27FC236}">
                <a16:creationId xmlns:a16="http://schemas.microsoft.com/office/drawing/2014/main" id="{3917093D-6610-F6C3-1420-7DFB27E4C0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150503E-DE36-9245-82A9-C42E0FC1CB92}" type="slidenum">
              <a:rPr lang="fr-CH" altLang="fr-FR" sz="1300">
                <a:latin typeface="Arial" charset="0"/>
              </a:rPr>
              <a:pPr>
                <a:spcBef>
                  <a:spcPct val="0"/>
                </a:spcBef>
              </a:pPr>
              <a:t>26</a:t>
            </a:fld>
            <a:endParaRPr lang="fr-CH" altLang="fr-FR" sz="1300">
              <a:latin typeface="Arial" charset="0"/>
            </a:endParaRPr>
          </a:p>
        </p:txBody>
      </p:sp>
    </p:spTree>
    <p:extLst>
      <p:ext uri="{BB962C8B-B14F-4D97-AF65-F5344CB8AC3E}">
        <p14:creationId xmlns:p14="http://schemas.microsoft.com/office/powerpoint/2010/main" val="4188518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27</a:t>
            </a:fld>
            <a:endParaRPr lang="fr-CH" altLang="fr-FR" sz="1300">
              <a:latin typeface="Arial" charset="0"/>
            </a:endParaRPr>
          </a:p>
        </p:txBody>
      </p:sp>
    </p:spTree>
    <p:extLst>
      <p:ext uri="{BB962C8B-B14F-4D97-AF65-F5344CB8AC3E}">
        <p14:creationId xmlns:p14="http://schemas.microsoft.com/office/powerpoint/2010/main" val="2139289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0E1B-FA3D-4CF2-2E89-0DB1F2C11F5A}"/>
            </a:ext>
          </a:extLst>
        </p:cNvPr>
        <p:cNvGrpSpPr/>
        <p:nvPr/>
      </p:nvGrpSpPr>
      <p:grpSpPr>
        <a:xfrm>
          <a:off x="0" y="0"/>
          <a:ext cx="0" cy="0"/>
          <a:chOff x="0" y="0"/>
          <a:chExt cx="0" cy="0"/>
        </a:xfrm>
      </p:grpSpPr>
      <p:sp>
        <p:nvSpPr>
          <p:cNvPr id="81921" name="Espace réservé de l'image des diapositives 1">
            <a:extLst>
              <a:ext uri="{FF2B5EF4-FFF2-40B4-BE49-F238E27FC236}">
                <a16:creationId xmlns:a16="http://schemas.microsoft.com/office/drawing/2014/main" id="{E4F5FC35-0995-9870-1CE5-0DBD1C8FF6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Espace réservé des commentaires 2">
            <a:extLst>
              <a:ext uri="{FF2B5EF4-FFF2-40B4-BE49-F238E27FC236}">
                <a16:creationId xmlns:a16="http://schemas.microsoft.com/office/drawing/2014/main" id="{6DF031D4-C51A-320B-F67A-2F0258F431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81923" name="Espace réservé du numéro de diapositive 3">
            <a:extLst>
              <a:ext uri="{FF2B5EF4-FFF2-40B4-BE49-F238E27FC236}">
                <a16:creationId xmlns:a16="http://schemas.microsoft.com/office/drawing/2014/main" id="{9C926D5D-DD62-F8AD-7DE0-D41A94626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DB6F475-CF44-1E47-BC26-C33C1050DB36}" type="slidenum">
              <a:rPr lang="fr-CH" altLang="fr-FR" sz="1300">
                <a:latin typeface="Arial" charset="0"/>
              </a:rPr>
              <a:pPr>
                <a:spcBef>
                  <a:spcPct val="0"/>
                </a:spcBef>
              </a:pPr>
              <a:t>33</a:t>
            </a:fld>
            <a:endParaRPr lang="fr-CH" altLang="fr-FR" sz="1300">
              <a:latin typeface="Arial" charset="0"/>
            </a:endParaRPr>
          </a:p>
        </p:txBody>
      </p:sp>
    </p:spTree>
    <p:extLst>
      <p:ext uri="{BB962C8B-B14F-4D97-AF65-F5344CB8AC3E}">
        <p14:creationId xmlns:p14="http://schemas.microsoft.com/office/powerpoint/2010/main" val="174499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FCB9-0DF8-878A-05C1-F79FFA909AB9}"/>
            </a:ext>
          </a:extLst>
        </p:cNvPr>
        <p:cNvGrpSpPr/>
        <p:nvPr/>
      </p:nvGrpSpPr>
      <p:grpSpPr>
        <a:xfrm>
          <a:off x="0" y="0"/>
          <a:ext cx="0" cy="0"/>
          <a:chOff x="0" y="0"/>
          <a:chExt cx="0" cy="0"/>
        </a:xfrm>
      </p:grpSpPr>
      <p:sp>
        <p:nvSpPr>
          <p:cNvPr id="81921" name="Espace réservé de l'image des diapositives 1">
            <a:extLst>
              <a:ext uri="{FF2B5EF4-FFF2-40B4-BE49-F238E27FC236}">
                <a16:creationId xmlns:a16="http://schemas.microsoft.com/office/drawing/2014/main" id="{BDDC330D-3662-0184-E643-302A30367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Espace réservé des commentaires 2">
            <a:extLst>
              <a:ext uri="{FF2B5EF4-FFF2-40B4-BE49-F238E27FC236}">
                <a16:creationId xmlns:a16="http://schemas.microsoft.com/office/drawing/2014/main" id="{A66CDF25-EC8E-B3E3-1CD6-921019C258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81923" name="Espace réservé du numéro de diapositive 3">
            <a:extLst>
              <a:ext uri="{FF2B5EF4-FFF2-40B4-BE49-F238E27FC236}">
                <a16:creationId xmlns:a16="http://schemas.microsoft.com/office/drawing/2014/main" id="{1C504C6B-037A-49BC-C632-515CBC0EB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DB6F475-CF44-1E47-BC26-C33C1050DB36}" type="slidenum">
              <a:rPr lang="fr-CH" altLang="fr-FR" sz="1300">
                <a:latin typeface="Arial" charset="0"/>
              </a:rPr>
              <a:pPr>
                <a:spcBef>
                  <a:spcPct val="0"/>
                </a:spcBef>
              </a:pPr>
              <a:t>34</a:t>
            </a:fld>
            <a:endParaRPr lang="fr-CH" altLang="fr-FR" sz="1300">
              <a:latin typeface="Arial" charset="0"/>
            </a:endParaRPr>
          </a:p>
        </p:txBody>
      </p:sp>
    </p:spTree>
    <p:extLst>
      <p:ext uri="{BB962C8B-B14F-4D97-AF65-F5344CB8AC3E}">
        <p14:creationId xmlns:p14="http://schemas.microsoft.com/office/powerpoint/2010/main" val="302728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3</a:t>
            </a:fld>
            <a:endParaRPr lang="fr-CH" altLang="fr-FR" sz="1300">
              <a:latin typeface="Arial" charset="0"/>
            </a:endParaRPr>
          </a:p>
        </p:txBody>
      </p:sp>
    </p:spTree>
    <p:extLst>
      <p:ext uri="{BB962C8B-B14F-4D97-AF65-F5344CB8AC3E}">
        <p14:creationId xmlns:p14="http://schemas.microsoft.com/office/powerpoint/2010/main" val="2458494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696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C703C416-2605-EB4D-96B5-64C45E59A0C5}" type="slidenum">
              <a:rPr lang="fr-CH" altLang="fr-FR" sz="1300">
                <a:latin typeface="Arial" charset="0"/>
              </a:rPr>
              <a:pPr>
                <a:spcBef>
                  <a:spcPct val="0"/>
                </a:spcBef>
              </a:pPr>
              <a:t>35</a:t>
            </a:fld>
            <a:endParaRPr lang="fr-CH" altLang="fr-FR" sz="1300">
              <a:latin typeface="Arial" charset="0"/>
            </a:endParaRPr>
          </a:p>
        </p:txBody>
      </p:sp>
    </p:spTree>
    <p:extLst>
      <p:ext uri="{BB962C8B-B14F-4D97-AF65-F5344CB8AC3E}">
        <p14:creationId xmlns:p14="http://schemas.microsoft.com/office/powerpoint/2010/main" val="3291013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FBE3-5630-415D-0293-0A6B5F10FB78}"/>
            </a:ext>
          </a:extLst>
        </p:cNvPr>
        <p:cNvGrpSpPr/>
        <p:nvPr/>
      </p:nvGrpSpPr>
      <p:grpSpPr>
        <a:xfrm>
          <a:off x="0" y="0"/>
          <a:ext cx="0" cy="0"/>
          <a:chOff x="0" y="0"/>
          <a:chExt cx="0" cy="0"/>
        </a:xfrm>
      </p:grpSpPr>
      <p:sp>
        <p:nvSpPr>
          <p:cNvPr id="18433" name="Espace réservé de l'image des diapositives 1">
            <a:extLst>
              <a:ext uri="{FF2B5EF4-FFF2-40B4-BE49-F238E27FC236}">
                <a16:creationId xmlns:a16="http://schemas.microsoft.com/office/drawing/2014/main" id="{40D0BA22-6EC9-6008-04E0-0FBC861CF5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Espace réservé des commentaires 2">
            <a:extLst>
              <a:ext uri="{FF2B5EF4-FFF2-40B4-BE49-F238E27FC236}">
                <a16:creationId xmlns:a16="http://schemas.microsoft.com/office/drawing/2014/main" id="{0B14981B-06C0-6B69-7001-6201E01A9A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8435" name="Espace réservé du numéro de diapositive 3">
            <a:extLst>
              <a:ext uri="{FF2B5EF4-FFF2-40B4-BE49-F238E27FC236}">
                <a16:creationId xmlns:a16="http://schemas.microsoft.com/office/drawing/2014/main" id="{6DDDC299-A5C5-2D05-18D2-81AACABB2E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84F3AAE-923F-1C4B-855D-2C1BAC0724E8}" type="slidenum">
              <a:rPr lang="fr-CH" altLang="fr-FR" sz="1300">
                <a:latin typeface="Arial" charset="0"/>
              </a:rPr>
              <a:pPr>
                <a:spcBef>
                  <a:spcPct val="0"/>
                </a:spcBef>
              </a:pPr>
              <a:t>36</a:t>
            </a:fld>
            <a:endParaRPr lang="fr-CH" altLang="fr-FR" sz="1300">
              <a:latin typeface="Arial" charset="0"/>
            </a:endParaRPr>
          </a:p>
        </p:txBody>
      </p:sp>
    </p:spTree>
    <p:extLst>
      <p:ext uri="{BB962C8B-B14F-4D97-AF65-F5344CB8AC3E}">
        <p14:creationId xmlns:p14="http://schemas.microsoft.com/office/powerpoint/2010/main" val="402571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84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84F3AAE-923F-1C4B-855D-2C1BAC0724E8}" type="slidenum">
              <a:rPr lang="fr-CH" altLang="fr-FR" sz="1300">
                <a:latin typeface="Arial" charset="0"/>
              </a:rPr>
              <a:pPr>
                <a:spcBef>
                  <a:spcPct val="0"/>
                </a:spcBef>
              </a:pPr>
              <a:t>37</a:t>
            </a:fld>
            <a:endParaRPr lang="fr-CH" altLang="fr-FR" sz="1300">
              <a:latin typeface="Arial" charset="0"/>
            </a:endParaRPr>
          </a:p>
        </p:txBody>
      </p:sp>
    </p:spTree>
    <p:extLst>
      <p:ext uri="{BB962C8B-B14F-4D97-AF65-F5344CB8AC3E}">
        <p14:creationId xmlns:p14="http://schemas.microsoft.com/office/powerpoint/2010/main" val="2711168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737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EFEEAEFF-DC27-4848-9CB3-1C92E5DC4AE4}" type="slidenum">
              <a:rPr lang="fr-CH" altLang="fr-FR" sz="1300">
                <a:latin typeface="Arial" charset="0"/>
              </a:rPr>
              <a:pPr>
                <a:spcBef>
                  <a:spcPct val="0"/>
                </a:spcBef>
              </a:pPr>
              <a:t>38</a:t>
            </a:fld>
            <a:endParaRPr lang="fr-CH" altLang="fr-FR" sz="1300">
              <a:latin typeface="Arial" charset="0"/>
            </a:endParaRPr>
          </a:p>
        </p:txBody>
      </p:sp>
    </p:spTree>
    <p:extLst>
      <p:ext uri="{BB962C8B-B14F-4D97-AF65-F5344CB8AC3E}">
        <p14:creationId xmlns:p14="http://schemas.microsoft.com/office/powerpoint/2010/main" val="92820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757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18B4771-CF86-AC45-A005-D52D6A39B6C4}" type="slidenum">
              <a:rPr lang="fr-CH" altLang="fr-FR" sz="1300">
                <a:latin typeface="Arial" charset="0"/>
              </a:rPr>
              <a:pPr>
                <a:spcBef>
                  <a:spcPct val="0"/>
                </a:spcBef>
              </a:pPr>
              <a:t>39</a:t>
            </a:fld>
            <a:endParaRPr lang="fr-CH" altLang="fr-FR" sz="1300">
              <a:latin typeface="Arial" charset="0"/>
            </a:endParaRPr>
          </a:p>
        </p:txBody>
      </p:sp>
    </p:spTree>
    <p:extLst>
      <p:ext uri="{BB962C8B-B14F-4D97-AF65-F5344CB8AC3E}">
        <p14:creationId xmlns:p14="http://schemas.microsoft.com/office/powerpoint/2010/main" val="2417890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778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65B2AA9A-4666-DD4A-B568-FF7BE22CBFF7}" type="slidenum">
              <a:rPr lang="fr-CH" altLang="fr-FR" sz="1300">
                <a:latin typeface="Arial" charset="0"/>
              </a:rPr>
              <a:pPr>
                <a:spcBef>
                  <a:spcPct val="0"/>
                </a:spcBef>
              </a:pPr>
              <a:t>40</a:t>
            </a:fld>
            <a:endParaRPr lang="fr-CH" altLang="fr-FR" sz="1300">
              <a:latin typeface="Arial" charset="0"/>
            </a:endParaRPr>
          </a:p>
        </p:txBody>
      </p:sp>
    </p:spTree>
    <p:extLst>
      <p:ext uri="{BB962C8B-B14F-4D97-AF65-F5344CB8AC3E}">
        <p14:creationId xmlns:p14="http://schemas.microsoft.com/office/powerpoint/2010/main" val="306205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942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594C4D8-E89D-1B49-99CE-CD45D4E8991D}" type="slidenum">
              <a:rPr lang="fr-CH" altLang="fr-FR" sz="1300">
                <a:latin typeface="Arial" charset="0"/>
              </a:rPr>
              <a:pPr>
                <a:spcBef>
                  <a:spcPct val="0"/>
                </a:spcBef>
              </a:pPr>
              <a:t>41</a:t>
            </a:fld>
            <a:endParaRPr lang="fr-CH" altLang="fr-FR" sz="1300">
              <a:latin typeface="Arial" charset="0"/>
            </a:endParaRPr>
          </a:p>
        </p:txBody>
      </p:sp>
    </p:spTree>
    <p:extLst>
      <p:ext uri="{BB962C8B-B14F-4D97-AF65-F5344CB8AC3E}">
        <p14:creationId xmlns:p14="http://schemas.microsoft.com/office/powerpoint/2010/main" val="1028838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C6C4-E2AF-C813-6E7F-F5F898C4602B}"/>
            </a:ext>
          </a:extLst>
        </p:cNvPr>
        <p:cNvGrpSpPr/>
        <p:nvPr/>
      </p:nvGrpSpPr>
      <p:grpSpPr>
        <a:xfrm>
          <a:off x="0" y="0"/>
          <a:ext cx="0" cy="0"/>
          <a:chOff x="0" y="0"/>
          <a:chExt cx="0" cy="0"/>
        </a:xfrm>
      </p:grpSpPr>
      <p:sp>
        <p:nvSpPr>
          <p:cNvPr id="100353" name="Espace réservé de l'image des diapositives 1">
            <a:extLst>
              <a:ext uri="{FF2B5EF4-FFF2-40B4-BE49-F238E27FC236}">
                <a16:creationId xmlns:a16="http://schemas.microsoft.com/office/drawing/2014/main" id="{A92E9FC6-7743-26EB-4658-AFB89ADFA6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Espace réservé des commentaires 2">
            <a:extLst>
              <a:ext uri="{FF2B5EF4-FFF2-40B4-BE49-F238E27FC236}">
                <a16:creationId xmlns:a16="http://schemas.microsoft.com/office/drawing/2014/main" id="{D909A06E-FD83-4E7D-0AAE-70960550B7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00355" name="Espace réservé du numéro de diapositive 3">
            <a:extLst>
              <a:ext uri="{FF2B5EF4-FFF2-40B4-BE49-F238E27FC236}">
                <a16:creationId xmlns:a16="http://schemas.microsoft.com/office/drawing/2014/main" id="{AA96A6FB-AE08-FF85-B026-B1BE53A6F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E3A085E-89EB-D447-AE24-F3F4D7C1845F}" type="slidenum">
              <a:rPr lang="fr-CH" altLang="fr-FR" sz="1300">
                <a:latin typeface="Arial" charset="0"/>
              </a:rPr>
              <a:pPr>
                <a:spcBef>
                  <a:spcPct val="0"/>
                </a:spcBef>
              </a:pPr>
              <a:t>42</a:t>
            </a:fld>
            <a:endParaRPr lang="fr-CH" altLang="fr-FR" sz="1300">
              <a:latin typeface="Arial" charset="0"/>
            </a:endParaRPr>
          </a:p>
        </p:txBody>
      </p:sp>
    </p:spTree>
    <p:extLst>
      <p:ext uri="{BB962C8B-B14F-4D97-AF65-F5344CB8AC3E}">
        <p14:creationId xmlns:p14="http://schemas.microsoft.com/office/powerpoint/2010/main" val="2620976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003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E3A085E-89EB-D447-AE24-F3F4D7C1845F}" type="slidenum">
              <a:rPr lang="fr-CH" altLang="fr-FR" sz="1300">
                <a:latin typeface="Arial" charset="0"/>
              </a:rPr>
              <a:pPr>
                <a:spcBef>
                  <a:spcPct val="0"/>
                </a:spcBef>
              </a:pPr>
              <a:t>44</a:t>
            </a:fld>
            <a:endParaRPr lang="fr-CH" altLang="fr-FR" sz="1300">
              <a:latin typeface="Arial" charset="0"/>
            </a:endParaRPr>
          </a:p>
        </p:txBody>
      </p:sp>
    </p:spTree>
    <p:extLst>
      <p:ext uri="{BB962C8B-B14F-4D97-AF65-F5344CB8AC3E}">
        <p14:creationId xmlns:p14="http://schemas.microsoft.com/office/powerpoint/2010/main" val="2350327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2C910-7147-EC2E-C424-CA42A1AEF826}"/>
            </a:ext>
          </a:extLst>
        </p:cNvPr>
        <p:cNvGrpSpPr/>
        <p:nvPr/>
      </p:nvGrpSpPr>
      <p:grpSpPr>
        <a:xfrm>
          <a:off x="0" y="0"/>
          <a:ext cx="0" cy="0"/>
          <a:chOff x="0" y="0"/>
          <a:chExt cx="0" cy="0"/>
        </a:xfrm>
      </p:grpSpPr>
      <p:sp>
        <p:nvSpPr>
          <p:cNvPr id="100353" name="Espace réservé de l'image des diapositives 1">
            <a:extLst>
              <a:ext uri="{FF2B5EF4-FFF2-40B4-BE49-F238E27FC236}">
                <a16:creationId xmlns:a16="http://schemas.microsoft.com/office/drawing/2014/main" id="{B34A90F8-7B81-D8F7-652D-A0C6F9DF3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Espace réservé des commentaires 2">
            <a:extLst>
              <a:ext uri="{FF2B5EF4-FFF2-40B4-BE49-F238E27FC236}">
                <a16:creationId xmlns:a16="http://schemas.microsoft.com/office/drawing/2014/main" id="{A3BB675D-85C7-DAAD-9BBE-F8188CD62F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00355" name="Espace réservé du numéro de diapositive 3">
            <a:extLst>
              <a:ext uri="{FF2B5EF4-FFF2-40B4-BE49-F238E27FC236}">
                <a16:creationId xmlns:a16="http://schemas.microsoft.com/office/drawing/2014/main" id="{320CEA02-3E93-3151-879C-AC220BE3A6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E3A085E-89EB-D447-AE24-F3F4D7C1845F}" type="slidenum">
              <a:rPr lang="fr-CH" altLang="fr-FR" sz="1300">
                <a:latin typeface="Arial" charset="0"/>
              </a:rPr>
              <a:pPr>
                <a:spcBef>
                  <a:spcPct val="0"/>
                </a:spcBef>
              </a:pPr>
              <a:t>46</a:t>
            </a:fld>
            <a:endParaRPr lang="fr-CH" altLang="fr-FR" sz="1300">
              <a:latin typeface="Arial" charset="0"/>
            </a:endParaRPr>
          </a:p>
        </p:txBody>
      </p:sp>
    </p:spTree>
    <p:extLst>
      <p:ext uri="{BB962C8B-B14F-4D97-AF65-F5344CB8AC3E}">
        <p14:creationId xmlns:p14="http://schemas.microsoft.com/office/powerpoint/2010/main" val="38630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4</a:t>
            </a:fld>
            <a:endParaRPr lang="fr-CH" altLang="fr-FR" sz="1300">
              <a:latin typeface="Arial" charset="0"/>
            </a:endParaRPr>
          </a:p>
        </p:txBody>
      </p:sp>
    </p:spTree>
    <p:extLst>
      <p:ext uri="{BB962C8B-B14F-4D97-AF65-F5344CB8AC3E}">
        <p14:creationId xmlns:p14="http://schemas.microsoft.com/office/powerpoint/2010/main" val="954037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962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5401D29B-32B2-1643-B310-8B18222C97BB}" type="slidenum">
              <a:rPr lang="fr-CH" altLang="fr-FR" sz="1300">
                <a:latin typeface="Arial" charset="0"/>
              </a:rPr>
              <a:pPr>
                <a:spcBef>
                  <a:spcPct val="0"/>
                </a:spcBef>
              </a:pPr>
              <a:t>49</a:t>
            </a:fld>
            <a:endParaRPr lang="fr-CH" altLang="fr-FR" sz="1300">
              <a:latin typeface="Arial" charset="0"/>
            </a:endParaRPr>
          </a:p>
        </p:txBody>
      </p:sp>
    </p:spTree>
    <p:extLst>
      <p:ext uri="{BB962C8B-B14F-4D97-AF65-F5344CB8AC3E}">
        <p14:creationId xmlns:p14="http://schemas.microsoft.com/office/powerpoint/2010/main" val="165257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FCD9C-600E-B2D5-5872-037DF15FD815}"/>
            </a:ext>
          </a:extLst>
        </p:cNvPr>
        <p:cNvGrpSpPr/>
        <p:nvPr/>
      </p:nvGrpSpPr>
      <p:grpSpPr>
        <a:xfrm>
          <a:off x="0" y="0"/>
          <a:ext cx="0" cy="0"/>
          <a:chOff x="0" y="0"/>
          <a:chExt cx="0" cy="0"/>
        </a:xfrm>
      </p:grpSpPr>
      <p:sp>
        <p:nvSpPr>
          <p:cNvPr id="18433" name="Espace réservé de l'image des diapositives 1">
            <a:extLst>
              <a:ext uri="{FF2B5EF4-FFF2-40B4-BE49-F238E27FC236}">
                <a16:creationId xmlns:a16="http://schemas.microsoft.com/office/drawing/2014/main" id="{AF937A4D-B3F2-6E90-1138-3BBEEEB363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Espace réservé des commentaires 2">
            <a:extLst>
              <a:ext uri="{FF2B5EF4-FFF2-40B4-BE49-F238E27FC236}">
                <a16:creationId xmlns:a16="http://schemas.microsoft.com/office/drawing/2014/main" id="{0034882C-BC6C-B932-6778-7597FDEE6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8435" name="Espace réservé du numéro de diapositive 3">
            <a:extLst>
              <a:ext uri="{FF2B5EF4-FFF2-40B4-BE49-F238E27FC236}">
                <a16:creationId xmlns:a16="http://schemas.microsoft.com/office/drawing/2014/main" id="{725A7C56-CC00-701E-BE70-2EC135301A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84F3AAE-923F-1C4B-855D-2C1BAC0724E8}" type="slidenum">
              <a:rPr lang="fr-CH" altLang="fr-FR" sz="1300">
                <a:latin typeface="Arial" charset="0"/>
              </a:rPr>
              <a:pPr>
                <a:spcBef>
                  <a:spcPct val="0"/>
                </a:spcBef>
              </a:pPr>
              <a:t>50</a:t>
            </a:fld>
            <a:endParaRPr lang="fr-CH" altLang="fr-FR" sz="1300">
              <a:latin typeface="Arial" charset="0"/>
            </a:endParaRPr>
          </a:p>
        </p:txBody>
      </p:sp>
    </p:spTree>
    <p:extLst>
      <p:ext uri="{BB962C8B-B14F-4D97-AF65-F5344CB8AC3E}">
        <p14:creationId xmlns:p14="http://schemas.microsoft.com/office/powerpoint/2010/main" val="3132020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2496-EC8D-96EE-78ED-2887558D8CF8}"/>
            </a:ext>
          </a:extLst>
        </p:cNvPr>
        <p:cNvGrpSpPr/>
        <p:nvPr/>
      </p:nvGrpSpPr>
      <p:grpSpPr>
        <a:xfrm>
          <a:off x="0" y="0"/>
          <a:ext cx="0" cy="0"/>
          <a:chOff x="0" y="0"/>
          <a:chExt cx="0" cy="0"/>
        </a:xfrm>
      </p:grpSpPr>
      <p:sp>
        <p:nvSpPr>
          <p:cNvPr id="90113" name="Espace réservé de l'image des diapositives 1">
            <a:extLst>
              <a:ext uri="{FF2B5EF4-FFF2-40B4-BE49-F238E27FC236}">
                <a16:creationId xmlns:a16="http://schemas.microsoft.com/office/drawing/2014/main" id="{E3788ADB-72EA-AE3A-EFFB-5805A2C50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Espace réservé des commentaires 2">
            <a:extLst>
              <a:ext uri="{FF2B5EF4-FFF2-40B4-BE49-F238E27FC236}">
                <a16:creationId xmlns:a16="http://schemas.microsoft.com/office/drawing/2014/main" id="{10BF4CCF-F47E-D790-F87E-7D17631164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90115" name="Espace réservé du numéro de diapositive 3">
            <a:extLst>
              <a:ext uri="{FF2B5EF4-FFF2-40B4-BE49-F238E27FC236}">
                <a16:creationId xmlns:a16="http://schemas.microsoft.com/office/drawing/2014/main" id="{91B445C3-3EDA-CDCA-CF23-726D2F460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4269473-85C6-A844-A9CE-D93DE39CDD54}" type="slidenum">
              <a:rPr lang="fr-CH" altLang="fr-FR" sz="1300">
                <a:latin typeface="Arial" charset="0"/>
              </a:rPr>
              <a:pPr>
                <a:spcBef>
                  <a:spcPct val="0"/>
                </a:spcBef>
              </a:pPr>
              <a:t>51</a:t>
            </a:fld>
            <a:endParaRPr lang="fr-CH" altLang="fr-FR" sz="1300">
              <a:latin typeface="Arial" charset="0"/>
            </a:endParaRPr>
          </a:p>
        </p:txBody>
      </p:sp>
    </p:spTree>
    <p:extLst>
      <p:ext uri="{BB962C8B-B14F-4D97-AF65-F5344CB8AC3E}">
        <p14:creationId xmlns:p14="http://schemas.microsoft.com/office/powerpoint/2010/main" val="1649684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4D99-06DE-E6AC-D7D6-AB5D923A1F9B}"/>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58DCFC68-D4A2-FDB6-55F2-99B45CF69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A1A3FEAA-E29E-EC9F-A542-544A14706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A39A5A1D-5269-CE9D-0B4B-727D8979EA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52</a:t>
            </a:fld>
            <a:endParaRPr lang="fr-CH" altLang="fr-FR" sz="1300">
              <a:latin typeface="Arial" charset="0"/>
            </a:endParaRPr>
          </a:p>
        </p:txBody>
      </p:sp>
    </p:spTree>
    <p:extLst>
      <p:ext uri="{BB962C8B-B14F-4D97-AF65-F5344CB8AC3E}">
        <p14:creationId xmlns:p14="http://schemas.microsoft.com/office/powerpoint/2010/main" val="3860270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4B64D-CD90-8FAF-3F65-B3F82EF1EA54}"/>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662CCA8A-A1D5-A770-8302-D4B8170576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050342E5-D315-C7E2-DF06-F47C90EDB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C533EA46-105E-99D2-1216-5CF460F45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53</a:t>
            </a:fld>
            <a:endParaRPr lang="fr-CH" altLang="fr-FR" sz="1300">
              <a:latin typeface="Arial" charset="0"/>
            </a:endParaRPr>
          </a:p>
        </p:txBody>
      </p:sp>
    </p:spTree>
    <p:extLst>
      <p:ext uri="{BB962C8B-B14F-4D97-AF65-F5344CB8AC3E}">
        <p14:creationId xmlns:p14="http://schemas.microsoft.com/office/powerpoint/2010/main" val="3412425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DF85C-4B28-2D6A-CAE1-54B880D2B730}"/>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45EF7975-DA8C-78D5-3B77-3CE119D3A1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1425315E-F829-73B7-55C2-733E061602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76AD0C71-6E20-95B1-A297-F8DA1E9097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54</a:t>
            </a:fld>
            <a:endParaRPr lang="fr-CH" altLang="fr-FR" sz="1300">
              <a:latin typeface="Arial" charset="0"/>
            </a:endParaRPr>
          </a:p>
        </p:txBody>
      </p:sp>
    </p:spTree>
    <p:extLst>
      <p:ext uri="{BB962C8B-B14F-4D97-AF65-F5344CB8AC3E}">
        <p14:creationId xmlns:p14="http://schemas.microsoft.com/office/powerpoint/2010/main" val="3038581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99717-711E-B171-F3E0-898C7915E24E}"/>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F294C626-9DD5-1D2F-F5B2-08A04A2CE0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6E2CAC4C-7043-5D73-32D5-E68A1ACD8B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6D978239-2724-54DA-A9EF-420A52FB9D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55</a:t>
            </a:fld>
            <a:endParaRPr lang="fr-CH" altLang="fr-FR" sz="1300">
              <a:latin typeface="Arial" charset="0"/>
            </a:endParaRPr>
          </a:p>
        </p:txBody>
      </p:sp>
    </p:spTree>
    <p:extLst>
      <p:ext uri="{BB962C8B-B14F-4D97-AF65-F5344CB8AC3E}">
        <p14:creationId xmlns:p14="http://schemas.microsoft.com/office/powerpoint/2010/main" val="1482112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E151B-1BD2-4B5B-4455-FECF32D6AD12}"/>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6173EA95-6AD6-D5A9-E4C8-17A97E5DBD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2ED0B8ED-9BCE-56E8-4D32-DD3ADB9D4E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CC747CEA-7FE8-FE3A-908D-E0E04FD7BF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56</a:t>
            </a:fld>
            <a:endParaRPr lang="fr-CH" altLang="fr-FR" sz="1300">
              <a:latin typeface="Arial" charset="0"/>
            </a:endParaRPr>
          </a:p>
        </p:txBody>
      </p:sp>
    </p:spTree>
    <p:extLst>
      <p:ext uri="{BB962C8B-B14F-4D97-AF65-F5344CB8AC3E}">
        <p14:creationId xmlns:p14="http://schemas.microsoft.com/office/powerpoint/2010/main" val="2544795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D12E-D1DC-8B18-1FE7-4388E93837DD}"/>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5C9F6785-C79F-73C3-4A29-FA6149184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5E587ED2-B888-3157-DE01-7BB16ADC4C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BF7017AB-E986-9CCB-9E94-DD4202448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57</a:t>
            </a:fld>
            <a:endParaRPr lang="fr-CH" altLang="fr-FR" sz="1300">
              <a:latin typeface="Arial" charset="0"/>
            </a:endParaRPr>
          </a:p>
        </p:txBody>
      </p:sp>
    </p:spTree>
    <p:extLst>
      <p:ext uri="{BB962C8B-B14F-4D97-AF65-F5344CB8AC3E}">
        <p14:creationId xmlns:p14="http://schemas.microsoft.com/office/powerpoint/2010/main" val="2163598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C06B6-25BA-BB86-9588-478A25320C26}"/>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C6A9F185-28FB-080A-C3B0-BF65FAF5AE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B96383A6-CBC6-DEBB-C43F-197578B2C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406A9125-C2EF-600B-E8E5-7F2B126A06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58</a:t>
            </a:fld>
            <a:endParaRPr lang="fr-CH" altLang="fr-FR" sz="1300">
              <a:latin typeface="Arial" charset="0"/>
            </a:endParaRPr>
          </a:p>
        </p:txBody>
      </p:sp>
    </p:spTree>
    <p:extLst>
      <p:ext uri="{BB962C8B-B14F-4D97-AF65-F5344CB8AC3E}">
        <p14:creationId xmlns:p14="http://schemas.microsoft.com/office/powerpoint/2010/main" val="2928639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B48CC-E86B-5E9E-FB12-8BAD3950E45F}"/>
            </a:ext>
          </a:extLst>
        </p:cNvPr>
        <p:cNvGrpSpPr/>
        <p:nvPr/>
      </p:nvGrpSpPr>
      <p:grpSpPr>
        <a:xfrm>
          <a:off x="0" y="0"/>
          <a:ext cx="0" cy="0"/>
          <a:chOff x="0" y="0"/>
          <a:chExt cx="0" cy="0"/>
        </a:xfrm>
      </p:grpSpPr>
      <p:sp>
        <p:nvSpPr>
          <p:cNvPr id="26625" name="Espace réservé de l'image des diapositives 1">
            <a:extLst>
              <a:ext uri="{FF2B5EF4-FFF2-40B4-BE49-F238E27FC236}">
                <a16:creationId xmlns:a16="http://schemas.microsoft.com/office/drawing/2014/main" id="{96D2C4CF-44FA-BDA3-F71D-DCC3C4C1E6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Espace réservé des commentaires 2">
            <a:extLst>
              <a:ext uri="{FF2B5EF4-FFF2-40B4-BE49-F238E27FC236}">
                <a16:creationId xmlns:a16="http://schemas.microsoft.com/office/drawing/2014/main" id="{B93A8EF0-F4B2-B899-70A7-87D45AC0CE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6627" name="Espace réservé du numéro de diapositive 3">
            <a:extLst>
              <a:ext uri="{FF2B5EF4-FFF2-40B4-BE49-F238E27FC236}">
                <a16:creationId xmlns:a16="http://schemas.microsoft.com/office/drawing/2014/main" id="{8B3E1924-16C3-A93D-9A0C-960C453AB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87475ED-A608-C04E-BEF4-AE447F4E90C4}" type="slidenum">
              <a:rPr lang="fr-CH" altLang="fr-FR" sz="1300">
                <a:latin typeface="Arial" charset="0"/>
              </a:rPr>
              <a:pPr>
                <a:spcBef>
                  <a:spcPct val="0"/>
                </a:spcBef>
              </a:pPr>
              <a:t>5</a:t>
            </a:fld>
            <a:endParaRPr lang="fr-CH" altLang="fr-FR" sz="1300">
              <a:latin typeface="Arial" charset="0"/>
            </a:endParaRPr>
          </a:p>
        </p:txBody>
      </p:sp>
    </p:spTree>
    <p:extLst>
      <p:ext uri="{BB962C8B-B14F-4D97-AF65-F5344CB8AC3E}">
        <p14:creationId xmlns:p14="http://schemas.microsoft.com/office/powerpoint/2010/main" val="1434256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6D6FC-7BA3-A5B1-686D-7827547A2A81}"/>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D548AA16-0CB4-DD67-212D-8D6F236499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7AA110E7-37D6-9886-82E9-C14860E589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2C224447-D2B7-BA55-D5AD-D421B8AB2D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59</a:t>
            </a:fld>
            <a:endParaRPr lang="fr-CH" altLang="fr-FR" sz="1300">
              <a:latin typeface="Arial" charset="0"/>
            </a:endParaRPr>
          </a:p>
        </p:txBody>
      </p:sp>
    </p:spTree>
    <p:extLst>
      <p:ext uri="{BB962C8B-B14F-4D97-AF65-F5344CB8AC3E}">
        <p14:creationId xmlns:p14="http://schemas.microsoft.com/office/powerpoint/2010/main" val="637138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7C49D-4A99-8A76-88F5-84498FE62734}"/>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D86A78D4-93CF-1D7A-B967-5EC330DD7F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2" name="Espace réservé des commentaires 2">
            <a:extLst>
              <a:ext uri="{FF2B5EF4-FFF2-40B4-BE49-F238E27FC236}">
                <a16:creationId xmlns:a16="http://schemas.microsoft.com/office/drawing/2014/main" id="{0F2BD5B3-FF2B-A061-34EB-EE8E8019BA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183CBF4C-23C4-ED19-7F50-D0F95ADB83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60</a:t>
            </a:fld>
            <a:endParaRPr lang="fr-CH" altLang="fr-FR" sz="1300">
              <a:latin typeface="Arial" charset="0"/>
            </a:endParaRPr>
          </a:p>
        </p:txBody>
      </p:sp>
    </p:spTree>
    <p:extLst>
      <p:ext uri="{BB962C8B-B14F-4D97-AF65-F5344CB8AC3E}">
        <p14:creationId xmlns:p14="http://schemas.microsoft.com/office/powerpoint/2010/main" val="2430964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819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DB6F475-CF44-1E47-BC26-C33C1050DB36}" type="slidenum">
              <a:rPr lang="fr-CH" altLang="fr-FR" sz="1300">
                <a:latin typeface="Arial" charset="0"/>
              </a:rPr>
              <a:pPr>
                <a:spcBef>
                  <a:spcPct val="0"/>
                </a:spcBef>
              </a:pPr>
              <a:t>61</a:t>
            </a:fld>
            <a:endParaRPr lang="fr-CH" altLang="fr-FR" sz="1300">
              <a:latin typeface="Arial" charset="0"/>
            </a:endParaRPr>
          </a:p>
        </p:txBody>
      </p:sp>
    </p:spTree>
    <p:extLst>
      <p:ext uri="{BB962C8B-B14F-4D97-AF65-F5344CB8AC3E}">
        <p14:creationId xmlns:p14="http://schemas.microsoft.com/office/powerpoint/2010/main" val="996064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fr-CH" altLang="fr-FR"/>
          </a:p>
        </p:txBody>
      </p:sp>
      <p:sp>
        <p:nvSpPr>
          <p:cNvPr id="839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9BC8F6BB-75F3-514A-9268-578B3BF12220}" type="slidenum">
              <a:rPr lang="fr-CH" altLang="fr-FR" sz="1300">
                <a:latin typeface="Arial" charset="0"/>
              </a:rPr>
              <a:pPr>
                <a:spcBef>
                  <a:spcPct val="0"/>
                </a:spcBef>
              </a:pPr>
              <a:t>62</a:t>
            </a:fld>
            <a:endParaRPr lang="fr-CH" altLang="fr-FR" sz="1300">
              <a:latin typeface="Arial" charset="0"/>
            </a:endParaRPr>
          </a:p>
        </p:txBody>
      </p:sp>
    </p:spTree>
    <p:extLst>
      <p:ext uri="{BB962C8B-B14F-4D97-AF65-F5344CB8AC3E}">
        <p14:creationId xmlns:p14="http://schemas.microsoft.com/office/powerpoint/2010/main" val="741718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fr-CH" altLang="fr-FR"/>
          </a:p>
        </p:txBody>
      </p:sp>
      <p:sp>
        <p:nvSpPr>
          <p:cNvPr id="860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C0120F3-5997-0F43-992F-C848EDFD9923}" type="slidenum">
              <a:rPr lang="fr-CH" altLang="fr-FR" sz="1300">
                <a:latin typeface="Arial" charset="0"/>
              </a:rPr>
              <a:pPr>
                <a:spcBef>
                  <a:spcPct val="0"/>
                </a:spcBef>
              </a:pPr>
              <a:t>63</a:t>
            </a:fld>
            <a:endParaRPr lang="fr-CH" altLang="fr-FR" sz="1300">
              <a:latin typeface="Arial" charset="0"/>
            </a:endParaRPr>
          </a:p>
        </p:txBody>
      </p:sp>
    </p:spTree>
    <p:extLst>
      <p:ext uri="{BB962C8B-B14F-4D97-AF65-F5344CB8AC3E}">
        <p14:creationId xmlns:p14="http://schemas.microsoft.com/office/powerpoint/2010/main" val="597822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A981-4388-BDC7-DB42-0A8F66A5CA06}"/>
            </a:ext>
          </a:extLst>
        </p:cNvPr>
        <p:cNvGrpSpPr/>
        <p:nvPr/>
      </p:nvGrpSpPr>
      <p:grpSpPr>
        <a:xfrm>
          <a:off x="0" y="0"/>
          <a:ext cx="0" cy="0"/>
          <a:chOff x="0" y="0"/>
          <a:chExt cx="0" cy="0"/>
        </a:xfrm>
      </p:grpSpPr>
      <p:sp>
        <p:nvSpPr>
          <p:cNvPr id="18433" name="Espace réservé de l'image des diapositives 1">
            <a:extLst>
              <a:ext uri="{FF2B5EF4-FFF2-40B4-BE49-F238E27FC236}">
                <a16:creationId xmlns:a16="http://schemas.microsoft.com/office/drawing/2014/main" id="{386F6A0C-BD8A-DD37-58F9-23A90EFF80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Espace réservé des commentaires 2">
            <a:extLst>
              <a:ext uri="{FF2B5EF4-FFF2-40B4-BE49-F238E27FC236}">
                <a16:creationId xmlns:a16="http://schemas.microsoft.com/office/drawing/2014/main" id="{D72A521E-1276-2584-9C78-18AB17F312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8435" name="Espace réservé du numéro de diapositive 3">
            <a:extLst>
              <a:ext uri="{FF2B5EF4-FFF2-40B4-BE49-F238E27FC236}">
                <a16:creationId xmlns:a16="http://schemas.microsoft.com/office/drawing/2014/main" id="{67F5923C-9C31-9D9C-C932-CD4A34FFB0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B84F3AAE-923F-1C4B-855D-2C1BAC0724E8}" type="slidenum">
              <a:rPr lang="fr-CH" altLang="fr-FR" sz="1300">
                <a:latin typeface="Arial" charset="0"/>
              </a:rPr>
              <a:pPr>
                <a:spcBef>
                  <a:spcPct val="0"/>
                </a:spcBef>
              </a:pPr>
              <a:t>64</a:t>
            </a:fld>
            <a:endParaRPr lang="fr-CH" altLang="fr-FR" sz="1300">
              <a:latin typeface="Arial" charset="0"/>
            </a:endParaRPr>
          </a:p>
        </p:txBody>
      </p:sp>
    </p:spTree>
    <p:extLst>
      <p:ext uri="{BB962C8B-B14F-4D97-AF65-F5344CB8AC3E}">
        <p14:creationId xmlns:p14="http://schemas.microsoft.com/office/powerpoint/2010/main" val="920745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FFC67-09D1-1E2D-FCC9-7DF47461A908}"/>
            </a:ext>
          </a:extLst>
        </p:cNvPr>
        <p:cNvGrpSpPr/>
        <p:nvPr/>
      </p:nvGrpSpPr>
      <p:grpSpPr>
        <a:xfrm>
          <a:off x="0" y="0"/>
          <a:ext cx="0" cy="0"/>
          <a:chOff x="0" y="0"/>
          <a:chExt cx="0" cy="0"/>
        </a:xfrm>
      </p:grpSpPr>
      <p:sp>
        <p:nvSpPr>
          <p:cNvPr id="100353" name="Espace réservé de l'image des diapositives 1">
            <a:extLst>
              <a:ext uri="{FF2B5EF4-FFF2-40B4-BE49-F238E27FC236}">
                <a16:creationId xmlns:a16="http://schemas.microsoft.com/office/drawing/2014/main" id="{C3EF1CF7-9221-C75B-BCD0-4874EEA308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Espace réservé des commentaires 2">
            <a:extLst>
              <a:ext uri="{FF2B5EF4-FFF2-40B4-BE49-F238E27FC236}">
                <a16:creationId xmlns:a16="http://schemas.microsoft.com/office/drawing/2014/main" id="{43F0134F-1A24-7479-5E40-92FF8F6D26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00355" name="Espace réservé du numéro de diapositive 3">
            <a:extLst>
              <a:ext uri="{FF2B5EF4-FFF2-40B4-BE49-F238E27FC236}">
                <a16:creationId xmlns:a16="http://schemas.microsoft.com/office/drawing/2014/main" id="{B20A0B3B-AA8A-56B3-7C9F-E056312B3F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AE3A085E-89EB-D447-AE24-F3F4D7C1845F}" type="slidenum">
              <a:rPr lang="fr-CH" altLang="fr-FR" sz="1300">
                <a:latin typeface="Arial" charset="0"/>
              </a:rPr>
              <a:pPr>
                <a:spcBef>
                  <a:spcPct val="0"/>
                </a:spcBef>
              </a:pPr>
              <a:t>65</a:t>
            </a:fld>
            <a:endParaRPr lang="fr-CH" altLang="fr-FR" sz="1300">
              <a:latin typeface="Arial" charset="0"/>
            </a:endParaRPr>
          </a:p>
        </p:txBody>
      </p:sp>
    </p:spTree>
    <p:extLst>
      <p:ext uri="{BB962C8B-B14F-4D97-AF65-F5344CB8AC3E}">
        <p14:creationId xmlns:p14="http://schemas.microsoft.com/office/powerpoint/2010/main" val="717108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dirty="0"/>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66</a:t>
            </a:fld>
            <a:endParaRPr lang="fr-CH" altLang="fr-FR" sz="1300" dirty="0">
              <a:latin typeface="Arial" charset="0"/>
            </a:endParaRPr>
          </a:p>
        </p:txBody>
      </p:sp>
    </p:spTree>
    <p:extLst>
      <p:ext uri="{BB962C8B-B14F-4D97-AF65-F5344CB8AC3E}">
        <p14:creationId xmlns:p14="http://schemas.microsoft.com/office/powerpoint/2010/main" val="1400377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67</a:t>
            </a:fld>
            <a:endParaRPr lang="fr-CH" altLang="fr-FR" sz="1300">
              <a:latin typeface="Arial" charset="0"/>
            </a:endParaRPr>
          </a:p>
        </p:txBody>
      </p:sp>
    </p:spTree>
    <p:extLst>
      <p:ext uri="{BB962C8B-B14F-4D97-AF65-F5344CB8AC3E}">
        <p14:creationId xmlns:p14="http://schemas.microsoft.com/office/powerpoint/2010/main" val="169948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CB13-1896-BEA7-C537-58D7942A0CC0}"/>
            </a:ext>
          </a:extLst>
        </p:cNvPr>
        <p:cNvGrpSpPr/>
        <p:nvPr/>
      </p:nvGrpSpPr>
      <p:grpSpPr>
        <a:xfrm>
          <a:off x="0" y="0"/>
          <a:ext cx="0" cy="0"/>
          <a:chOff x="0" y="0"/>
          <a:chExt cx="0" cy="0"/>
        </a:xfrm>
      </p:grpSpPr>
      <p:sp>
        <p:nvSpPr>
          <p:cNvPr id="28673" name="Espace réservé de l'image des diapositives 1">
            <a:extLst>
              <a:ext uri="{FF2B5EF4-FFF2-40B4-BE49-F238E27FC236}">
                <a16:creationId xmlns:a16="http://schemas.microsoft.com/office/drawing/2014/main" id="{EEA3D712-9980-B20B-02EC-B48E8A40E8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Espace réservé des commentaires 2">
            <a:extLst>
              <a:ext uri="{FF2B5EF4-FFF2-40B4-BE49-F238E27FC236}">
                <a16:creationId xmlns:a16="http://schemas.microsoft.com/office/drawing/2014/main" id="{E05F7332-F607-322D-4B0A-635AB51F85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8675" name="Espace réservé du numéro de diapositive 3">
            <a:extLst>
              <a:ext uri="{FF2B5EF4-FFF2-40B4-BE49-F238E27FC236}">
                <a16:creationId xmlns:a16="http://schemas.microsoft.com/office/drawing/2014/main" id="{B15475F3-2F81-09CB-B869-A75CF1C796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FB48F2E-A21D-5345-934C-9C62F0B87272}" type="slidenum">
              <a:rPr lang="fr-CH" altLang="fr-FR" sz="1300">
                <a:latin typeface="Arial" charset="0"/>
              </a:rPr>
              <a:pPr>
                <a:spcBef>
                  <a:spcPct val="0"/>
                </a:spcBef>
              </a:pPr>
              <a:t>6</a:t>
            </a:fld>
            <a:endParaRPr lang="fr-CH" altLang="fr-FR" sz="1300">
              <a:latin typeface="Arial" charset="0"/>
            </a:endParaRPr>
          </a:p>
        </p:txBody>
      </p:sp>
    </p:spTree>
    <p:extLst>
      <p:ext uri="{BB962C8B-B14F-4D97-AF65-F5344CB8AC3E}">
        <p14:creationId xmlns:p14="http://schemas.microsoft.com/office/powerpoint/2010/main" val="294309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FB48F2E-A21D-5345-934C-9C62F0B87272}" type="slidenum">
              <a:rPr lang="fr-CH" altLang="fr-FR" sz="1300">
                <a:latin typeface="Arial" charset="0"/>
              </a:rPr>
              <a:pPr>
                <a:spcBef>
                  <a:spcPct val="0"/>
                </a:spcBef>
              </a:pPr>
              <a:t>7</a:t>
            </a:fld>
            <a:endParaRPr lang="fr-CH" altLang="fr-FR" sz="1300">
              <a:latin typeface="Arial" charset="0"/>
            </a:endParaRPr>
          </a:p>
        </p:txBody>
      </p:sp>
    </p:spTree>
    <p:extLst>
      <p:ext uri="{BB962C8B-B14F-4D97-AF65-F5344CB8AC3E}">
        <p14:creationId xmlns:p14="http://schemas.microsoft.com/office/powerpoint/2010/main" val="133379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307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120C8567-646F-E24E-93B9-DE47BE45F7D1}" type="slidenum">
              <a:rPr lang="fr-CH" altLang="fr-FR" sz="1300">
                <a:latin typeface="Arial" charset="0"/>
              </a:rPr>
              <a:pPr>
                <a:spcBef>
                  <a:spcPct val="0"/>
                </a:spcBef>
              </a:pPr>
              <a:t>8</a:t>
            </a:fld>
            <a:endParaRPr lang="fr-CH" altLang="fr-FR" sz="1300">
              <a:latin typeface="Arial" charset="0"/>
            </a:endParaRPr>
          </a:p>
        </p:txBody>
      </p:sp>
    </p:spTree>
    <p:extLst>
      <p:ext uri="{BB962C8B-B14F-4D97-AF65-F5344CB8AC3E}">
        <p14:creationId xmlns:p14="http://schemas.microsoft.com/office/powerpoint/2010/main" val="385621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B60AC-78AE-33D8-870F-9D461008A148}"/>
            </a:ext>
          </a:extLst>
        </p:cNvPr>
        <p:cNvGrpSpPr/>
        <p:nvPr/>
      </p:nvGrpSpPr>
      <p:grpSpPr>
        <a:xfrm>
          <a:off x="0" y="0"/>
          <a:ext cx="0" cy="0"/>
          <a:chOff x="0" y="0"/>
          <a:chExt cx="0" cy="0"/>
        </a:xfrm>
      </p:grpSpPr>
      <p:sp>
        <p:nvSpPr>
          <p:cNvPr id="112641" name="Espace réservé de l'image des diapositives 1">
            <a:extLst>
              <a:ext uri="{FF2B5EF4-FFF2-40B4-BE49-F238E27FC236}">
                <a16:creationId xmlns:a16="http://schemas.microsoft.com/office/drawing/2014/main" id="{0C634C47-711F-07FB-BECA-185DDE7DBD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Espace réservé des commentaires 2">
            <a:extLst>
              <a:ext uri="{FF2B5EF4-FFF2-40B4-BE49-F238E27FC236}">
                <a16:creationId xmlns:a16="http://schemas.microsoft.com/office/drawing/2014/main" id="{3A283F5D-3C8A-637D-03BF-80175402D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CH" altLang="fr-FR"/>
          </a:p>
        </p:txBody>
      </p:sp>
      <p:sp>
        <p:nvSpPr>
          <p:cNvPr id="112643" name="Espace réservé du numéro de diapositive 3">
            <a:extLst>
              <a:ext uri="{FF2B5EF4-FFF2-40B4-BE49-F238E27FC236}">
                <a16:creationId xmlns:a16="http://schemas.microsoft.com/office/drawing/2014/main" id="{A8BBBD6B-8495-5786-545B-C905538C47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8EBC3BA9-0396-A344-8732-550F12DE4B70}" type="slidenum">
              <a:rPr lang="fr-CH" altLang="fr-FR" sz="1300">
                <a:latin typeface="Arial" charset="0"/>
              </a:rPr>
              <a:pPr>
                <a:spcBef>
                  <a:spcPct val="0"/>
                </a:spcBef>
              </a:pPr>
              <a:t>9</a:t>
            </a:fld>
            <a:endParaRPr lang="fr-CH" altLang="fr-FR" sz="1300">
              <a:latin typeface="Arial" charset="0"/>
            </a:endParaRPr>
          </a:p>
        </p:txBody>
      </p:sp>
    </p:spTree>
    <p:extLst>
      <p:ext uri="{BB962C8B-B14F-4D97-AF65-F5344CB8AC3E}">
        <p14:creationId xmlns:p14="http://schemas.microsoft.com/office/powerpoint/2010/main" val="235173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fr-FR" altLang="fr-FR">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grpSp>
      </p:grpSp>
      <p:sp>
        <p:nvSpPr>
          <p:cNvPr id="1935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Cliquez pour modifier le style du titre</a:t>
            </a:r>
          </a:p>
        </p:txBody>
      </p:sp>
      <p:sp>
        <p:nvSpPr>
          <p:cNvPr id="1935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D94F61B8-D8A1-5A4E-B6B6-89A0ECD200DE}" type="slidenum">
              <a:rPr lang="fr-FR" altLang="fr-FR"/>
              <a:pPr>
                <a:defRPr/>
              </a:pPr>
              <a:t>‹N°›</a:t>
            </a:fld>
            <a:endParaRPr lang="fr-FR" altLang="fr-FR"/>
          </a:p>
        </p:txBody>
      </p:sp>
    </p:spTree>
    <p:extLst>
      <p:ext uri="{BB962C8B-B14F-4D97-AF65-F5344CB8AC3E}">
        <p14:creationId xmlns:p14="http://schemas.microsoft.com/office/powerpoint/2010/main" val="124926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6113A34F-B15A-0F43-801F-F40D548692B3}" type="slidenum">
              <a:rPr lang="fr-FR" altLang="fr-FR"/>
              <a:pPr>
                <a:defRPr/>
              </a:pPr>
              <a:t>‹N°›</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732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a:t>Cliquez pour modifier le style du titre</a:t>
            </a:r>
            <a:endParaRPr lang="fr-CH"/>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0E776DD-0E0A-7C41-AF90-1EECC245D101}" type="slidenum">
              <a:rPr lang="fr-FR" altLang="fr-FR"/>
              <a:pPr>
                <a:defRPr/>
              </a:pPr>
              <a:t>‹N°›</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8765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55D98A88-B064-8545-B04F-5401BD438710}" type="slidenum">
              <a:rPr lang="fr-FR" altLang="fr-FR"/>
              <a:pPr>
                <a:defRPr/>
              </a:pPr>
              <a:t>‹N°›</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96216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B542D388-4556-224C-9730-68593F6AE949}" type="slidenum">
              <a:rPr lang="fr-FR" altLang="fr-FR"/>
              <a:pPr>
                <a:defRPr/>
              </a:pPr>
              <a:t>‹N°›</a:t>
            </a:fld>
            <a:endParaRPr lang="fr-FR" alt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56137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AC46B3FD-91CE-ED46-B728-1610B44A6267}" type="slidenum">
              <a:rPr lang="fr-FR" altLang="fr-FR"/>
              <a:pPr>
                <a:defRPr/>
              </a:pPr>
              <a:t>‹N°›</a:t>
            </a:fld>
            <a:endParaRPr lang="fr-FR"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17134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B48C43DA-B333-8B41-BDFC-BE2B6C828323}" type="slidenum">
              <a:rPr lang="fr-FR" altLang="fr-FR"/>
              <a:pPr>
                <a:defRPr/>
              </a:pPr>
              <a:t>‹N°›</a:t>
            </a:fld>
            <a:endParaRPr lang="fr-FR" alt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77075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H"/>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884AA38F-BC17-F147-B015-BC0CE2425736}" type="slidenum">
              <a:rPr lang="fr-FR" altLang="fr-FR"/>
              <a:pPr>
                <a:defRPr/>
              </a:pPr>
              <a:t>‹N°›</a:t>
            </a:fld>
            <a:endParaRPr lang="fr-FR" alt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5843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98B81BA3-8B67-AE4D-BB9A-F20AE197632D}" type="slidenum">
              <a:rPr lang="fr-FR" altLang="fr-FR"/>
              <a:pPr>
                <a:defRPr/>
              </a:pPr>
              <a:t>‹N°›</a:t>
            </a:fld>
            <a:endParaRPr lang="fr-FR" alt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81767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44F1EEB9-89AF-3946-86CC-7D29018E5E1E}" type="slidenum">
              <a:rPr lang="fr-FR" altLang="fr-FR"/>
              <a:pPr>
                <a:defRPr/>
              </a:pPr>
              <a:t>‹N°›</a:t>
            </a:fld>
            <a:endParaRPr lang="fr-FR"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166771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18BF82DE-929A-7C42-8C53-185A4810FB34}" type="slidenum">
              <a:rPr lang="fr-FR" altLang="fr-FR"/>
              <a:pPr>
                <a:defRPr/>
              </a:pPr>
              <a:t>‹N°›</a:t>
            </a:fld>
            <a:endParaRPr lang="fr-FR" alt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extLst>
      <p:ext uri="{BB962C8B-B14F-4D97-AF65-F5344CB8AC3E}">
        <p14:creationId xmlns:p14="http://schemas.microsoft.com/office/powerpoint/2010/main" val="408370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fr-FR"/>
          </a:p>
        </p:txBody>
      </p:sp>
      <p:sp>
        <p:nvSpPr>
          <p:cNvPr id="1925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a:defRPr/>
            </a:pPr>
            <a:fld id="{FFF31723-616D-C74B-B00A-839C1A1BBB44}" type="slidenum">
              <a:rPr lang="fr-FR" altLang="fr-FR"/>
              <a:pPr>
                <a:defRPr/>
              </a:pPr>
              <a:t>‹N°›</a:t>
            </a:fld>
            <a:endParaRPr lang="fr-FR" altLang="fr-F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fr-FR" altLang="fr-FR">
                <a:latin typeface="Times New Roman"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sz="180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sz="180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sz="180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sz="180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a:latin typeface="Times New Roman"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sz="180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fr-FR" altLang="fr-FR" sz="180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925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159"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p:txBody>
          <a:bodyPr/>
          <a:lstStyle/>
          <a:p>
            <a:r>
              <a:rPr lang="fr-CH" dirty="0"/>
              <a:t>Les enjeux</a:t>
            </a:r>
            <a:br>
              <a:rPr lang="fr-CH" dirty="0"/>
            </a:br>
            <a:r>
              <a:rPr lang="fr-CH" dirty="0"/>
              <a:t>de la fin de vie</a:t>
            </a:r>
            <a:endParaRPr lang="fr-FR" altLang="fr-FR" sz="4600" dirty="0"/>
          </a:p>
        </p:txBody>
      </p:sp>
      <p:sp>
        <p:nvSpPr>
          <p:cNvPr id="10243" name="Rectangle 3"/>
          <p:cNvSpPr>
            <a:spLocks noGrp="1" noChangeArrowheads="1"/>
          </p:cNvSpPr>
          <p:nvPr>
            <p:ph type="subTitle" idx="1"/>
          </p:nvPr>
        </p:nvSpPr>
        <p:spPr>
          <a:xfrm>
            <a:off x="684213" y="3886200"/>
            <a:ext cx="7991475" cy="1752600"/>
          </a:xfrm>
        </p:spPr>
        <p:txBody>
          <a:bodyPr/>
          <a:lstStyle/>
          <a:p>
            <a:pPr eaLnBrk="1" hangingPunct="1">
              <a:buFont typeface="Wingdings" charset="2"/>
              <a:buNone/>
            </a:pPr>
            <a:endParaRPr lang="fr-CH" altLang="fr-FR" dirty="0"/>
          </a:p>
          <a:p>
            <a:pPr algn="r" eaLnBrk="1" hangingPunct="1"/>
            <a:r>
              <a:rPr lang="fr-CH" sz="1600" dirty="0"/>
              <a:t>Le suicide assisté en Suisse: une déroute de la raison?</a:t>
            </a:r>
          </a:p>
          <a:p>
            <a:pPr algn="r" eaLnBrk="1" hangingPunct="1"/>
            <a:r>
              <a:rPr lang="fr-CH" altLang="fr-FR" sz="1600" i="1" dirty="0" err="1"/>
              <a:t>Fnisasic</a:t>
            </a:r>
            <a:r>
              <a:rPr lang="fr-CH" altLang="fr-FR" sz="1600" dirty="0"/>
              <a:t>, Paris, janvier 2025</a:t>
            </a:r>
            <a:endParaRPr lang="fr-FR" altLang="fr-FR"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heckerboard(across)">
                                      <p:cBhvr>
                                        <p:cTn id="7" dur="500"/>
                                        <p:tgtEl>
                                          <p:spTgt spid="353282"/>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353282"/>
                                        </p:tgtEl>
                                      </p:cBhvr>
                                    </p:animEffect>
                                    <p:set>
                                      <p:cBhvr>
                                        <p:cTn id="18" dur="1" fill="hold">
                                          <p:stCondLst>
                                            <p:cond delay="499"/>
                                          </p:stCondLst>
                                        </p:cTn>
                                        <p:tgtEl>
                                          <p:spTgt spid="353282"/>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10243">
                                            <p:txEl>
                                              <p:pRg st="1" end="1"/>
                                            </p:txEl>
                                          </p:spTgt>
                                        </p:tgtEl>
                                      </p:cBhvr>
                                    </p:animEffect>
                                    <p:set>
                                      <p:cBhvr>
                                        <p:cTn id="21" dur="1" fill="hold">
                                          <p:stCondLst>
                                            <p:cond delay="499"/>
                                          </p:stCondLst>
                                        </p:cTn>
                                        <p:tgtEl>
                                          <p:spTgt spid="10243">
                                            <p:txEl>
                                              <p:pRg st="1" end="1"/>
                                            </p:txEl>
                                          </p:spTgt>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10243">
                                            <p:txEl>
                                              <p:pRg st="2" end="2"/>
                                            </p:txEl>
                                          </p:spTgt>
                                        </p:tgtEl>
                                      </p:cBhvr>
                                    </p:animEffect>
                                    <p:set>
                                      <p:cBhvr>
                                        <p:cTn id="24" dur="1" fill="hold">
                                          <p:stCondLst>
                                            <p:cond delay="499"/>
                                          </p:stCondLst>
                                        </p:cTn>
                                        <p:tgtEl>
                                          <p:spTgt spid="102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2" grpId="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1532999"/>
            <a:ext cx="75596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dirty="0"/>
              <a:t>Statistiques</a:t>
            </a:r>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endParaRPr lang="fr-FR" altLang="fr-FR" sz="2400" dirty="0"/>
          </a:p>
          <a:p>
            <a:pPr algn="ctr" eaLnBrk="1" hangingPunct="1">
              <a:spcBef>
                <a:spcPct val="0"/>
              </a:spcBef>
              <a:buClrTx/>
              <a:buSzTx/>
              <a:buFontTx/>
              <a:buNone/>
            </a:pPr>
            <a:r>
              <a:rPr lang="fr-FR" altLang="fr-FR" sz="2400" dirty="0"/>
              <a:t>825 % d’augmentation</a:t>
            </a:r>
          </a:p>
        </p:txBody>
      </p:sp>
      <p:graphicFrame>
        <p:nvGraphicFramePr>
          <p:cNvPr id="3" name="Tableau 2">
            <a:extLst>
              <a:ext uri="{FF2B5EF4-FFF2-40B4-BE49-F238E27FC236}">
                <a16:creationId xmlns:a16="http://schemas.microsoft.com/office/drawing/2014/main" id="{45BCD84B-4A50-66AF-6805-C73FE40152C3}"/>
              </a:ext>
            </a:extLst>
          </p:cNvPr>
          <p:cNvGraphicFramePr>
            <a:graphicFrameLocks noGrp="1"/>
          </p:cNvGraphicFramePr>
          <p:nvPr>
            <p:extLst>
              <p:ext uri="{D42A27DB-BD31-4B8C-83A1-F6EECF244321}">
                <p14:modId xmlns:p14="http://schemas.microsoft.com/office/powerpoint/2010/main" val="3100927642"/>
              </p:ext>
            </p:extLst>
          </p:nvPr>
        </p:nvGraphicFramePr>
        <p:xfrm>
          <a:off x="538782" y="2780928"/>
          <a:ext cx="8136906" cy="1080120"/>
        </p:xfrm>
        <a:graphic>
          <a:graphicData uri="http://schemas.openxmlformats.org/drawingml/2006/table">
            <a:tbl>
              <a:tblPr firstRow="1" firstCol="1" bandRow="1">
                <a:tableStyleId>{5C22544A-7EE6-4342-B048-85BDC9FD1C3A}</a:tableStyleId>
              </a:tblPr>
              <a:tblGrid>
                <a:gridCol w="1377323">
                  <a:extLst>
                    <a:ext uri="{9D8B030D-6E8A-4147-A177-3AD203B41FA5}">
                      <a16:colId xmlns:a16="http://schemas.microsoft.com/office/drawing/2014/main" val="2555665504"/>
                    </a:ext>
                  </a:extLst>
                </a:gridCol>
                <a:gridCol w="1125873">
                  <a:extLst>
                    <a:ext uri="{9D8B030D-6E8A-4147-A177-3AD203B41FA5}">
                      <a16:colId xmlns:a16="http://schemas.microsoft.com/office/drawing/2014/main" val="3612725165"/>
                    </a:ext>
                  </a:extLst>
                </a:gridCol>
                <a:gridCol w="1126742">
                  <a:extLst>
                    <a:ext uri="{9D8B030D-6E8A-4147-A177-3AD203B41FA5}">
                      <a16:colId xmlns:a16="http://schemas.microsoft.com/office/drawing/2014/main" val="214089860"/>
                    </a:ext>
                  </a:extLst>
                </a:gridCol>
                <a:gridCol w="1126742">
                  <a:extLst>
                    <a:ext uri="{9D8B030D-6E8A-4147-A177-3AD203B41FA5}">
                      <a16:colId xmlns:a16="http://schemas.microsoft.com/office/drawing/2014/main" val="1212608951"/>
                    </a:ext>
                  </a:extLst>
                </a:gridCol>
                <a:gridCol w="1126742">
                  <a:extLst>
                    <a:ext uri="{9D8B030D-6E8A-4147-A177-3AD203B41FA5}">
                      <a16:colId xmlns:a16="http://schemas.microsoft.com/office/drawing/2014/main" val="1679407476"/>
                    </a:ext>
                  </a:extLst>
                </a:gridCol>
                <a:gridCol w="1126742">
                  <a:extLst>
                    <a:ext uri="{9D8B030D-6E8A-4147-A177-3AD203B41FA5}">
                      <a16:colId xmlns:a16="http://schemas.microsoft.com/office/drawing/2014/main" val="2122957795"/>
                    </a:ext>
                  </a:extLst>
                </a:gridCol>
                <a:gridCol w="1126742">
                  <a:extLst>
                    <a:ext uri="{9D8B030D-6E8A-4147-A177-3AD203B41FA5}">
                      <a16:colId xmlns:a16="http://schemas.microsoft.com/office/drawing/2014/main" val="1257935548"/>
                    </a:ext>
                  </a:extLst>
                </a:gridCol>
              </a:tblGrid>
              <a:tr h="360040">
                <a:tc>
                  <a:txBody>
                    <a:bodyPr/>
                    <a:lstStyle/>
                    <a:p>
                      <a:pPr indent="144145" algn="ctr">
                        <a:tabLst>
                          <a:tab pos="195580" algn="l"/>
                        </a:tabLst>
                      </a:pPr>
                      <a:r>
                        <a:rPr lang="fr-CH" sz="1600" dirty="0">
                          <a:effectLst/>
                        </a:rPr>
                        <a:t>Année</a:t>
                      </a:r>
                      <a:endParaRPr lang="fr-CH"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1400" dirty="0">
                          <a:effectLst/>
                        </a:rPr>
                        <a:t>2003</a:t>
                      </a:r>
                      <a:endParaRPr lang="fr-CH"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1400" dirty="0">
                          <a:effectLst/>
                        </a:rPr>
                        <a:t>2008</a:t>
                      </a:r>
                      <a:endParaRPr lang="fr-CH"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1400" dirty="0">
                          <a:effectLst/>
                        </a:rPr>
                        <a:t>2013</a:t>
                      </a:r>
                      <a:endParaRPr lang="fr-CH"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1400" dirty="0">
                          <a:effectLst/>
                        </a:rPr>
                        <a:t>2018</a:t>
                      </a:r>
                      <a:endParaRPr lang="fr-CH"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1400" dirty="0">
                          <a:effectLst/>
                        </a:rPr>
                        <a:t>2022</a:t>
                      </a:r>
                      <a:endParaRPr lang="fr-CH"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1400" dirty="0">
                          <a:effectLst/>
                        </a:rPr>
                        <a:t>2023</a:t>
                      </a:r>
                      <a:endParaRPr lang="fr-CH"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62615644"/>
                  </a:ext>
                </a:extLst>
              </a:tr>
              <a:tr h="720080">
                <a:tc>
                  <a:txBody>
                    <a:bodyPr/>
                    <a:lstStyle/>
                    <a:p>
                      <a:pPr indent="144145" algn="ctr">
                        <a:tabLst>
                          <a:tab pos="195580" algn="l"/>
                        </a:tabLst>
                      </a:pPr>
                      <a:r>
                        <a:rPr lang="fr-CH" sz="1400" dirty="0">
                          <a:effectLst/>
                        </a:rPr>
                        <a:t>Suicides</a:t>
                      </a:r>
                    </a:p>
                    <a:p>
                      <a:pPr indent="144145" algn="ctr">
                        <a:tabLst>
                          <a:tab pos="195580" algn="l"/>
                        </a:tabLst>
                      </a:pPr>
                      <a:r>
                        <a:rPr lang="fr-CH" sz="1400" dirty="0">
                          <a:effectLst/>
                        </a:rPr>
                        <a:t>assistés</a:t>
                      </a:r>
                      <a:endParaRPr lang="fr-CH"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2000" dirty="0">
                          <a:effectLst/>
                        </a:rPr>
                        <a:t>187</a:t>
                      </a:r>
                      <a:endParaRPr lang="fr-CH"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2000" dirty="0">
                          <a:effectLst/>
                        </a:rPr>
                        <a:t>253</a:t>
                      </a:r>
                      <a:endParaRPr lang="fr-CH"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2000" dirty="0">
                          <a:effectLst/>
                        </a:rPr>
                        <a:t>587</a:t>
                      </a:r>
                      <a:endParaRPr lang="fr-CH"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2000" dirty="0">
                          <a:effectLst/>
                        </a:rPr>
                        <a:t>1 176</a:t>
                      </a:r>
                      <a:endParaRPr lang="fr-CH"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2000" dirty="0">
                          <a:effectLst/>
                        </a:rPr>
                        <a:t>1 594</a:t>
                      </a:r>
                      <a:endParaRPr lang="fr-CH"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indent="144145" algn="just">
                        <a:tabLst>
                          <a:tab pos="195580" algn="l"/>
                        </a:tabLst>
                      </a:pPr>
                      <a:r>
                        <a:rPr lang="fr-CH" sz="2000" dirty="0">
                          <a:effectLst/>
                        </a:rPr>
                        <a:t>1 729</a:t>
                      </a:r>
                      <a:endParaRPr lang="fr-CH"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90028521"/>
                  </a:ext>
                </a:extLst>
              </a:tr>
            </a:tbl>
          </a:graphicData>
        </a:graphic>
      </p:graphicFrame>
    </p:spTree>
    <p:extLst>
      <p:ext uri="{BB962C8B-B14F-4D97-AF65-F5344CB8AC3E}">
        <p14:creationId xmlns:p14="http://schemas.microsoft.com/office/powerpoint/2010/main" val="3353680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9" end="9"/>
                                            </p:txEl>
                                          </p:spTgt>
                                        </p:tgtEl>
                                        <p:attrNameLst>
                                          <p:attrName>style.visibility</p:attrName>
                                        </p:attrNameLst>
                                      </p:cBhvr>
                                      <p:to>
                                        <p:strVal val="visible"/>
                                      </p:to>
                                    </p:set>
                                    <p:animEffect transition="in" filter="checkerboard(across)">
                                      <p:cBhvr>
                                        <p:cTn id="17" dur="500"/>
                                        <p:tgtEl>
                                          <p:spTgt spid="356354">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56354">
                                            <p:txEl>
                                              <p:pRg st="0" end="0"/>
                                            </p:txEl>
                                          </p:spTgt>
                                        </p:tgtEl>
                                      </p:cBhvr>
                                    </p:animEffect>
                                    <p:set>
                                      <p:cBhvr>
                                        <p:cTn id="22" dur="1" fill="hold">
                                          <p:stCondLst>
                                            <p:cond delay="499"/>
                                          </p:stCondLst>
                                        </p:cTn>
                                        <p:tgtEl>
                                          <p:spTgt spid="356354">
                                            <p:txEl>
                                              <p:pRg st="0" end="0"/>
                                            </p:txEl>
                                          </p:spTgt>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356354">
                                            <p:txEl>
                                              <p:pRg st="9" end="9"/>
                                            </p:txEl>
                                          </p:spTgt>
                                        </p:tgtEl>
                                      </p:cBhvr>
                                    </p:animEffect>
                                    <p:set>
                                      <p:cBhvr>
                                        <p:cTn id="25" dur="1" fill="hold">
                                          <p:stCondLst>
                                            <p:cond delay="499"/>
                                          </p:stCondLst>
                                        </p:cTn>
                                        <p:tgtEl>
                                          <p:spTgt spid="356354">
                                            <p:txEl>
                                              <p:pRg st="9" end="9"/>
                                            </p:txEl>
                                          </p:spTgt>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74800CD6-DDBE-0FCD-BD39-201B797459EB}"/>
              </a:ext>
            </a:extLst>
          </p:cNvPr>
          <p:cNvGraphicFramePr/>
          <p:nvPr>
            <p:extLst>
              <p:ext uri="{D42A27DB-BD31-4B8C-83A1-F6EECF244321}">
                <p14:modId xmlns:p14="http://schemas.microsoft.com/office/powerpoint/2010/main" val="1256830537"/>
              </p:ext>
            </p:extLst>
          </p:nvPr>
        </p:nvGraphicFramePr>
        <p:xfrm>
          <a:off x="611560" y="1052736"/>
          <a:ext cx="828092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3143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43CC1EC-B023-D656-1C7A-96FC79C7B76E}"/>
            </a:ext>
          </a:extLst>
        </p:cNvPr>
        <p:cNvGrpSpPr/>
        <p:nvPr/>
      </p:nvGrpSpPr>
      <p:grpSpPr>
        <a:xfrm>
          <a:off x="0" y="0"/>
          <a:ext cx="0" cy="0"/>
          <a:chOff x="0" y="0"/>
          <a:chExt cx="0" cy="0"/>
        </a:xfrm>
      </p:grpSpPr>
      <p:sp>
        <p:nvSpPr>
          <p:cNvPr id="283650" name="Rectangle 2">
            <a:extLst>
              <a:ext uri="{FF2B5EF4-FFF2-40B4-BE49-F238E27FC236}">
                <a16:creationId xmlns:a16="http://schemas.microsoft.com/office/drawing/2014/main" id="{5B8BDEDA-FA1D-9787-C2B1-61C530DE81D7}"/>
              </a:ext>
            </a:extLst>
          </p:cNvPr>
          <p:cNvSpPr>
            <a:spLocks noChangeArrowheads="1"/>
          </p:cNvSpPr>
          <p:nvPr/>
        </p:nvSpPr>
        <p:spPr bwMode="auto">
          <a:xfrm>
            <a:off x="1116013" y="741319"/>
            <a:ext cx="7559675"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buNone/>
            </a:pPr>
            <a:r>
              <a:rPr lang="fr-CH" sz="2400" dirty="0"/>
              <a:t>Un jour que le vieillard dormait d'un profond somme, Sur le bout de son nez une allant se placer</a:t>
            </a:r>
            <a:br>
              <a:rPr lang="fr-CH" sz="2400" dirty="0"/>
            </a:br>
            <a:r>
              <a:rPr lang="fr-CH" sz="2400" dirty="0"/>
              <a:t>Mit l'Ours au </a:t>
            </a:r>
            <a:r>
              <a:rPr lang="fr-CH" sz="2400" dirty="0" err="1"/>
              <a:t>désespoir</a:t>
            </a:r>
            <a:r>
              <a:rPr lang="fr-CH" sz="2400" dirty="0"/>
              <a:t> ; il eut beau la chasser.</a:t>
            </a:r>
            <a:br>
              <a:rPr lang="fr-CH" sz="2400" dirty="0"/>
            </a:br>
            <a:r>
              <a:rPr lang="fr-CH" sz="2400" dirty="0"/>
              <a:t>« Je t'attraperai bien, dit-il. Et voici comme. »</a:t>
            </a:r>
          </a:p>
          <a:p>
            <a:pPr>
              <a:buNone/>
            </a:pPr>
            <a:r>
              <a:rPr lang="fr-CH" sz="2400" dirty="0" err="1"/>
              <a:t>Aussitôt</a:t>
            </a:r>
            <a:r>
              <a:rPr lang="fr-CH" sz="2400" dirty="0"/>
              <a:t> fait que dit : le </a:t>
            </a:r>
            <a:r>
              <a:rPr lang="fr-CH" sz="2400" dirty="0" err="1"/>
              <a:t>fidèle</a:t>
            </a:r>
            <a:r>
              <a:rPr lang="fr-CH" sz="2400" dirty="0"/>
              <a:t> </a:t>
            </a:r>
            <a:r>
              <a:rPr lang="fr-CH" sz="2400" dirty="0" err="1"/>
              <a:t>émoucheur</a:t>
            </a:r>
            <a:br>
              <a:rPr lang="fr-CH" sz="2400" dirty="0"/>
            </a:br>
            <a:r>
              <a:rPr lang="fr-CH" sz="2400" dirty="0"/>
              <a:t>Vous empoigne un pavé, le lance avec roideur,</a:t>
            </a:r>
          </a:p>
          <a:p>
            <a:pPr>
              <a:buNone/>
            </a:pPr>
            <a:r>
              <a:rPr lang="fr-CH" sz="2400" dirty="0"/>
              <a:t>Casse la </a:t>
            </a:r>
            <a:r>
              <a:rPr lang="fr-CH" sz="2400" dirty="0" err="1"/>
              <a:t>tête</a:t>
            </a:r>
            <a:r>
              <a:rPr lang="fr-CH" sz="2400" dirty="0"/>
              <a:t> à l'homme en </a:t>
            </a:r>
            <a:r>
              <a:rPr lang="fr-CH" sz="2400" dirty="0" err="1"/>
              <a:t>écrasant</a:t>
            </a:r>
            <a:r>
              <a:rPr lang="fr-CH" sz="2400" dirty="0"/>
              <a:t> la mouche,</a:t>
            </a:r>
            <a:br>
              <a:rPr lang="fr-CH" sz="2400" dirty="0"/>
            </a:br>
            <a:r>
              <a:rPr lang="fr-CH" sz="2400" dirty="0"/>
              <a:t>Et non moins bon archer que mauvais raisonneur, Roide mort </a:t>
            </a:r>
            <a:r>
              <a:rPr lang="fr-CH" sz="2400" dirty="0" err="1"/>
              <a:t>étendu</a:t>
            </a:r>
            <a:r>
              <a:rPr lang="fr-CH" sz="2400" dirty="0"/>
              <a:t> sur la place il le couche.</a:t>
            </a:r>
            <a:br>
              <a:rPr lang="fr-CH" sz="2400" dirty="0"/>
            </a:br>
            <a:endParaRPr lang="fr-CH" sz="2400" dirty="0"/>
          </a:p>
          <a:p>
            <a:pPr>
              <a:buNone/>
            </a:pPr>
            <a:r>
              <a:rPr lang="fr-CH" sz="2400" dirty="0"/>
              <a:t>Rien n'est si dangereux qu'un ignorant ami ; </a:t>
            </a:r>
          </a:p>
          <a:p>
            <a:pPr>
              <a:buNone/>
            </a:pPr>
            <a:r>
              <a:rPr lang="fr-CH" sz="2400" dirty="0"/>
              <a:t>Mieux vaudrait un sage ennemi. </a:t>
            </a:r>
          </a:p>
          <a:p>
            <a:pPr algn="ctr" eaLnBrk="1" hangingPunct="1">
              <a:spcBef>
                <a:spcPct val="0"/>
              </a:spcBef>
              <a:buClrTx/>
              <a:buSzTx/>
              <a:buFontTx/>
              <a:buNone/>
            </a:pPr>
            <a:endParaRPr lang="fr-CH" altLang="fr-FR" sz="1200" dirty="0"/>
          </a:p>
          <a:p>
            <a:pPr algn="r" eaLnBrk="1" hangingPunct="1">
              <a:spcBef>
                <a:spcPct val="0"/>
              </a:spcBef>
              <a:buClrTx/>
              <a:buSzTx/>
              <a:buFontTx/>
              <a:buNone/>
            </a:pPr>
            <a:r>
              <a:rPr lang="fr-CH" altLang="fr-FR" sz="1200" dirty="0"/>
              <a:t>Jean de La Fontaine, </a:t>
            </a:r>
            <a:r>
              <a:rPr lang="fr-CH" altLang="fr-FR" sz="1200" i="1" dirty="0"/>
              <a:t>L’ours et l’amateur des jardins</a:t>
            </a:r>
            <a:endParaRPr lang="fr-FR" altLang="fr-FR" sz="1200" dirty="0"/>
          </a:p>
        </p:txBody>
      </p:sp>
    </p:spTree>
    <p:extLst>
      <p:ext uri="{BB962C8B-B14F-4D97-AF65-F5344CB8AC3E}">
        <p14:creationId xmlns:p14="http://schemas.microsoft.com/office/powerpoint/2010/main" val="8178587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Effect transition="in" filter="checkerboard(across)">
                                      <p:cBhvr>
                                        <p:cTn id="7" dur="500"/>
                                        <p:tgtEl>
                                          <p:spTgt spid="28365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83650">
                                            <p:txEl>
                                              <p:pRg st="1" end="1"/>
                                            </p:txEl>
                                          </p:spTgt>
                                        </p:tgtEl>
                                        <p:attrNameLst>
                                          <p:attrName>style.visibility</p:attrName>
                                        </p:attrNameLst>
                                      </p:cBhvr>
                                      <p:to>
                                        <p:strVal val="visible"/>
                                      </p:to>
                                    </p:set>
                                    <p:animEffect transition="in" filter="checkerboard(across)">
                                      <p:cBhvr>
                                        <p:cTn id="10" dur="500"/>
                                        <p:tgtEl>
                                          <p:spTgt spid="28365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83650">
                                            <p:txEl>
                                              <p:pRg st="2" end="2"/>
                                            </p:txEl>
                                          </p:spTgt>
                                        </p:tgtEl>
                                        <p:attrNameLst>
                                          <p:attrName>style.visibility</p:attrName>
                                        </p:attrNameLst>
                                      </p:cBhvr>
                                      <p:to>
                                        <p:strVal val="visible"/>
                                      </p:to>
                                    </p:set>
                                    <p:animEffect transition="in" filter="checkerboard(across)">
                                      <p:cBhvr>
                                        <p:cTn id="13" dur="500"/>
                                        <p:tgtEl>
                                          <p:spTgt spid="28365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83650">
                                            <p:txEl>
                                              <p:pRg st="3" end="3"/>
                                            </p:txEl>
                                          </p:spTgt>
                                        </p:tgtEl>
                                        <p:attrNameLst>
                                          <p:attrName>style.visibility</p:attrName>
                                        </p:attrNameLst>
                                      </p:cBhvr>
                                      <p:to>
                                        <p:strVal val="visible"/>
                                      </p:to>
                                    </p:set>
                                    <p:animEffect transition="in" filter="checkerboard(across)">
                                      <p:cBhvr>
                                        <p:cTn id="18" dur="500"/>
                                        <p:tgtEl>
                                          <p:spTgt spid="283650">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83650">
                                            <p:txEl>
                                              <p:pRg st="4" end="4"/>
                                            </p:txEl>
                                          </p:spTgt>
                                        </p:tgtEl>
                                        <p:attrNameLst>
                                          <p:attrName>style.visibility</p:attrName>
                                        </p:attrNameLst>
                                      </p:cBhvr>
                                      <p:to>
                                        <p:strVal val="visible"/>
                                      </p:to>
                                    </p:set>
                                    <p:animEffect transition="in" filter="checkerboard(across)">
                                      <p:cBhvr>
                                        <p:cTn id="21" dur="500"/>
                                        <p:tgtEl>
                                          <p:spTgt spid="283650">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83650">
                                            <p:txEl>
                                              <p:pRg st="6" end="6"/>
                                            </p:txEl>
                                          </p:spTgt>
                                        </p:tgtEl>
                                        <p:attrNameLst>
                                          <p:attrName>style.visibility</p:attrName>
                                        </p:attrNameLst>
                                      </p:cBhvr>
                                      <p:to>
                                        <p:strVal val="visible"/>
                                      </p:to>
                                    </p:set>
                                    <p:animEffect transition="in" filter="checkerboard(across)">
                                      <p:cBhvr>
                                        <p:cTn id="24" dur="500"/>
                                        <p:tgtEl>
                                          <p:spTgt spid="28365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283650">
                                            <p:txEl>
                                              <p:pRg st="0" end="0"/>
                                            </p:txEl>
                                          </p:spTgt>
                                        </p:tgtEl>
                                      </p:cBhvr>
                                    </p:animEffect>
                                    <p:set>
                                      <p:cBhvr>
                                        <p:cTn id="29" dur="1" fill="hold">
                                          <p:stCondLst>
                                            <p:cond delay="499"/>
                                          </p:stCondLst>
                                        </p:cTn>
                                        <p:tgtEl>
                                          <p:spTgt spid="283650">
                                            <p:txEl>
                                              <p:pRg st="0" end="0"/>
                                            </p:txEl>
                                          </p:spTgt>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283650">
                                            <p:txEl>
                                              <p:pRg st="1" end="1"/>
                                            </p:txEl>
                                          </p:spTgt>
                                        </p:tgtEl>
                                      </p:cBhvr>
                                    </p:animEffect>
                                    <p:set>
                                      <p:cBhvr>
                                        <p:cTn id="32" dur="1" fill="hold">
                                          <p:stCondLst>
                                            <p:cond delay="499"/>
                                          </p:stCondLst>
                                        </p:cTn>
                                        <p:tgtEl>
                                          <p:spTgt spid="283650">
                                            <p:txEl>
                                              <p:pRg st="1" end="1"/>
                                            </p:txEl>
                                          </p:spTgt>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283650">
                                            <p:txEl>
                                              <p:pRg st="2" end="2"/>
                                            </p:txEl>
                                          </p:spTgt>
                                        </p:tgtEl>
                                      </p:cBhvr>
                                    </p:animEffect>
                                    <p:set>
                                      <p:cBhvr>
                                        <p:cTn id="35" dur="1" fill="hold">
                                          <p:stCondLst>
                                            <p:cond delay="499"/>
                                          </p:stCondLst>
                                        </p:cTn>
                                        <p:tgtEl>
                                          <p:spTgt spid="283650">
                                            <p:txEl>
                                              <p:pRg st="2" end="2"/>
                                            </p:txEl>
                                          </p:spTgt>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283650">
                                            <p:txEl>
                                              <p:pRg st="3" end="3"/>
                                            </p:txEl>
                                          </p:spTgt>
                                        </p:tgtEl>
                                      </p:cBhvr>
                                    </p:animEffect>
                                    <p:set>
                                      <p:cBhvr>
                                        <p:cTn id="38" dur="1" fill="hold">
                                          <p:stCondLst>
                                            <p:cond delay="499"/>
                                          </p:stCondLst>
                                        </p:cTn>
                                        <p:tgtEl>
                                          <p:spTgt spid="283650">
                                            <p:txEl>
                                              <p:pRg st="3" end="3"/>
                                            </p:txEl>
                                          </p:spTgt>
                                        </p:tgtEl>
                                        <p:attrNameLst>
                                          <p:attrName>style.visibility</p:attrName>
                                        </p:attrNameLst>
                                      </p:cBhvr>
                                      <p:to>
                                        <p:strVal val="hidden"/>
                                      </p:to>
                                    </p:set>
                                  </p:childTnLst>
                                </p:cTn>
                              </p:par>
                              <p:par>
                                <p:cTn id="39" presetID="5" presetClass="exit" presetSubtype="10" fill="hold" grpId="0" nodeType="withEffect">
                                  <p:stCondLst>
                                    <p:cond delay="0"/>
                                  </p:stCondLst>
                                  <p:childTnLst>
                                    <p:animEffect transition="out" filter="checkerboard(across)">
                                      <p:cBhvr>
                                        <p:cTn id="40" dur="500"/>
                                        <p:tgtEl>
                                          <p:spTgt spid="283650">
                                            <p:txEl>
                                              <p:pRg st="4" end="4"/>
                                            </p:txEl>
                                          </p:spTgt>
                                        </p:tgtEl>
                                      </p:cBhvr>
                                    </p:animEffect>
                                    <p:set>
                                      <p:cBhvr>
                                        <p:cTn id="41" dur="1" fill="hold">
                                          <p:stCondLst>
                                            <p:cond delay="499"/>
                                          </p:stCondLst>
                                        </p:cTn>
                                        <p:tgtEl>
                                          <p:spTgt spid="283650">
                                            <p:txEl>
                                              <p:pRg st="4" end="4"/>
                                            </p:txEl>
                                          </p:spTgt>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283650">
                                            <p:txEl>
                                              <p:pRg st="6" end="6"/>
                                            </p:txEl>
                                          </p:spTgt>
                                        </p:tgtEl>
                                      </p:cBhvr>
                                    </p:animEffect>
                                    <p:set>
                                      <p:cBhvr>
                                        <p:cTn id="44" dur="1" fill="hold">
                                          <p:stCondLst>
                                            <p:cond delay="499"/>
                                          </p:stCondLst>
                                        </p:cTn>
                                        <p:tgtEl>
                                          <p:spTgt spid="28365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1116013" y="1374775"/>
            <a:ext cx="75596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a:t>« Les bonnes intentions travaillent à mettre les idées sous tutelle, c’est-à-dire à se substituer aux critères classiques de validité du jugement. (…) A la limite, peu importe qu’une proposition soit juste ou prudente, il suffit qu’elle soit bien intentionnée. L’opinion penche vers le moralisme, c’est-à-dire la tyrannie des intentions. (…) Le moralisme oppose les bonnes et les mauvaises intentions, il n’est pas tenu de réfuter les objections, il les disqualifie. Par là, il pèse sur les consciences. » </a:t>
            </a:r>
            <a:endParaRPr lang="fr-CH" altLang="fr-FR" sz="2400"/>
          </a:p>
          <a:p>
            <a:pPr algn="ctr" eaLnBrk="1" hangingPunct="1">
              <a:spcBef>
                <a:spcPct val="0"/>
              </a:spcBef>
              <a:buClrTx/>
              <a:buSzTx/>
              <a:buFontTx/>
              <a:buNone/>
            </a:pPr>
            <a:endParaRPr lang="fr-FR" altLang="fr-FR" sz="1200">
              <a:latin typeface="Times New Roman" charset="0"/>
              <a:ea typeface="Times New Roman" charset="0"/>
              <a:cs typeface="Times New Roman" charset="0"/>
            </a:endParaRPr>
          </a:p>
          <a:p>
            <a:pPr algn="ctr" eaLnBrk="1" hangingPunct="1">
              <a:spcBef>
                <a:spcPct val="0"/>
              </a:spcBef>
              <a:buClrTx/>
              <a:buSzTx/>
              <a:buFontTx/>
              <a:buNone/>
            </a:pPr>
            <a:r>
              <a:rPr lang="fr-FR" altLang="fr-FR" sz="1200">
                <a:latin typeface="Times New Roman" charset="0"/>
                <a:ea typeface="Times New Roman" charset="0"/>
                <a:cs typeface="Times New Roman" charset="0"/>
              </a:rPr>
              <a:t>Philippe </a:t>
            </a:r>
            <a:r>
              <a:rPr lang="fr-CH" altLang="fr-FR" sz="1200">
                <a:latin typeface="Times New Roman" charset="0"/>
                <a:ea typeface="Times New Roman" charset="0"/>
                <a:cs typeface="Times New Roman" charset="0"/>
              </a:rPr>
              <a:t>Bénéton, </a:t>
            </a:r>
            <a:r>
              <a:rPr lang="fr-CH" altLang="fr-FR" sz="1200" i="1">
                <a:latin typeface="Times New Roman" charset="0"/>
                <a:ea typeface="Times New Roman" charset="0"/>
                <a:cs typeface="Times New Roman" charset="0"/>
              </a:rPr>
              <a:t>Les fers de l’opinion</a:t>
            </a:r>
            <a:r>
              <a:rPr lang="fr-CH" altLang="fr-FR" sz="1200">
                <a:latin typeface="Times New Roman" charset="0"/>
                <a:ea typeface="Times New Roman" charset="0"/>
                <a:cs typeface="Times New Roman" charset="0"/>
              </a:rPr>
              <a:t>, Paris 2000, pp. 23-24</a:t>
            </a:r>
            <a:r>
              <a:rPr lang="fr-FR" altLang="fr-FR" sz="1200">
                <a:latin typeface="Times New Roman" charset="0"/>
                <a:ea typeface="Times New Roman" charset="0"/>
                <a:cs typeface="Times New Roman" charset="0"/>
              </a:rPr>
              <a:t> </a:t>
            </a:r>
          </a:p>
        </p:txBody>
      </p:sp>
    </p:spTree>
    <p:extLst>
      <p:ext uri="{BB962C8B-B14F-4D97-AF65-F5344CB8AC3E}">
        <p14:creationId xmlns:p14="http://schemas.microsoft.com/office/powerpoint/2010/main" val="16685924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checkerboard(across)">
                                      <p:cBhvr>
                                        <p:cTn id="7" dur="1000"/>
                                        <p:tgtEl>
                                          <p:spTgt spid="290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90818"/>
                                        </p:tgtEl>
                                      </p:cBhvr>
                                    </p:animEffect>
                                    <p:set>
                                      <p:cBhvr>
                                        <p:cTn id="12" dur="1" fill="hold">
                                          <p:stCondLst>
                                            <p:cond delay="499"/>
                                          </p:stCondLst>
                                        </p:cTn>
                                        <p:tgtEl>
                                          <p:spTgt spid="2908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8"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3B030F8-1350-4A2E-7C72-E939676E9B74}"/>
            </a:ext>
          </a:extLst>
        </p:cNvPr>
        <p:cNvGrpSpPr/>
        <p:nvPr/>
      </p:nvGrpSpPr>
      <p:grpSpPr>
        <a:xfrm>
          <a:off x="0" y="0"/>
          <a:ext cx="0" cy="0"/>
          <a:chOff x="0" y="0"/>
          <a:chExt cx="0" cy="0"/>
        </a:xfrm>
      </p:grpSpPr>
      <p:sp>
        <p:nvSpPr>
          <p:cNvPr id="2" name="Ellipse 1">
            <a:extLst>
              <a:ext uri="{FF2B5EF4-FFF2-40B4-BE49-F238E27FC236}">
                <a16:creationId xmlns:a16="http://schemas.microsoft.com/office/drawing/2014/main" id="{51A46AA7-B43D-A0BB-4BFE-E0EB62F245AA}"/>
              </a:ext>
            </a:extLst>
          </p:cNvPr>
          <p:cNvSpPr/>
          <p:nvPr/>
        </p:nvSpPr>
        <p:spPr bwMode="auto">
          <a:xfrm>
            <a:off x="3293858" y="2636912"/>
            <a:ext cx="2304256" cy="22072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dirty="0"/>
              <a:t>IV</a:t>
            </a:r>
            <a:r>
              <a:rPr kumimoji="0" lang="fr-FR" sz="2400" b="0" i="0" u="none" strike="noStrike" cap="none" normalizeH="0" baseline="0" dirty="0">
                <a:ln>
                  <a:noFill/>
                </a:ln>
                <a:solidFill>
                  <a:schemeClr val="tx1"/>
                </a:solidFill>
                <a:effectLst/>
                <a:latin typeface="Arial" charset="0"/>
              </a:rPr>
              <a:t>.</a:t>
            </a:r>
            <a:endParaRPr lang="fr-FR" dirty="0"/>
          </a:p>
          <a:p>
            <a:pPr marL="0" marR="0" indent="0" algn="ctr" defTabSz="914400" rtl="0" eaLnBrk="1" fontAlgn="base" latinLnBrk="0" hangingPunct="1">
              <a:lnSpc>
                <a:spcPct val="100000"/>
              </a:lnSpc>
              <a:spcBef>
                <a:spcPct val="0"/>
              </a:spcBef>
              <a:spcAft>
                <a:spcPct val="0"/>
              </a:spcAft>
              <a:buClrTx/>
              <a:buSzTx/>
              <a:buFontTx/>
              <a:buNone/>
              <a:tabLst/>
            </a:pPr>
            <a:r>
              <a:rPr lang="fr-FR" b="1" dirty="0"/>
              <a:t>nature </a:t>
            </a:r>
            <a:r>
              <a:rPr lang="fr-FR" dirty="0"/>
              <a:t>de l’acte</a:t>
            </a:r>
          </a:p>
          <a:p>
            <a:pPr marL="0" marR="0" indent="0" algn="ctr" defTabSz="914400" rtl="0" eaLnBrk="1" fontAlgn="base" latinLnBrk="0" hangingPunct="1">
              <a:lnSpc>
                <a:spcPct val="100000"/>
              </a:lnSpc>
              <a:spcBef>
                <a:spcPct val="0"/>
              </a:spcBef>
              <a:spcAft>
                <a:spcPct val="0"/>
              </a:spcAft>
              <a:buClrTx/>
              <a:buSzTx/>
              <a:buFontTx/>
              <a:buNone/>
              <a:tabLst/>
            </a:pPr>
            <a:endParaRPr lang="fr-FR" b="1" dirty="0"/>
          </a:p>
        </p:txBody>
      </p:sp>
      <p:sp>
        <p:nvSpPr>
          <p:cNvPr id="4" name="Ellipse 3">
            <a:extLst>
              <a:ext uri="{FF2B5EF4-FFF2-40B4-BE49-F238E27FC236}">
                <a16:creationId xmlns:a16="http://schemas.microsoft.com/office/drawing/2014/main" id="{9BCDAD95-AA32-DD61-6FF1-A44B9B83ACF0}"/>
              </a:ext>
            </a:extLst>
          </p:cNvPr>
          <p:cNvSpPr/>
          <p:nvPr/>
        </p:nvSpPr>
        <p:spPr bwMode="auto">
          <a:xfrm>
            <a:off x="3419872" y="332656"/>
            <a:ext cx="2052228" cy="186100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000" dirty="0"/>
              <a:t>I.</a:t>
            </a:r>
            <a:endParaRPr kumimoji="0" lang="fr-FR" sz="20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2000" b="1" dirty="0"/>
              <a:t>intention</a:t>
            </a:r>
          </a:p>
          <a:p>
            <a:pPr eaLnBrk="1" hangingPunct="1"/>
            <a:r>
              <a:rPr kumimoji="0" lang="fr-FR" sz="1800" b="0" i="1" u="none" strike="noStrike" cap="none" normalizeH="0" baseline="0" dirty="0">
                <a:ln>
                  <a:noFill/>
                </a:ln>
                <a:effectLst/>
                <a:latin typeface="Arial" charset="0"/>
              </a:rPr>
              <a:t> relativisme</a:t>
            </a:r>
            <a:endParaRPr kumimoji="0" lang="fr-FR" sz="2000" b="0" i="0" u="none" strike="noStrike" cap="none" normalizeH="0" baseline="0" dirty="0">
              <a:ln>
                <a:noFill/>
              </a:ln>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p:txBody>
      </p:sp>
      <p:sp>
        <p:nvSpPr>
          <p:cNvPr id="5" name="Ellipse 4">
            <a:extLst>
              <a:ext uri="{FF2B5EF4-FFF2-40B4-BE49-F238E27FC236}">
                <a16:creationId xmlns:a16="http://schemas.microsoft.com/office/drawing/2014/main" id="{2FF137B1-322C-FA66-04DB-9ED8E22E4522}"/>
              </a:ext>
            </a:extLst>
          </p:cNvPr>
          <p:cNvSpPr/>
          <p:nvPr/>
        </p:nvSpPr>
        <p:spPr bwMode="auto">
          <a:xfrm>
            <a:off x="1208435" y="4368658"/>
            <a:ext cx="2139430" cy="20341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III.</a:t>
            </a:r>
          </a:p>
          <a:p>
            <a:pPr algn="ctr" eaLnBrk="1" hangingPunct="1"/>
            <a:r>
              <a:rPr lang="fr-FR" sz="2000" b="1" dirty="0" err="1"/>
              <a:t>consé-quences</a:t>
            </a:r>
            <a:endParaRPr lang="fr-FR" sz="2000" b="1" dirty="0"/>
          </a:p>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p:txBody>
      </p:sp>
      <p:sp>
        <p:nvSpPr>
          <p:cNvPr id="6" name="Ellipse 5">
            <a:extLst>
              <a:ext uri="{FF2B5EF4-FFF2-40B4-BE49-F238E27FC236}">
                <a16:creationId xmlns:a16="http://schemas.microsoft.com/office/drawing/2014/main" id="{CAA979F1-68A5-7B67-25FA-F2500ED47E7B}"/>
              </a:ext>
            </a:extLst>
          </p:cNvPr>
          <p:cNvSpPr/>
          <p:nvPr/>
        </p:nvSpPr>
        <p:spPr bwMode="auto">
          <a:xfrm>
            <a:off x="5745430" y="4324475"/>
            <a:ext cx="2139430" cy="1817727"/>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a:t>
            </a:r>
          </a:p>
          <a:p>
            <a:pPr algn="ctr" eaLnBrk="1" hangingPunct="1"/>
            <a:r>
              <a:rPr lang="fr-FR" sz="1800" b="1" dirty="0" err="1"/>
              <a:t>circon</a:t>
            </a:r>
            <a:r>
              <a:rPr lang="fr-FR" sz="1800" b="1" dirty="0"/>
              <a:t>-</a:t>
            </a:r>
          </a:p>
          <a:p>
            <a:pPr algn="ctr" eaLnBrk="1" hangingPunct="1"/>
            <a:r>
              <a:rPr lang="fr-FR" sz="1800" b="1" dirty="0"/>
              <a:t>stances</a:t>
            </a:r>
          </a:p>
          <a:p>
            <a:pPr algn="ctr" eaLnBrk="1" hangingPunct="1"/>
            <a:r>
              <a:rPr lang="fr-FR" sz="1800" i="1" dirty="0"/>
              <a:t>nominalisme</a:t>
            </a:r>
          </a:p>
        </p:txBody>
      </p:sp>
      <p:cxnSp>
        <p:nvCxnSpPr>
          <p:cNvPr id="8" name="Connecteur droit 7">
            <a:extLst>
              <a:ext uri="{FF2B5EF4-FFF2-40B4-BE49-F238E27FC236}">
                <a16:creationId xmlns:a16="http://schemas.microsoft.com/office/drawing/2014/main" id="{370118DC-2734-E22B-917B-ACF82636E17D}"/>
              </a:ext>
            </a:extLst>
          </p:cNvPr>
          <p:cNvCxnSpPr>
            <a:stCxn id="2" idx="0"/>
            <a:endCxn id="4" idx="4"/>
          </p:cNvCxnSpPr>
          <p:nvPr/>
        </p:nvCxnSpPr>
        <p:spPr bwMode="auto">
          <a:xfrm flipV="1">
            <a:off x="4445986" y="2193662"/>
            <a:ext cx="0" cy="4432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CFF6755E-E706-EBBF-6566-E6E95A827945}"/>
              </a:ext>
            </a:extLst>
          </p:cNvPr>
          <p:cNvCxnSpPr>
            <a:cxnSpLocks/>
          </p:cNvCxnSpPr>
          <p:nvPr/>
        </p:nvCxnSpPr>
        <p:spPr bwMode="auto">
          <a:xfrm flipV="1">
            <a:off x="3131840" y="4368658"/>
            <a:ext cx="360040" cy="37291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0BCAF0A7-3D74-0ACA-D968-021E80441045}"/>
              </a:ext>
            </a:extLst>
          </p:cNvPr>
          <p:cNvCxnSpPr>
            <a:cxnSpLocks/>
          </p:cNvCxnSpPr>
          <p:nvPr/>
        </p:nvCxnSpPr>
        <p:spPr bwMode="auto">
          <a:xfrm flipH="1" flipV="1">
            <a:off x="5472103" y="4298326"/>
            <a:ext cx="417342" cy="44324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144194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6" presetClass="emph" presetSubtype="0" fill="hold" grpId="0" nodeType="withEffect">
                                  <p:stCondLst>
                                    <p:cond delay="0"/>
                                  </p:stCondLst>
                                  <p:childTnLst>
                                    <p:animScale>
                                      <p:cBhvr>
                                        <p:cTn id="1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1116013" y="981075"/>
            <a:ext cx="7559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FR" altLang="fr-FR" sz="2400" dirty="0"/>
              <a:t>Dans cette perspective de la « morale de situation » (Sartre), la réalité changera de valeur en fonction de </a:t>
            </a:r>
            <a:r>
              <a:rPr lang="fr-FR" altLang="fr-FR" sz="2400" b="1" dirty="0"/>
              <a:t>chaque situation </a:t>
            </a:r>
            <a:r>
              <a:rPr lang="fr-FR" altLang="fr-FR" sz="2400" dirty="0"/>
              <a:t>de chacun:</a:t>
            </a:r>
          </a:p>
          <a:p>
            <a:pP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(par exemple: en montagne, un éboulement qui était un </a:t>
            </a:r>
            <a:r>
              <a:rPr lang="fr-FR" altLang="fr-FR" sz="2400" i="1" dirty="0"/>
              <a:t>obstacle</a:t>
            </a:r>
            <a:r>
              <a:rPr lang="fr-FR" altLang="fr-FR" sz="2400" dirty="0"/>
              <a:t> pour le promeneur devient une </a:t>
            </a:r>
            <a:r>
              <a:rPr lang="fr-FR" altLang="fr-FR" sz="2400" i="1" dirty="0"/>
              <a:t>aide</a:t>
            </a:r>
            <a:r>
              <a:rPr lang="fr-FR" altLang="fr-FR" sz="2400" dirty="0"/>
              <a:t> s’il décide d’escalader ce rocher pour jouir de la vue)</a:t>
            </a:r>
          </a:p>
          <a:p>
            <a:pP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la mort, qui est un </a:t>
            </a:r>
            <a:r>
              <a:rPr lang="fr-FR" altLang="fr-FR" sz="2400" i="1" dirty="0"/>
              <a:t>mal </a:t>
            </a:r>
            <a:r>
              <a:rPr lang="fr-FR" altLang="fr-FR" sz="2400" dirty="0"/>
              <a:t>ou un </a:t>
            </a:r>
            <a:r>
              <a:rPr lang="fr-FR" altLang="fr-FR" sz="2400" i="1" dirty="0"/>
              <a:t>malheur</a:t>
            </a:r>
            <a:r>
              <a:rPr lang="fr-FR" altLang="fr-FR" sz="2400" dirty="0"/>
              <a:t>, deviendrait un </a:t>
            </a:r>
            <a:r>
              <a:rPr lang="fr-FR" altLang="fr-FR" sz="2400" i="1" dirty="0"/>
              <a:t>bien </a:t>
            </a:r>
            <a:r>
              <a:rPr lang="fr-FR" altLang="fr-FR" sz="2400" dirty="0"/>
              <a:t>ou une positive </a:t>
            </a:r>
            <a:r>
              <a:rPr lang="fr-FR" altLang="fr-FR" sz="2400" i="1" dirty="0"/>
              <a:t>délivrance</a:t>
            </a:r>
            <a:r>
              <a:rPr lang="fr-FR" altLang="fr-FR" sz="2400" dirty="0"/>
              <a:t>, en fonction des circonstances (EXIT parle aujourd’hui seulement « d’auto-délivrance »).</a:t>
            </a:r>
          </a:p>
          <a:p>
            <a:pPr eaLnBrk="1" hangingPunct="1">
              <a:spcBef>
                <a:spcPct val="0"/>
              </a:spcBef>
              <a:buClrTx/>
              <a:buSzTx/>
              <a:buFontTx/>
              <a:buNone/>
            </a:pPr>
            <a:endParaRPr lang="fr-CH" altLang="fr-FR" sz="2400" dirty="0"/>
          </a:p>
        </p:txBody>
      </p:sp>
    </p:spTree>
    <p:extLst>
      <p:ext uri="{BB962C8B-B14F-4D97-AF65-F5344CB8AC3E}">
        <p14:creationId xmlns:p14="http://schemas.microsoft.com/office/powerpoint/2010/main" val="39143336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checkerboard(across)">
                                      <p:cBhvr>
                                        <p:cTn id="7" dur="1000"/>
                                        <p:tgtEl>
                                          <p:spTgt spid="295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95938"/>
                                        </p:tgtEl>
                                      </p:cBhvr>
                                    </p:animEffect>
                                    <p:set>
                                      <p:cBhvr>
                                        <p:cTn id="12" dur="1" fill="hold">
                                          <p:stCondLst>
                                            <p:cond delay="499"/>
                                          </p:stCondLst>
                                        </p:cTn>
                                        <p:tgtEl>
                                          <p:spTgt spid="295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1116013" y="1058635"/>
            <a:ext cx="75596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u="sng" dirty="0"/>
              <a:t>Refus de l’obstination déraisonnable et AS</a:t>
            </a:r>
          </a:p>
          <a:p>
            <a:pPr algn="ctr" eaLnBrk="1" hangingPunct="1">
              <a:spcBef>
                <a:spcPct val="0"/>
              </a:spcBef>
              <a:buClrTx/>
              <a:buSzTx/>
              <a:buFontTx/>
              <a:buNone/>
            </a:pPr>
            <a:r>
              <a:rPr lang="fr-FR" altLang="fr-FR" sz="2400" b="1" dirty="0"/>
              <a:t>Refusant toute universalité</a:t>
            </a:r>
            <a:r>
              <a:rPr lang="fr-FR" altLang="fr-FR" sz="2400" dirty="0"/>
              <a:t>, la morale de situation se rend incapable de comprendre un élément central de l’éthique médicale: </a:t>
            </a:r>
          </a:p>
          <a:p>
            <a:pPr algn="ct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1.Dans le refus de l’obstination déraisonnable,</a:t>
            </a:r>
          </a:p>
          <a:p>
            <a:pPr eaLnBrk="1" hangingPunct="1">
              <a:spcBef>
                <a:spcPct val="0"/>
              </a:spcBef>
              <a:buClrTx/>
              <a:buSzTx/>
              <a:buFontTx/>
              <a:buNone/>
            </a:pPr>
            <a:r>
              <a:rPr lang="fr-FR" altLang="fr-FR" sz="2400" dirty="0"/>
              <a:t>c’est </a:t>
            </a:r>
            <a:r>
              <a:rPr lang="fr-FR" altLang="fr-FR" sz="2400" b="1" dirty="0"/>
              <a:t>la </a:t>
            </a:r>
            <a:r>
              <a:rPr lang="fr-FR" altLang="fr-FR" sz="2400" b="1" u="sng" dirty="0"/>
              <a:t>maladie</a:t>
            </a:r>
            <a:r>
              <a:rPr lang="fr-FR" altLang="fr-FR" sz="2400" b="1" dirty="0"/>
              <a:t> qui provoque la mort</a:t>
            </a:r>
          </a:p>
          <a:p>
            <a:pPr eaLnBrk="1" hangingPunct="1">
              <a:spcBef>
                <a:spcPct val="0"/>
              </a:spcBef>
              <a:buClrTx/>
              <a:buSzTx/>
              <a:buFontTx/>
              <a:buNone/>
            </a:pPr>
            <a:r>
              <a:rPr lang="fr-FR" altLang="fr-FR" sz="2400" dirty="0"/>
              <a:t>Patient, proches, médecins, soignants, y consentent</a:t>
            </a:r>
          </a:p>
          <a:p>
            <a:pP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2.Dans l’euthanasie et l’AS, il s’agit d’un homicide:</a:t>
            </a:r>
          </a:p>
          <a:p>
            <a:pPr eaLnBrk="1" hangingPunct="1">
              <a:spcBef>
                <a:spcPct val="0"/>
              </a:spcBef>
              <a:buClrTx/>
              <a:buSzTx/>
              <a:buFontTx/>
              <a:buNone/>
            </a:pPr>
            <a:r>
              <a:rPr lang="fr-FR" altLang="fr-FR" sz="2400" dirty="0"/>
              <a:t>c’est </a:t>
            </a:r>
            <a:r>
              <a:rPr lang="fr-FR" altLang="fr-FR" sz="2400" b="1" dirty="0"/>
              <a:t>une </a:t>
            </a:r>
            <a:r>
              <a:rPr lang="fr-FR" altLang="fr-FR" sz="2400" b="1" u="sng" dirty="0"/>
              <a:t>personne</a:t>
            </a:r>
            <a:r>
              <a:rPr lang="fr-FR" altLang="fr-FR" sz="2400" b="1" dirty="0"/>
              <a:t> qui tue</a:t>
            </a:r>
            <a:r>
              <a:rPr lang="fr-FR" altLang="fr-FR" sz="2400" dirty="0"/>
              <a:t>.</a:t>
            </a:r>
          </a:p>
          <a:p>
            <a:pPr eaLnBrk="1" hangingPunct="1">
              <a:spcBef>
                <a:spcPct val="0"/>
              </a:spcBef>
              <a:buClrTx/>
              <a:buSzTx/>
              <a:buFontTx/>
              <a:buNone/>
            </a:pPr>
            <a:r>
              <a:rPr lang="fr-FR" altLang="fr-FR" sz="2400" dirty="0"/>
              <a:t>Ici soi-même, et le médecin s’en fait collaborateur.</a:t>
            </a:r>
          </a:p>
          <a:p>
            <a:pPr eaLnBrk="1" hangingPunct="1">
              <a:spcBef>
                <a:spcPct val="0"/>
              </a:spcBef>
              <a:buClrTx/>
              <a:buSzTx/>
              <a:buFontTx/>
              <a:buNone/>
            </a:pPr>
            <a:endParaRPr lang="fr-FR" altLang="fr-FR" sz="1200" dirty="0"/>
          </a:p>
        </p:txBody>
      </p:sp>
    </p:spTree>
    <p:extLst>
      <p:ext uri="{BB962C8B-B14F-4D97-AF65-F5344CB8AC3E}">
        <p14:creationId xmlns:p14="http://schemas.microsoft.com/office/powerpoint/2010/main" val="7859884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60450">
                                            <p:txEl>
                                              <p:pRg st="0" end="0"/>
                                            </p:txEl>
                                          </p:spTgt>
                                        </p:tgtEl>
                                        <p:attrNameLst>
                                          <p:attrName>style.visibility</p:attrName>
                                        </p:attrNameLst>
                                      </p:cBhvr>
                                      <p:to>
                                        <p:strVal val="visible"/>
                                      </p:to>
                                    </p:set>
                                    <p:animEffect transition="in" filter="checkerboard(across)">
                                      <p:cBhvr>
                                        <p:cTn id="7" dur="500"/>
                                        <p:tgtEl>
                                          <p:spTgt spid="36045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60450">
                                            <p:txEl>
                                              <p:pRg st="1" end="1"/>
                                            </p:txEl>
                                          </p:spTgt>
                                        </p:tgtEl>
                                        <p:attrNameLst>
                                          <p:attrName>style.visibility</p:attrName>
                                        </p:attrNameLst>
                                      </p:cBhvr>
                                      <p:to>
                                        <p:strVal val="visible"/>
                                      </p:to>
                                    </p:set>
                                    <p:animEffect transition="in" filter="checkerboard(across)">
                                      <p:cBhvr>
                                        <p:cTn id="10" dur="500"/>
                                        <p:tgtEl>
                                          <p:spTgt spid="36045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60450">
                                            <p:txEl>
                                              <p:pRg st="3" end="3"/>
                                            </p:txEl>
                                          </p:spTgt>
                                        </p:tgtEl>
                                        <p:attrNameLst>
                                          <p:attrName>style.visibility</p:attrName>
                                        </p:attrNameLst>
                                      </p:cBhvr>
                                      <p:to>
                                        <p:strVal val="visible"/>
                                      </p:to>
                                    </p:set>
                                    <p:animEffect transition="in" filter="checkerboard(across)">
                                      <p:cBhvr>
                                        <p:cTn id="15" dur="500"/>
                                        <p:tgtEl>
                                          <p:spTgt spid="360450">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60450">
                                            <p:txEl>
                                              <p:pRg st="4" end="4"/>
                                            </p:txEl>
                                          </p:spTgt>
                                        </p:tgtEl>
                                        <p:attrNameLst>
                                          <p:attrName>style.visibility</p:attrName>
                                        </p:attrNameLst>
                                      </p:cBhvr>
                                      <p:to>
                                        <p:strVal val="visible"/>
                                      </p:to>
                                    </p:set>
                                    <p:animEffect transition="in" filter="checkerboard(across)">
                                      <p:cBhvr>
                                        <p:cTn id="18" dur="500"/>
                                        <p:tgtEl>
                                          <p:spTgt spid="360450">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60450">
                                            <p:txEl>
                                              <p:pRg st="5" end="5"/>
                                            </p:txEl>
                                          </p:spTgt>
                                        </p:tgtEl>
                                        <p:attrNameLst>
                                          <p:attrName>style.visibility</p:attrName>
                                        </p:attrNameLst>
                                      </p:cBhvr>
                                      <p:to>
                                        <p:strVal val="visible"/>
                                      </p:to>
                                    </p:set>
                                    <p:animEffect transition="in" filter="checkerboard(across)">
                                      <p:cBhvr>
                                        <p:cTn id="21" dur="500"/>
                                        <p:tgtEl>
                                          <p:spTgt spid="360450">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360450">
                                            <p:txEl>
                                              <p:pRg st="7" end="7"/>
                                            </p:txEl>
                                          </p:spTgt>
                                        </p:tgtEl>
                                        <p:attrNameLst>
                                          <p:attrName>style.visibility</p:attrName>
                                        </p:attrNameLst>
                                      </p:cBhvr>
                                      <p:to>
                                        <p:strVal val="visible"/>
                                      </p:to>
                                    </p:set>
                                    <p:animEffect transition="in" filter="checkerboard(across)">
                                      <p:cBhvr>
                                        <p:cTn id="26" dur="500"/>
                                        <p:tgtEl>
                                          <p:spTgt spid="360450">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60450">
                                            <p:txEl>
                                              <p:pRg st="8" end="8"/>
                                            </p:txEl>
                                          </p:spTgt>
                                        </p:tgtEl>
                                        <p:attrNameLst>
                                          <p:attrName>style.visibility</p:attrName>
                                        </p:attrNameLst>
                                      </p:cBhvr>
                                      <p:to>
                                        <p:strVal val="visible"/>
                                      </p:to>
                                    </p:set>
                                    <p:animEffect transition="in" filter="checkerboard(across)">
                                      <p:cBhvr>
                                        <p:cTn id="29" dur="500"/>
                                        <p:tgtEl>
                                          <p:spTgt spid="360450">
                                            <p:txEl>
                                              <p:pRg st="8" end="8"/>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60450">
                                            <p:txEl>
                                              <p:pRg st="9" end="9"/>
                                            </p:txEl>
                                          </p:spTgt>
                                        </p:tgtEl>
                                        <p:attrNameLst>
                                          <p:attrName>style.visibility</p:attrName>
                                        </p:attrNameLst>
                                      </p:cBhvr>
                                      <p:to>
                                        <p:strVal val="visible"/>
                                      </p:to>
                                    </p:set>
                                    <p:animEffect transition="in" filter="checkerboard(across)">
                                      <p:cBhvr>
                                        <p:cTn id="32" dur="500"/>
                                        <p:tgtEl>
                                          <p:spTgt spid="360450">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360450">
                                            <p:txEl>
                                              <p:pRg st="0" end="0"/>
                                            </p:txEl>
                                          </p:spTgt>
                                        </p:tgtEl>
                                      </p:cBhvr>
                                    </p:animEffect>
                                    <p:set>
                                      <p:cBhvr>
                                        <p:cTn id="37" dur="1" fill="hold">
                                          <p:stCondLst>
                                            <p:cond delay="499"/>
                                          </p:stCondLst>
                                        </p:cTn>
                                        <p:tgtEl>
                                          <p:spTgt spid="360450">
                                            <p:txEl>
                                              <p:pRg st="0" end="0"/>
                                            </p:txEl>
                                          </p:spTgt>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360450">
                                            <p:txEl>
                                              <p:pRg st="1" end="1"/>
                                            </p:txEl>
                                          </p:spTgt>
                                        </p:tgtEl>
                                      </p:cBhvr>
                                    </p:animEffect>
                                    <p:set>
                                      <p:cBhvr>
                                        <p:cTn id="40" dur="1" fill="hold">
                                          <p:stCondLst>
                                            <p:cond delay="499"/>
                                          </p:stCondLst>
                                        </p:cTn>
                                        <p:tgtEl>
                                          <p:spTgt spid="360450">
                                            <p:txEl>
                                              <p:pRg st="1" end="1"/>
                                            </p:txEl>
                                          </p:spTgt>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360450">
                                            <p:txEl>
                                              <p:pRg st="3" end="3"/>
                                            </p:txEl>
                                          </p:spTgt>
                                        </p:tgtEl>
                                      </p:cBhvr>
                                    </p:animEffect>
                                    <p:set>
                                      <p:cBhvr>
                                        <p:cTn id="43" dur="1" fill="hold">
                                          <p:stCondLst>
                                            <p:cond delay="499"/>
                                          </p:stCondLst>
                                        </p:cTn>
                                        <p:tgtEl>
                                          <p:spTgt spid="360450">
                                            <p:txEl>
                                              <p:pRg st="3" end="3"/>
                                            </p:txEl>
                                          </p:spTgt>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360450">
                                            <p:txEl>
                                              <p:pRg st="4" end="4"/>
                                            </p:txEl>
                                          </p:spTgt>
                                        </p:tgtEl>
                                      </p:cBhvr>
                                    </p:animEffect>
                                    <p:set>
                                      <p:cBhvr>
                                        <p:cTn id="46" dur="1" fill="hold">
                                          <p:stCondLst>
                                            <p:cond delay="499"/>
                                          </p:stCondLst>
                                        </p:cTn>
                                        <p:tgtEl>
                                          <p:spTgt spid="360450">
                                            <p:txEl>
                                              <p:pRg st="4" end="4"/>
                                            </p:txEl>
                                          </p:spTgt>
                                        </p:tgtEl>
                                        <p:attrNameLst>
                                          <p:attrName>style.visibility</p:attrName>
                                        </p:attrNameLst>
                                      </p:cBhvr>
                                      <p:to>
                                        <p:strVal val="hidden"/>
                                      </p:to>
                                    </p:set>
                                  </p:childTnLst>
                                </p:cTn>
                              </p:par>
                              <p:par>
                                <p:cTn id="47" presetID="5" presetClass="exit" presetSubtype="10" fill="hold" grpId="0" nodeType="withEffect">
                                  <p:stCondLst>
                                    <p:cond delay="0"/>
                                  </p:stCondLst>
                                  <p:childTnLst>
                                    <p:animEffect transition="out" filter="checkerboard(across)">
                                      <p:cBhvr>
                                        <p:cTn id="48" dur="500"/>
                                        <p:tgtEl>
                                          <p:spTgt spid="360450">
                                            <p:txEl>
                                              <p:pRg st="5" end="5"/>
                                            </p:txEl>
                                          </p:spTgt>
                                        </p:tgtEl>
                                      </p:cBhvr>
                                    </p:animEffect>
                                    <p:set>
                                      <p:cBhvr>
                                        <p:cTn id="49" dur="1" fill="hold">
                                          <p:stCondLst>
                                            <p:cond delay="499"/>
                                          </p:stCondLst>
                                        </p:cTn>
                                        <p:tgtEl>
                                          <p:spTgt spid="360450">
                                            <p:txEl>
                                              <p:pRg st="5" end="5"/>
                                            </p:txEl>
                                          </p:spTgt>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360450">
                                            <p:txEl>
                                              <p:pRg st="7" end="7"/>
                                            </p:txEl>
                                          </p:spTgt>
                                        </p:tgtEl>
                                      </p:cBhvr>
                                    </p:animEffect>
                                    <p:set>
                                      <p:cBhvr>
                                        <p:cTn id="52" dur="1" fill="hold">
                                          <p:stCondLst>
                                            <p:cond delay="499"/>
                                          </p:stCondLst>
                                        </p:cTn>
                                        <p:tgtEl>
                                          <p:spTgt spid="360450">
                                            <p:txEl>
                                              <p:pRg st="7" end="7"/>
                                            </p:txEl>
                                          </p:spTgt>
                                        </p:tgtEl>
                                        <p:attrNameLst>
                                          <p:attrName>style.visibility</p:attrName>
                                        </p:attrNameLst>
                                      </p:cBhvr>
                                      <p:to>
                                        <p:strVal val="hidden"/>
                                      </p:to>
                                    </p:set>
                                  </p:childTnLst>
                                </p:cTn>
                              </p:par>
                              <p:par>
                                <p:cTn id="53" presetID="5" presetClass="exit" presetSubtype="10" fill="hold" grpId="0" nodeType="withEffect">
                                  <p:stCondLst>
                                    <p:cond delay="0"/>
                                  </p:stCondLst>
                                  <p:childTnLst>
                                    <p:animEffect transition="out" filter="checkerboard(across)">
                                      <p:cBhvr>
                                        <p:cTn id="54" dur="500"/>
                                        <p:tgtEl>
                                          <p:spTgt spid="360450">
                                            <p:txEl>
                                              <p:pRg st="8" end="8"/>
                                            </p:txEl>
                                          </p:spTgt>
                                        </p:tgtEl>
                                      </p:cBhvr>
                                    </p:animEffect>
                                    <p:set>
                                      <p:cBhvr>
                                        <p:cTn id="55" dur="1" fill="hold">
                                          <p:stCondLst>
                                            <p:cond delay="499"/>
                                          </p:stCondLst>
                                        </p:cTn>
                                        <p:tgtEl>
                                          <p:spTgt spid="360450">
                                            <p:txEl>
                                              <p:pRg st="8" end="8"/>
                                            </p:txEl>
                                          </p:spTgt>
                                        </p:tgtEl>
                                        <p:attrNameLst>
                                          <p:attrName>style.visibility</p:attrName>
                                        </p:attrNameLst>
                                      </p:cBhvr>
                                      <p:to>
                                        <p:strVal val="hidden"/>
                                      </p:to>
                                    </p:set>
                                  </p:childTnLst>
                                </p:cTn>
                              </p:par>
                              <p:par>
                                <p:cTn id="56" presetID="5" presetClass="exit" presetSubtype="10" fill="hold" grpId="0" nodeType="withEffect">
                                  <p:stCondLst>
                                    <p:cond delay="0"/>
                                  </p:stCondLst>
                                  <p:childTnLst>
                                    <p:animEffect transition="out" filter="checkerboard(across)">
                                      <p:cBhvr>
                                        <p:cTn id="57" dur="500"/>
                                        <p:tgtEl>
                                          <p:spTgt spid="360450">
                                            <p:txEl>
                                              <p:pRg st="9" end="9"/>
                                            </p:txEl>
                                          </p:spTgt>
                                        </p:tgtEl>
                                      </p:cBhvr>
                                    </p:animEffect>
                                    <p:set>
                                      <p:cBhvr>
                                        <p:cTn id="58" dur="1" fill="hold">
                                          <p:stCondLst>
                                            <p:cond delay="499"/>
                                          </p:stCondLst>
                                        </p:cTn>
                                        <p:tgtEl>
                                          <p:spTgt spid="360450">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683569" y="794336"/>
            <a:ext cx="799212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b="1" dirty="0"/>
              <a:t>Le réalisme</a:t>
            </a:r>
          </a:p>
          <a:p>
            <a:pPr algn="ct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mots   &lt;----</a:t>
            </a:r>
            <a:r>
              <a:rPr lang="fr-FR" altLang="fr-FR" sz="2400" dirty="0">
                <a:sym typeface="Wingdings" pitchFamily="2" charset="2"/>
              </a:rPr>
              <a:t> concepts </a:t>
            </a:r>
            <a:r>
              <a:rPr lang="fr-FR" altLang="fr-FR" sz="2400" i="1" dirty="0">
                <a:sym typeface="Wingdings" pitchFamily="2" charset="2"/>
              </a:rPr>
              <a:t>universels</a:t>
            </a:r>
            <a:r>
              <a:rPr lang="fr-FR" altLang="fr-FR" sz="2400" dirty="0">
                <a:sym typeface="Wingdings" pitchFamily="2" charset="2"/>
              </a:rPr>
              <a:t> &lt;</a:t>
            </a:r>
            <a:r>
              <a:rPr lang="fr-FR" altLang="fr-FR" sz="2400" dirty="0"/>
              <a:t>----</a:t>
            </a:r>
            <a:r>
              <a:rPr lang="fr-FR" altLang="fr-FR" sz="2400" dirty="0">
                <a:sym typeface="Wingdings" pitchFamily="2" charset="2"/>
              </a:rPr>
              <a:t> choses </a:t>
            </a:r>
            <a:r>
              <a:rPr lang="fr-FR" altLang="fr-FR" sz="2400" i="1" dirty="0">
                <a:sym typeface="Wingdings" pitchFamily="2" charset="2"/>
              </a:rPr>
              <a:t>individuelles</a:t>
            </a:r>
            <a:endParaRPr lang="fr-FR" altLang="fr-FR" sz="2400" i="1" dirty="0"/>
          </a:p>
          <a:p>
            <a:pPr eaLnBrk="1" hangingPunct="1">
              <a:spcBef>
                <a:spcPct val="0"/>
              </a:spcBef>
              <a:buClrTx/>
              <a:buSzTx/>
              <a:buFontTx/>
              <a:buNone/>
            </a:pPr>
            <a:r>
              <a:rPr lang="fr-FR" altLang="fr-FR" sz="2400" i="1" dirty="0"/>
              <a:t>clairs</a:t>
            </a:r>
            <a:r>
              <a:rPr lang="fr-FR" altLang="fr-FR" sz="2400" dirty="0"/>
              <a:t>		</a:t>
            </a:r>
            <a:r>
              <a:rPr lang="fr-FR" altLang="fr-FR" sz="2400" i="1" dirty="0"/>
              <a:t>clairs/distincts              situations complexes</a:t>
            </a:r>
          </a:p>
          <a:p>
            <a:pPr algn="ctr" eaLnBrk="1" hangingPunct="1">
              <a:spcBef>
                <a:spcPct val="0"/>
              </a:spcBef>
              <a:buClrTx/>
              <a:buSzTx/>
              <a:buFontTx/>
              <a:buNone/>
            </a:pPr>
            <a:endParaRPr lang="fr-FR" altLang="fr-FR" sz="2400" b="1" dirty="0"/>
          </a:p>
          <a:p>
            <a:pPr algn="ctr" eaLnBrk="1" hangingPunct="1">
              <a:spcBef>
                <a:spcPct val="0"/>
              </a:spcBef>
              <a:buClrTx/>
              <a:buSzTx/>
              <a:buFontTx/>
              <a:buNone/>
            </a:pPr>
            <a:endParaRPr lang="fr-FR" altLang="fr-FR" sz="2400" b="1" dirty="0"/>
          </a:p>
          <a:p>
            <a:pPr algn="ctr" eaLnBrk="1" hangingPunct="1">
              <a:spcBef>
                <a:spcPct val="0"/>
              </a:spcBef>
              <a:buClrTx/>
              <a:buSzTx/>
              <a:buFontTx/>
              <a:buNone/>
            </a:pPr>
            <a:endParaRPr lang="fr-FR" altLang="fr-FR" sz="2400" b="1" dirty="0"/>
          </a:p>
          <a:p>
            <a:pPr algn="ctr" eaLnBrk="1" hangingPunct="1">
              <a:spcBef>
                <a:spcPct val="0"/>
              </a:spcBef>
              <a:buClrTx/>
              <a:buSzTx/>
              <a:buFontTx/>
              <a:buNone/>
            </a:pPr>
            <a:r>
              <a:rPr lang="fr-FR" altLang="fr-FR" sz="2400" b="1" dirty="0"/>
              <a:t>Le nominalisme</a:t>
            </a:r>
          </a:p>
          <a:p>
            <a:pPr algn="ct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	</a:t>
            </a:r>
          </a:p>
          <a:p>
            <a:pPr eaLnBrk="1" hangingPunct="1">
              <a:spcBef>
                <a:spcPct val="0"/>
              </a:spcBef>
              <a:buClrTx/>
              <a:buSzTx/>
              <a:buFontTx/>
              <a:buNone/>
            </a:pPr>
            <a:r>
              <a:rPr lang="fr-FR" altLang="fr-FR" sz="2400" dirty="0"/>
              <a:t>mots       	     -----------</a:t>
            </a:r>
            <a:r>
              <a:rPr lang="fr-FR" altLang="fr-FR" sz="2400" dirty="0">
                <a:sym typeface="Wingdings" pitchFamily="2" charset="2"/>
              </a:rPr>
              <a:t>       choses individuelles</a:t>
            </a:r>
            <a:endParaRPr lang="fr-FR" altLang="fr-FR" sz="2400" dirty="0"/>
          </a:p>
          <a:p>
            <a:pPr eaLnBrk="1" hangingPunct="1">
              <a:spcBef>
                <a:spcPct val="0"/>
              </a:spcBef>
              <a:buClrTx/>
              <a:buSzTx/>
              <a:buFontTx/>
              <a:buNone/>
            </a:pPr>
            <a:r>
              <a:rPr lang="fr-FR" altLang="fr-FR" sz="2400" dirty="0"/>
              <a:t>(</a:t>
            </a:r>
            <a:r>
              <a:rPr lang="fr-FR" altLang="fr-FR" sz="2400" i="1" dirty="0"/>
              <a:t>catégories arbitraires</a:t>
            </a:r>
            <a:r>
              <a:rPr lang="fr-FR" altLang="fr-FR" sz="2400" dirty="0"/>
              <a:t>)	      </a:t>
            </a:r>
            <a:r>
              <a:rPr lang="fr-FR" altLang="fr-FR" sz="2400" i="1" dirty="0"/>
              <a:t>(en soi </a:t>
            </a:r>
            <a:r>
              <a:rPr lang="fr-FR" altLang="fr-FR" sz="2400" i="1" dirty="0" err="1"/>
              <a:t>in-signifiantes</a:t>
            </a:r>
            <a:r>
              <a:rPr lang="fr-FR" altLang="fr-FR" sz="2400" i="1" dirty="0"/>
              <a:t>)</a:t>
            </a:r>
          </a:p>
          <a:p>
            <a:pPr eaLnBrk="1" hangingPunct="1">
              <a:spcBef>
                <a:spcPct val="0"/>
              </a:spcBef>
              <a:buClrTx/>
              <a:buSzTx/>
              <a:buFontTx/>
              <a:buNone/>
            </a:pPr>
            <a:endParaRPr lang="fr-FR" altLang="fr-FR" sz="2400" dirty="0"/>
          </a:p>
          <a:p>
            <a:pPr eaLnBrk="1" hangingPunct="1">
              <a:spcBef>
                <a:spcPct val="0"/>
              </a:spcBef>
              <a:buClrTx/>
              <a:buSzTx/>
              <a:buFontTx/>
              <a:buNone/>
            </a:pPr>
            <a:endParaRPr lang="fr-FR" altLang="fr-FR" sz="2400" dirty="0"/>
          </a:p>
        </p:txBody>
      </p:sp>
    </p:spTree>
    <p:extLst>
      <p:ext uri="{BB962C8B-B14F-4D97-AF65-F5344CB8AC3E}">
        <p14:creationId xmlns:p14="http://schemas.microsoft.com/office/powerpoint/2010/main" val="7831240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0" dur="500"/>
                                        <p:tgtEl>
                                          <p:spTgt spid="35635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3" dur="500"/>
                                        <p:tgtEl>
                                          <p:spTgt spid="35635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18" dur="500"/>
                                        <p:tgtEl>
                                          <p:spTgt spid="356354">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6354">
                                            <p:txEl>
                                              <p:pRg st="10" end="10"/>
                                            </p:txEl>
                                          </p:spTgt>
                                        </p:tgtEl>
                                        <p:attrNameLst>
                                          <p:attrName>style.visibility</p:attrName>
                                        </p:attrNameLst>
                                      </p:cBhvr>
                                      <p:to>
                                        <p:strVal val="visible"/>
                                      </p:to>
                                    </p:set>
                                    <p:animEffect transition="in" filter="checkerboard(across)">
                                      <p:cBhvr>
                                        <p:cTn id="23" dur="500"/>
                                        <p:tgtEl>
                                          <p:spTgt spid="356354">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56354">
                                            <p:txEl>
                                              <p:pRg st="11" end="11"/>
                                            </p:txEl>
                                          </p:spTgt>
                                        </p:tgtEl>
                                        <p:attrNameLst>
                                          <p:attrName>style.visibility</p:attrName>
                                        </p:attrNameLst>
                                      </p:cBhvr>
                                      <p:to>
                                        <p:strVal val="visible"/>
                                      </p:to>
                                    </p:set>
                                    <p:animEffect transition="in" filter="checkerboard(across)">
                                      <p:cBhvr>
                                        <p:cTn id="28" dur="500"/>
                                        <p:tgtEl>
                                          <p:spTgt spid="356354">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0" nodeType="clickEffect">
                                  <p:stCondLst>
                                    <p:cond delay="0"/>
                                  </p:stCondLst>
                                  <p:childTnLst>
                                    <p:animEffect transition="out" filter="checkerboard(across)">
                                      <p:cBhvr>
                                        <p:cTn id="32" dur="500"/>
                                        <p:tgtEl>
                                          <p:spTgt spid="356354">
                                            <p:txEl>
                                              <p:pRg st="0" end="0"/>
                                            </p:txEl>
                                          </p:spTgt>
                                        </p:tgtEl>
                                      </p:cBhvr>
                                    </p:animEffect>
                                    <p:set>
                                      <p:cBhvr>
                                        <p:cTn id="33" dur="1" fill="hold">
                                          <p:stCondLst>
                                            <p:cond delay="499"/>
                                          </p:stCondLst>
                                        </p:cTn>
                                        <p:tgtEl>
                                          <p:spTgt spid="356354">
                                            <p:txEl>
                                              <p:pRg st="0" end="0"/>
                                            </p:txEl>
                                          </p:spTgt>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56354">
                                            <p:txEl>
                                              <p:pRg st="2" end="2"/>
                                            </p:txEl>
                                          </p:spTgt>
                                        </p:tgtEl>
                                      </p:cBhvr>
                                    </p:animEffect>
                                    <p:set>
                                      <p:cBhvr>
                                        <p:cTn id="36" dur="1" fill="hold">
                                          <p:stCondLst>
                                            <p:cond delay="499"/>
                                          </p:stCondLst>
                                        </p:cTn>
                                        <p:tgtEl>
                                          <p:spTgt spid="356354">
                                            <p:txEl>
                                              <p:pRg st="2" end="2"/>
                                            </p:txEl>
                                          </p:spTgt>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356354">
                                            <p:txEl>
                                              <p:pRg st="3" end="3"/>
                                            </p:txEl>
                                          </p:spTgt>
                                        </p:tgtEl>
                                      </p:cBhvr>
                                    </p:animEffect>
                                    <p:set>
                                      <p:cBhvr>
                                        <p:cTn id="39" dur="1" fill="hold">
                                          <p:stCondLst>
                                            <p:cond delay="499"/>
                                          </p:stCondLst>
                                        </p:cTn>
                                        <p:tgtEl>
                                          <p:spTgt spid="356354">
                                            <p:txEl>
                                              <p:pRg st="3" end="3"/>
                                            </p:txEl>
                                          </p:spTgt>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356354">
                                            <p:txEl>
                                              <p:pRg st="7" end="7"/>
                                            </p:txEl>
                                          </p:spTgt>
                                        </p:tgtEl>
                                      </p:cBhvr>
                                    </p:animEffect>
                                    <p:set>
                                      <p:cBhvr>
                                        <p:cTn id="42" dur="1" fill="hold">
                                          <p:stCondLst>
                                            <p:cond delay="499"/>
                                          </p:stCondLst>
                                        </p:cTn>
                                        <p:tgtEl>
                                          <p:spTgt spid="356354">
                                            <p:txEl>
                                              <p:pRg st="7" end="7"/>
                                            </p:txEl>
                                          </p:spTgt>
                                        </p:tgtEl>
                                        <p:attrNameLst>
                                          <p:attrName>style.visibility</p:attrName>
                                        </p:attrNameLst>
                                      </p:cBhvr>
                                      <p:to>
                                        <p:strVal val="hidden"/>
                                      </p:to>
                                    </p:set>
                                  </p:childTnLst>
                                </p:cTn>
                              </p:par>
                              <p:par>
                                <p:cTn id="43" presetID="5" presetClass="exit" presetSubtype="10" fill="hold" grpId="0" nodeType="withEffect">
                                  <p:stCondLst>
                                    <p:cond delay="0"/>
                                  </p:stCondLst>
                                  <p:childTnLst>
                                    <p:animEffect transition="out" filter="checkerboard(across)">
                                      <p:cBhvr>
                                        <p:cTn id="44" dur="500"/>
                                        <p:tgtEl>
                                          <p:spTgt spid="356354">
                                            <p:txEl>
                                              <p:pRg st="9" end="9"/>
                                            </p:txEl>
                                          </p:spTgt>
                                        </p:tgtEl>
                                      </p:cBhvr>
                                    </p:animEffect>
                                    <p:set>
                                      <p:cBhvr>
                                        <p:cTn id="45" dur="1" fill="hold">
                                          <p:stCondLst>
                                            <p:cond delay="499"/>
                                          </p:stCondLst>
                                        </p:cTn>
                                        <p:tgtEl>
                                          <p:spTgt spid="356354">
                                            <p:txEl>
                                              <p:pRg st="9" end="9"/>
                                            </p:txEl>
                                          </p:spTgt>
                                        </p:tgtEl>
                                        <p:attrNameLst>
                                          <p:attrName>style.visibility</p:attrName>
                                        </p:attrNameLst>
                                      </p:cBhvr>
                                      <p:to>
                                        <p:strVal val="hidden"/>
                                      </p:to>
                                    </p:set>
                                  </p:childTnLst>
                                </p:cTn>
                              </p:par>
                              <p:par>
                                <p:cTn id="46" presetID="5" presetClass="exit" presetSubtype="10" fill="hold" grpId="0" nodeType="withEffect">
                                  <p:stCondLst>
                                    <p:cond delay="0"/>
                                  </p:stCondLst>
                                  <p:childTnLst>
                                    <p:animEffect transition="out" filter="checkerboard(across)">
                                      <p:cBhvr>
                                        <p:cTn id="47" dur="500"/>
                                        <p:tgtEl>
                                          <p:spTgt spid="356354">
                                            <p:txEl>
                                              <p:pRg st="10" end="10"/>
                                            </p:txEl>
                                          </p:spTgt>
                                        </p:tgtEl>
                                      </p:cBhvr>
                                    </p:animEffect>
                                    <p:set>
                                      <p:cBhvr>
                                        <p:cTn id="48" dur="1" fill="hold">
                                          <p:stCondLst>
                                            <p:cond delay="499"/>
                                          </p:stCondLst>
                                        </p:cTn>
                                        <p:tgtEl>
                                          <p:spTgt spid="356354">
                                            <p:txEl>
                                              <p:pRg st="10" end="10"/>
                                            </p:txEl>
                                          </p:spTgt>
                                        </p:tgtEl>
                                        <p:attrNameLst>
                                          <p:attrName>style.visibility</p:attrName>
                                        </p:attrNameLst>
                                      </p:cBhvr>
                                      <p:to>
                                        <p:strVal val="hidden"/>
                                      </p:to>
                                    </p:set>
                                  </p:childTnLst>
                                </p:cTn>
                              </p:par>
                              <p:par>
                                <p:cTn id="49" presetID="5" presetClass="exit" presetSubtype="10" fill="hold" grpId="0" nodeType="withEffect">
                                  <p:stCondLst>
                                    <p:cond delay="0"/>
                                  </p:stCondLst>
                                  <p:childTnLst>
                                    <p:animEffect transition="out" filter="checkerboard(across)">
                                      <p:cBhvr>
                                        <p:cTn id="50" dur="500"/>
                                        <p:tgtEl>
                                          <p:spTgt spid="356354">
                                            <p:txEl>
                                              <p:pRg st="11" end="11"/>
                                            </p:txEl>
                                          </p:spTgt>
                                        </p:tgtEl>
                                      </p:cBhvr>
                                    </p:animEffect>
                                    <p:set>
                                      <p:cBhvr>
                                        <p:cTn id="51" dur="1" fill="hold">
                                          <p:stCondLst>
                                            <p:cond delay="499"/>
                                          </p:stCondLst>
                                        </p:cTn>
                                        <p:tgtEl>
                                          <p:spTgt spid="356354">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40C64BA-E8BF-46D8-4D3A-433577268A8F}"/>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B5B78C0D-A9DA-1C0C-3DDD-32A698F51827}"/>
              </a:ext>
            </a:extLst>
          </p:cNvPr>
          <p:cNvSpPr>
            <a:spLocks noChangeArrowheads="1"/>
          </p:cNvSpPr>
          <p:nvPr/>
        </p:nvSpPr>
        <p:spPr bwMode="auto">
          <a:xfrm>
            <a:off x="1116013" y="240343"/>
            <a:ext cx="755967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endParaRPr lang="fr-CH" sz="2000" dirty="0"/>
          </a:p>
          <a:p>
            <a:pPr eaLnBrk="1" hangingPunct="1">
              <a:spcBef>
                <a:spcPct val="0"/>
              </a:spcBef>
              <a:buClrTx/>
              <a:buSzTx/>
              <a:buFontTx/>
              <a:buNone/>
            </a:pPr>
            <a:r>
              <a:rPr lang="fr-CH" sz="2400" dirty="0"/>
              <a:t>« </a:t>
            </a:r>
            <a:r>
              <a:rPr lang="fr-CH" sz="2400" b="1" dirty="0"/>
              <a:t>L’administration de la substance </a:t>
            </a:r>
            <a:r>
              <a:rPr lang="fr-CH" sz="2400" dirty="0"/>
              <a:t>létale est </a:t>
            </a:r>
            <a:r>
              <a:rPr lang="fr-CH" sz="2400" b="1" dirty="0"/>
              <a:t>effectuée par la personne elle-même </a:t>
            </a:r>
            <a:r>
              <a:rPr lang="fr-CH" sz="2400" dirty="0"/>
              <a:t>» après qu’elle aura reçu la prescription du poison mortel.</a:t>
            </a:r>
          </a:p>
          <a:p>
            <a:pPr eaLnBrk="1" hangingPunct="1">
              <a:spcBef>
                <a:spcPct val="0"/>
              </a:spcBef>
              <a:buClrTx/>
              <a:buSzTx/>
              <a:buFontTx/>
              <a:buNone/>
            </a:pPr>
            <a:r>
              <a:rPr lang="fr-CH" sz="2000" dirty="0"/>
              <a:t>(ce qui est </a:t>
            </a:r>
            <a:r>
              <a:rPr lang="fr-CH" sz="2000" i="1" dirty="0"/>
              <a:t>exactement</a:t>
            </a:r>
            <a:r>
              <a:rPr lang="fr-CH" sz="2000" dirty="0"/>
              <a:t> la définition du suicide assisté)</a:t>
            </a:r>
          </a:p>
          <a:p>
            <a:pPr eaLnBrk="1" hangingPunct="1">
              <a:spcBef>
                <a:spcPct val="0"/>
              </a:spcBef>
              <a:buClrTx/>
              <a:buSzTx/>
              <a:buFontTx/>
              <a:buNone/>
            </a:pPr>
            <a:endParaRPr lang="fr-CH" sz="2000" dirty="0"/>
          </a:p>
          <a:p>
            <a:pPr eaLnBrk="1" hangingPunct="1">
              <a:spcBef>
                <a:spcPct val="0"/>
              </a:spcBef>
              <a:buClrTx/>
              <a:buSzTx/>
              <a:buFontTx/>
              <a:buNone/>
            </a:pPr>
            <a:r>
              <a:rPr lang="fr-CH" sz="2400" dirty="0"/>
              <a:t>« Ce nouveau modèle français </a:t>
            </a:r>
            <a:r>
              <a:rPr lang="fr-CH" sz="2400" b="1" dirty="0"/>
              <a:t>ne propose pas le suicide assisté</a:t>
            </a:r>
            <a:r>
              <a:rPr lang="fr-CH" sz="2400" dirty="0"/>
              <a:t>. »</a:t>
            </a:r>
            <a:endParaRPr lang="fr-FR" sz="2400" dirty="0"/>
          </a:p>
          <a:p>
            <a:pPr eaLnBrk="1" hangingPunct="1">
              <a:spcBef>
                <a:spcPct val="0"/>
              </a:spcBef>
              <a:buClrTx/>
              <a:buSzTx/>
              <a:buFontTx/>
              <a:buNone/>
            </a:pPr>
            <a:endParaRPr lang="fr-FR" sz="2000" dirty="0"/>
          </a:p>
          <a:p>
            <a:pPr eaLnBrk="1" hangingPunct="1">
              <a:spcBef>
                <a:spcPct val="0"/>
              </a:spcBef>
              <a:buClrTx/>
              <a:buSzTx/>
              <a:buFontTx/>
              <a:buNone/>
            </a:pPr>
            <a:r>
              <a:rPr lang="fr-FR" sz="1400" dirty="0"/>
              <a:t>Comment lever cette contradiction?</a:t>
            </a:r>
          </a:p>
          <a:p>
            <a:pPr eaLnBrk="1" hangingPunct="1">
              <a:spcBef>
                <a:spcPct val="0"/>
              </a:spcBef>
              <a:buClrTx/>
              <a:buSzTx/>
              <a:buFontTx/>
              <a:buNone/>
            </a:pPr>
            <a:r>
              <a:rPr lang="fr-FR" sz="1400" dirty="0"/>
              <a:t>En changeant les mots (nominalisme) et modifiant arbitrairement les catégories:</a:t>
            </a:r>
          </a:p>
          <a:p>
            <a:pPr eaLnBrk="1" hangingPunct="1">
              <a:spcBef>
                <a:spcPct val="0"/>
              </a:spcBef>
              <a:buClrTx/>
              <a:buSzTx/>
              <a:buFontTx/>
              <a:buNone/>
            </a:pPr>
            <a:endParaRPr lang="fr-FR" sz="2000" dirty="0"/>
          </a:p>
          <a:p>
            <a:pPr eaLnBrk="1" hangingPunct="1">
              <a:spcBef>
                <a:spcPct val="0"/>
              </a:spcBef>
              <a:buClrTx/>
              <a:buSzTx/>
              <a:buFontTx/>
              <a:buNone/>
            </a:pPr>
            <a:r>
              <a:rPr lang="fr-FR" sz="2400" dirty="0"/>
              <a:t>« Ce n’est pas [...] un suicide assisté qui correspond au </a:t>
            </a:r>
            <a:r>
              <a:rPr lang="fr-FR" sz="2400" b="1" i="1" dirty="0"/>
              <a:t>choix</a:t>
            </a:r>
            <a:r>
              <a:rPr lang="fr-FR" sz="2400" dirty="0"/>
              <a:t> libre et </a:t>
            </a:r>
            <a:r>
              <a:rPr lang="fr-FR" sz="2400" b="1" i="1" dirty="0">
                <a:solidFill>
                  <a:srgbClr val="FF0000"/>
                </a:solidFill>
              </a:rPr>
              <a:t>inconditionnel</a:t>
            </a:r>
            <a:r>
              <a:rPr lang="fr-FR" sz="2400" dirty="0"/>
              <a:t> d’une personne de disposer de sa vie. »</a:t>
            </a:r>
          </a:p>
          <a:p>
            <a:pPr eaLnBrk="1" hangingPunct="1">
              <a:spcBef>
                <a:spcPct val="0"/>
              </a:spcBef>
              <a:buClrTx/>
              <a:buSzTx/>
              <a:buFontTx/>
              <a:buNone/>
            </a:pPr>
            <a:endParaRPr lang="fr-FR" altLang="fr-FR" sz="2000" dirty="0"/>
          </a:p>
          <a:p>
            <a:pPr eaLnBrk="1" hangingPunct="1">
              <a:spcBef>
                <a:spcPct val="0"/>
              </a:spcBef>
              <a:buClrTx/>
              <a:buSzTx/>
              <a:buFontTx/>
              <a:buNone/>
            </a:pPr>
            <a:r>
              <a:rPr lang="fr-FR" altLang="fr-FR" sz="1600" dirty="0"/>
              <a:t>Puisque le projet de loi pose des </a:t>
            </a:r>
            <a:r>
              <a:rPr lang="fr-FR" altLang="fr-FR" sz="1600" b="1" dirty="0"/>
              <a:t>conditions</a:t>
            </a:r>
            <a:r>
              <a:rPr lang="fr-FR" altLang="fr-FR" sz="1600" dirty="0"/>
              <a:t>, il ne proposerait donc pas le ‘suicide assisté’, redéfini arbitrairement. Le tour est joué.</a:t>
            </a:r>
          </a:p>
          <a:p>
            <a:pPr eaLnBrk="1" hangingPunct="1">
              <a:spcBef>
                <a:spcPct val="0"/>
              </a:spcBef>
              <a:buClrTx/>
              <a:buSzTx/>
              <a:buFontTx/>
              <a:buNone/>
            </a:pPr>
            <a:endParaRPr lang="fr-FR" altLang="fr-FR" sz="2000" dirty="0"/>
          </a:p>
          <a:p>
            <a:pPr algn="r" eaLnBrk="1" hangingPunct="1">
              <a:spcBef>
                <a:spcPct val="0"/>
              </a:spcBef>
              <a:buClrTx/>
              <a:buSzTx/>
              <a:buFontTx/>
              <a:buNone/>
            </a:pPr>
            <a:r>
              <a:rPr lang="fr-FR" altLang="fr-FR" sz="1600" dirty="0"/>
              <a:t>Emmanuel Macron, Président de la RF, 11 mars 2024, La Croix/Libération</a:t>
            </a:r>
            <a:endParaRPr lang="fr-FR" altLang="fr-FR" sz="1200" dirty="0"/>
          </a:p>
        </p:txBody>
      </p:sp>
      <p:cxnSp>
        <p:nvCxnSpPr>
          <p:cNvPr id="3" name="Connecteur droit avec flèche 2">
            <a:extLst>
              <a:ext uri="{FF2B5EF4-FFF2-40B4-BE49-F238E27FC236}">
                <a16:creationId xmlns:a16="http://schemas.microsoft.com/office/drawing/2014/main" id="{CA47E282-793B-4456-CAFA-D96D03D270C8}"/>
              </a:ext>
            </a:extLst>
          </p:cNvPr>
          <p:cNvCxnSpPr>
            <a:cxnSpLocks/>
          </p:cNvCxnSpPr>
          <p:nvPr/>
        </p:nvCxnSpPr>
        <p:spPr bwMode="auto">
          <a:xfrm>
            <a:off x="310339" y="1731508"/>
            <a:ext cx="864493" cy="1001733"/>
          </a:xfrm>
          <a:prstGeom prst="straightConnector1">
            <a:avLst/>
          </a:prstGeom>
          <a:solidFill>
            <a:schemeClr val="accent1"/>
          </a:solidFill>
          <a:ln w="44450" cap="flat" cmpd="sng" algn="ctr">
            <a:solidFill>
              <a:srgbClr val="0070C0"/>
            </a:solidFill>
            <a:prstDash val="solid"/>
            <a:round/>
            <a:headEnd type="none" w="med" len="med"/>
            <a:tailEnd type="triangle"/>
          </a:ln>
          <a:effectLst/>
        </p:spPr>
      </p:cxnSp>
      <p:cxnSp>
        <p:nvCxnSpPr>
          <p:cNvPr id="6" name="Connecteur droit avec flèche 5">
            <a:extLst>
              <a:ext uri="{FF2B5EF4-FFF2-40B4-BE49-F238E27FC236}">
                <a16:creationId xmlns:a16="http://schemas.microsoft.com/office/drawing/2014/main" id="{43D959D1-0933-164E-9F5A-C5A78F1DD2A1}"/>
              </a:ext>
            </a:extLst>
          </p:cNvPr>
          <p:cNvCxnSpPr>
            <a:cxnSpLocks/>
          </p:cNvCxnSpPr>
          <p:nvPr/>
        </p:nvCxnSpPr>
        <p:spPr bwMode="auto">
          <a:xfrm flipV="1">
            <a:off x="315724" y="908720"/>
            <a:ext cx="832391" cy="798467"/>
          </a:xfrm>
          <a:prstGeom prst="straightConnector1">
            <a:avLst/>
          </a:prstGeom>
          <a:solidFill>
            <a:schemeClr val="accent1"/>
          </a:solidFill>
          <a:ln w="4445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24782603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7" dur="500"/>
                                        <p:tgtEl>
                                          <p:spTgt spid="356354">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13" end="13"/>
                                            </p:txEl>
                                          </p:spTgt>
                                        </p:tgtEl>
                                        <p:attrNameLst>
                                          <p:attrName>style.visibility</p:attrName>
                                        </p:attrNameLst>
                                      </p:cBhvr>
                                      <p:to>
                                        <p:strVal val="visible"/>
                                      </p:to>
                                    </p:set>
                                    <p:animEffect transition="in" filter="checkerboard(across)">
                                      <p:cBhvr>
                                        <p:cTn id="13" dur="500"/>
                                        <p:tgtEl>
                                          <p:spTgt spid="356354">
                                            <p:txEl>
                                              <p:pRg st="13" end="1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8" dur="500"/>
                                        <p:tgtEl>
                                          <p:spTgt spid="35635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23" dur="500"/>
                                        <p:tgtEl>
                                          <p:spTgt spid="356354">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31" dur="500"/>
                                        <p:tgtEl>
                                          <p:spTgt spid="35635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36" dur="500"/>
                                        <p:tgtEl>
                                          <p:spTgt spid="35635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56354">
                                            <p:txEl>
                                              <p:pRg st="9" end="9"/>
                                            </p:txEl>
                                          </p:spTgt>
                                        </p:tgtEl>
                                        <p:attrNameLst>
                                          <p:attrName>style.visibility</p:attrName>
                                        </p:attrNameLst>
                                      </p:cBhvr>
                                      <p:to>
                                        <p:strVal val="visible"/>
                                      </p:to>
                                    </p:set>
                                    <p:animEffect transition="in" filter="checkerboard(across)">
                                      <p:cBhvr>
                                        <p:cTn id="41" dur="500"/>
                                        <p:tgtEl>
                                          <p:spTgt spid="356354">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356354">
                                            <p:txEl>
                                              <p:pRg st="11" end="11"/>
                                            </p:txEl>
                                          </p:spTgt>
                                        </p:tgtEl>
                                        <p:attrNameLst>
                                          <p:attrName>style.visibility</p:attrName>
                                        </p:attrNameLst>
                                      </p:cBhvr>
                                      <p:to>
                                        <p:strVal val="visible"/>
                                      </p:to>
                                    </p:set>
                                    <p:animEffect transition="in" filter="checkerboard(across)">
                                      <p:cBhvr>
                                        <p:cTn id="46" dur="500"/>
                                        <p:tgtEl>
                                          <p:spTgt spid="356354">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0" nodeType="clickEffect">
                                  <p:stCondLst>
                                    <p:cond delay="0"/>
                                  </p:stCondLst>
                                  <p:childTnLst>
                                    <p:animEffect transition="out" filter="checkerboard(across)">
                                      <p:cBhvr>
                                        <p:cTn id="50" dur="500"/>
                                        <p:tgtEl>
                                          <p:spTgt spid="356354">
                                            <p:txEl>
                                              <p:pRg st="1" end="1"/>
                                            </p:txEl>
                                          </p:spTgt>
                                        </p:tgtEl>
                                      </p:cBhvr>
                                    </p:animEffect>
                                    <p:set>
                                      <p:cBhvr>
                                        <p:cTn id="51" dur="1" fill="hold">
                                          <p:stCondLst>
                                            <p:cond delay="499"/>
                                          </p:stCondLst>
                                        </p:cTn>
                                        <p:tgtEl>
                                          <p:spTgt spid="356354">
                                            <p:txEl>
                                              <p:pRg st="1" end="1"/>
                                            </p:txEl>
                                          </p:spTgt>
                                        </p:tgtEl>
                                        <p:attrNameLst>
                                          <p:attrName>style.visibility</p:attrName>
                                        </p:attrNameLst>
                                      </p:cBhvr>
                                      <p:to>
                                        <p:strVal val="hidden"/>
                                      </p:to>
                                    </p:set>
                                  </p:childTnLst>
                                </p:cTn>
                              </p:par>
                              <p:par>
                                <p:cTn id="52" presetID="5" presetClass="exit" presetSubtype="10" fill="hold" grpId="0" nodeType="withEffect">
                                  <p:stCondLst>
                                    <p:cond delay="0"/>
                                  </p:stCondLst>
                                  <p:childTnLst>
                                    <p:animEffect transition="out" filter="checkerboard(across)">
                                      <p:cBhvr>
                                        <p:cTn id="53" dur="500"/>
                                        <p:tgtEl>
                                          <p:spTgt spid="356354">
                                            <p:txEl>
                                              <p:pRg st="2" end="2"/>
                                            </p:txEl>
                                          </p:spTgt>
                                        </p:tgtEl>
                                      </p:cBhvr>
                                    </p:animEffect>
                                    <p:set>
                                      <p:cBhvr>
                                        <p:cTn id="54" dur="1" fill="hold">
                                          <p:stCondLst>
                                            <p:cond delay="499"/>
                                          </p:stCondLst>
                                        </p:cTn>
                                        <p:tgtEl>
                                          <p:spTgt spid="356354">
                                            <p:txEl>
                                              <p:pRg st="2" end="2"/>
                                            </p:txEl>
                                          </p:spTgt>
                                        </p:tgtEl>
                                        <p:attrNameLst>
                                          <p:attrName>style.visibility</p:attrName>
                                        </p:attrNameLst>
                                      </p:cBhvr>
                                      <p:to>
                                        <p:strVal val="hidden"/>
                                      </p:to>
                                    </p:set>
                                  </p:childTnLst>
                                </p:cTn>
                              </p:par>
                              <p:par>
                                <p:cTn id="55" presetID="5" presetClass="exit" presetSubtype="10" fill="hold" grpId="0" nodeType="withEffect">
                                  <p:stCondLst>
                                    <p:cond delay="0"/>
                                  </p:stCondLst>
                                  <p:childTnLst>
                                    <p:animEffect transition="out" filter="checkerboard(across)">
                                      <p:cBhvr>
                                        <p:cTn id="56" dur="500"/>
                                        <p:tgtEl>
                                          <p:spTgt spid="356354">
                                            <p:txEl>
                                              <p:pRg st="4" end="4"/>
                                            </p:txEl>
                                          </p:spTgt>
                                        </p:tgtEl>
                                      </p:cBhvr>
                                    </p:animEffect>
                                    <p:set>
                                      <p:cBhvr>
                                        <p:cTn id="57" dur="1" fill="hold">
                                          <p:stCondLst>
                                            <p:cond delay="499"/>
                                          </p:stCondLst>
                                        </p:cTn>
                                        <p:tgtEl>
                                          <p:spTgt spid="356354">
                                            <p:txEl>
                                              <p:pRg st="4" end="4"/>
                                            </p:txEl>
                                          </p:spTgt>
                                        </p:tgtEl>
                                        <p:attrNameLst>
                                          <p:attrName>style.visibility</p:attrName>
                                        </p:attrNameLst>
                                      </p:cBhvr>
                                      <p:to>
                                        <p:strVal val="hidden"/>
                                      </p:to>
                                    </p:set>
                                  </p:childTnLst>
                                </p:cTn>
                              </p:par>
                              <p:par>
                                <p:cTn id="58" presetID="5" presetClass="exit" presetSubtype="10" fill="hold" grpId="0" nodeType="withEffect">
                                  <p:stCondLst>
                                    <p:cond delay="0"/>
                                  </p:stCondLst>
                                  <p:childTnLst>
                                    <p:animEffect transition="out" filter="checkerboard(across)">
                                      <p:cBhvr>
                                        <p:cTn id="59" dur="500"/>
                                        <p:tgtEl>
                                          <p:spTgt spid="356354">
                                            <p:txEl>
                                              <p:pRg st="6" end="6"/>
                                            </p:txEl>
                                          </p:spTgt>
                                        </p:tgtEl>
                                      </p:cBhvr>
                                    </p:animEffect>
                                    <p:set>
                                      <p:cBhvr>
                                        <p:cTn id="60" dur="1" fill="hold">
                                          <p:stCondLst>
                                            <p:cond delay="499"/>
                                          </p:stCondLst>
                                        </p:cTn>
                                        <p:tgtEl>
                                          <p:spTgt spid="356354">
                                            <p:txEl>
                                              <p:pRg st="6" end="6"/>
                                            </p:txEl>
                                          </p:spTgt>
                                        </p:tgtEl>
                                        <p:attrNameLst>
                                          <p:attrName>style.visibility</p:attrName>
                                        </p:attrNameLst>
                                      </p:cBhvr>
                                      <p:to>
                                        <p:strVal val="hidden"/>
                                      </p:to>
                                    </p:set>
                                  </p:childTnLst>
                                </p:cTn>
                              </p:par>
                              <p:par>
                                <p:cTn id="61" presetID="5" presetClass="exit" presetSubtype="10" fill="hold" grpId="0" nodeType="withEffect">
                                  <p:stCondLst>
                                    <p:cond delay="0"/>
                                  </p:stCondLst>
                                  <p:childTnLst>
                                    <p:animEffect transition="out" filter="checkerboard(across)">
                                      <p:cBhvr>
                                        <p:cTn id="62" dur="500"/>
                                        <p:tgtEl>
                                          <p:spTgt spid="356354">
                                            <p:txEl>
                                              <p:pRg st="7" end="7"/>
                                            </p:txEl>
                                          </p:spTgt>
                                        </p:tgtEl>
                                      </p:cBhvr>
                                    </p:animEffect>
                                    <p:set>
                                      <p:cBhvr>
                                        <p:cTn id="63" dur="1" fill="hold">
                                          <p:stCondLst>
                                            <p:cond delay="499"/>
                                          </p:stCondLst>
                                        </p:cTn>
                                        <p:tgtEl>
                                          <p:spTgt spid="356354">
                                            <p:txEl>
                                              <p:pRg st="7" end="7"/>
                                            </p:txEl>
                                          </p:spTgt>
                                        </p:tgtEl>
                                        <p:attrNameLst>
                                          <p:attrName>style.visibility</p:attrName>
                                        </p:attrNameLst>
                                      </p:cBhvr>
                                      <p:to>
                                        <p:strVal val="hidden"/>
                                      </p:to>
                                    </p:set>
                                  </p:childTnLst>
                                </p:cTn>
                              </p:par>
                              <p:par>
                                <p:cTn id="64" presetID="5" presetClass="exit" presetSubtype="10" fill="hold" grpId="0" nodeType="withEffect">
                                  <p:stCondLst>
                                    <p:cond delay="0"/>
                                  </p:stCondLst>
                                  <p:childTnLst>
                                    <p:animEffect transition="out" filter="checkerboard(across)">
                                      <p:cBhvr>
                                        <p:cTn id="65" dur="500"/>
                                        <p:tgtEl>
                                          <p:spTgt spid="356354">
                                            <p:txEl>
                                              <p:pRg st="9" end="9"/>
                                            </p:txEl>
                                          </p:spTgt>
                                        </p:tgtEl>
                                      </p:cBhvr>
                                    </p:animEffect>
                                    <p:set>
                                      <p:cBhvr>
                                        <p:cTn id="66" dur="1" fill="hold">
                                          <p:stCondLst>
                                            <p:cond delay="499"/>
                                          </p:stCondLst>
                                        </p:cTn>
                                        <p:tgtEl>
                                          <p:spTgt spid="356354">
                                            <p:txEl>
                                              <p:pRg st="9" end="9"/>
                                            </p:txEl>
                                          </p:spTgt>
                                        </p:tgtEl>
                                        <p:attrNameLst>
                                          <p:attrName>style.visibility</p:attrName>
                                        </p:attrNameLst>
                                      </p:cBhvr>
                                      <p:to>
                                        <p:strVal val="hidden"/>
                                      </p:to>
                                    </p:set>
                                  </p:childTnLst>
                                </p:cTn>
                              </p:par>
                              <p:par>
                                <p:cTn id="67" presetID="5" presetClass="exit" presetSubtype="10" fill="hold" grpId="0" nodeType="withEffect">
                                  <p:stCondLst>
                                    <p:cond delay="0"/>
                                  </p:stCondLst>
                                  <p:childTnLst>
                                    <p:animEffect transition="out" filter="checkerboard(across)">
                                      <p:cBhvr>
                                        <p:cTn id="68" dur="500"/>
                                        <p:tgtEl>
                                          <p:spTgt spid="356354">
                                            <p:txEl>
                                              <p:pRg st="11" end="11"/>
                                            </p:txEl>
                                          </p:spTgt>
                                        </p:tgtEl>
                                      </p:cBhvr>
                                    </p:animEffect>
                                    <p:set>
                                      <p:cBhvr>
                                        <p:cTn id="69" dur="1" fill="hold">
                                          <p:stCondLst>
                                            <p:cond delay="499"/>
                                          </p:stCondLst>
                                        </p:cTn>
                                        <p:tgtEl>
                                          <p:spTgt spid="356354">
                                            <p:txEl>
                                              <p:pRg st="11" end="11"/>
                                            </p:txEl>
                                          </p:spTgt>
                                        </p:tgtEl>
                                        <p:attrNameLst>
                                          <p:attrName>style.visibility</p:attrName>
                                        </p:attrNameLst>
                                      </p:cBhvr>
                                      <p:to>
                                        <p:strVal val="hidden"/>
                                      </p:to>
                                    </p:set>
                                  </p:childTnLst>
                                </p:cTn>
                              </p:par>
                              <p:par>
                                <p:cTn id="70" presetID="5" presetClass="exit" presetSubtype="10" fill="hold" grpId="0" nodeType="withEffect">
                                  <p:stCondLst>
                                    <p:cond delay="0"/>
                                  </p:stCondLst>
                                  <p:childTnLst>
                                    <p:animEffect transition="out" filter="checkerboard(across)">
                                      <p:cBhvr>
                                        <p:cTn id="71" dur="500"/>
                                        <p:tgtEl>
                                          <p:spTgt spid="356354">
                                            <p:txEl>
                                              <p:pRg st="13" end="13"/>
                                            </p:txEl>
                                          </p:spTgt>
                                        </p:tgtEl>
                                      </p:cBhvr>
                                    </p:animEffect>
                                    <p:set>
                                      <p:cBhvr>
                                        <p:cTn id="72" dur="1" fill="hold">
                                          <p:stCondLst>
                                            <p:cond delay="499"/>
                                          </p:stCondLst>
                                        </p:cTn>
                                        <p:tgtEl>
                                          <p:spTgt spid="356354">
                                            <p:txEl>
                                              <p:pRg st="13" end="13"/>
                                            </p:txEl>
                                          </p:spTgt>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5" presetClass="exit" presetSubtype="10" fill="hold" nodeType="withEffect">
                                  <p:stCondLst>
                                    <p:cond delay="0"/>
                                  </p:stCondLst>
                                  <p:childTnLst>
                                    <p:animEffect transition="out" filter="checkerboard(across)">
                                      <p:cBhvr>
                                        <p:cTn id="77" dur="500"/>
                                        <p:tgtEl>
                                          <p:spTgt spid="3"/>
                                        </p:tgtEl>
                                      </p:cBhvr>
                                    </p:animEffect>
                                    <p:set>
                                      <p:cBhvr>
                                        <p:cTn id="7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178785"/>
            <a:ext cx="75596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CH" sz="2400" dirty="0"/>
              <a:t>« </a:t>
            </a:r>
            <a:r>
              <a:rPr lang="fr-CH" sz="2400" b="1" dirty="0"/>
              <a:t>L’administration de la substance létale </a:t>
            </a:r>
            <a:r>
              <a:rPr lang="fr-CH" sz="2400" dirty="0"/>
              <a:t>est effectuée  [lorsque la personne n’est plus en mesure de le faire] soit par une personne volontaire qu’elle désigne (…) soit par le médecin ou l’infirmier qui l’accompagne.»</a:t>
            </a:r>
          </a:p>
          <a:p>
            <a:pPr eaLnBrk="1" hangingPunct="1">
              <a:spcBef>
                <a:spcPct val="0"/>
              </a:spcBef>
              <a:buClrTx/>
              <a:buSzTx/>
              <a:buFontTx/>
              <a:buNone/>
            </a:pPr>
            <a:r>
              <a:rPr lang="fr-CH" sz="1800" dirty="0"/>
              <a:t>(ce qui est </a:t>
            </a:r>
            <a:r>
              <a:rPr lang="fr-CH" sz="1800" i="1" dirty="0"/>
              <a:t>exactement</a:t>
            </a:r>
            <a:r>
              <a:rPr lang="fr-CH" sz="1800" dirty="0"/>
              <a:t> la définition de l’euthanasie)</a:t>
            </a:r>
            <a:endParaRPr lang="fr-FR" sz="2000" dirty="0"/>
          </a:p>
          <a:p>
            <a:pPr eaLnBrk="1" hangingPunct="1">
              <a:spcBef>
                <a:spcPct val="0"/>
              </a:spcBef>
              <a:buClrTx/>
              <a:buSzTx/>
              <a:buFontTx/>
              <a:buNone/>
            </a:pPr>
            <a:endParaRPr lang="fr-FR" sz="2400" dirty="0"/>
          </a:p>
          <a:p>
            <a:pPr eaLnBrk="1" hangingPunct="1">
              <a:spcBef>
                <a:spcPct val="0"/>
              </a:spcBef>
              <a:buClrTx/>
              <a:buSzTx/>
              <a:buFontTx/>
              <a:buNone/>
            </a:pPr>
            <a:r>
              <a:rPr lang="fr-FR" sz="2400" dirty="0"/>
              <a:t>« Le terme d’</a:t>
            </a:r>
            <a:r>
              <a:rPr lang="fr-FR" sz="2400" b="1" dirty="0"/>
              <a:t>euthanasie</a:t>
            </a:r>
            <a:r>
              <a:rPr lang="fr-FR" sz="2400" dirty="0"/>
              <a:t> désigne (etc…),</a:t>
            </a:r>
          </a:p>
          <a:p>
            <a:pPr eaLnBrk="1" hangingPunct="1">
              <a:spcBef>
                <a:spcPct val="0"/>
              </a:spcBef>
              <a:buClrTx/>
              <a:buSzTx/>
              <a:buFontTx/>
              <a:buNone/>
            </a:pPr>
            <a:r>
              <a:rPr lang="fr-FR" sz="2400" b="1" dirty="0"/>
              <a:t>ce qui n’est évidemment pas le cas ici</a:t>
            </a:r>
            <a:r>
              <a:rPr lang="fr-FR" sz="2400" dirty="0"/>
              <a:t>. »</a:t>
            </a:r>
            <a:endParaRPr lang="fr-FR" sz="2000" dirty="0"/>
          </a:p>
          <a:p>
            <a:pPr eaLnBrk="1" hangingPunct="1">
              <a:spcBef>
                <a:spcPct val="0"/>
              </a:spcBef>
              <a:buClrTx/>
              <a:buSzTx/>
              <a:buFontTx/>
              <a:buNone/>
            </a:pPr>
            <a:endParaRPr lang="fr-FR" sz="1400" dirty="0"/>
          </a:p>
          <a:p>
            <a:pPr eaLnBrk="1" hangingPunct="1">
              <a:spcBef>
                <a:spcPct val="0"/>
              </a:spcBef>
              <a:buClrTx/>
              <a:buSzTx/>
              <a:buFontTx/>
              <a:buNone/>
            </a:pPr>
            <a:r>
              <a:rPr lang="fr-FR" sz="1400" dirty="0"/>
              <a:t>Comment lever cette contradiction?</a:t>
            </a:r>
          </a:p>
          <a:p>
            <a:pPr eaLnBrk="1" hangingPunct="1">
              <a:spcBef>
                <a:spcPct val="0"/>
              </a:spcBef>
              <a:buClrTx/>
              <a:buSzTx/>
              <a:buFontTx/>
              <a:buNone/>
            </a:pPr>
            <a:r>
              <a:rPr lang="fr-FR" sz="1400" dirty="0"/>
              <a:t>En changeant les mots (nominalisme) et modifiant arbitrairement les catégories:</a:t>
            </a:r>
            <a:endParaRPr lang="fr-FR" sz="2000" dirty="0"/>
          </a:p>
          <a:p>
            <a:pPr eaLnBrk="1" hangingPunct="1">
              <a:spcBef>
                <a:spcPct val="0"/>
              </a:spcBef>
              <a:buClrTx/>
              <a:buSzTx/>
              <a:buFontTx/>
              <a:buNone/>
            </a:pPr>
            <a:endParaRPr lang="fr-FR" sz="2400" dirty="0"/>
          </a:p>
          <a:p>
            <a:pPr eaLnBrk="1" hangingPunct="1">
              <a:spcBef>
                <a:spcPct val="0"/>
              </a:spcBef>
              <a:buClrTx/>
              <a:buSzTx/>
              <a:buFontTx/>
              <a:buNone/>
            </a:pPr>
            <a:r>
              <a:rPr lang="fr-FR" sz="2400" dirty="0"/>
              <a:t>« Le terme d’euthanasie désigne le fait de mettre fin aux jours de quelqu’un, avec ou </a:t>
            </a:r>
            <a:r>
              <a:rPr lang="fr-FR" sz="2400" b="1" i="1" dirty="0">
                <a:solidFill>
                  <a:srgbClr val="FF0000"/>
                </a:solidFill>
              </a:rPr>
              <a:t>même sans son consentement</a:t>
            </a:r>
            <a:r>
              <a:rPr lang="fr-FR" sz="2400" dirty="0"/>
              <a:t>, </a:t>
            </a:r>
            <a:r>
              <a:rPr lang="fr-FR" sz="2400" i="1" dirty="0"/>
              <a:t>ce qui</a:t>
            </a:r>
            <a:r>
              <a:rPr lang="fr-FR" sz="2400" dirty="0"/>
              <a:t> n’est évidemment pas le cas ici. »</a:t>
            </a:r>
            <a:endParaRPr lang="fr-FR" sz="2000" dirty="0"/>
          </a:p>
          <a:p>
            <a:pPr eaLnBrk="1" hangingPunct="1">
              <a:spcBef>
                <a:spcPct val="0"/>
              </a:spcBef>
              <a:buClrTx/>
              <a:buSzTx/>
              <a:buNone/>
            </a:pPr>
            <a:r>
              <a:rPr lang="fr-FR" altLang="fr-FR" sz="1600" dirty="0"/>
              <a:t>Puisque le projet de loi suppose évidemment </a:t>
            </a:r>
            <a:r>
              <a:rPr lang="fr-FR" altLang="fr-FR" sz="1600" b="1" dirty="0"/>
              <a:t>le consentement </a:t>
            </a:r>
            <a:r>
              <a:rPr lang="fr-FR" altLang="fr-FR" sz="1600" dirty="0"/>
              <a:t>du patient, il ne proposerait donc pas l’euthanasie, redéfinie arbitrairement. Le tour est joué.</a:t>
            </a:r>
            <a:endParaRPr lang="fr-FR" altLang="fr-FR" sz="2000" dirty="0"/>
          </a:p>
          <a:p>
            <a:pPr algn="r" eaLnBrk="1" hangingPunct="1">
              <a:spcBef>
                <a:spcPct val="0"/>
              </a:spcBef>
              <a:buClrTx/>
              <a:buSzTx/>
              <a:buFontTx/>
              <a:buNone/>
            </a:pPr>
            <a:r>
              <a:rPr lang="fr-FR" altLang="fr-FR" sz="1200" dirty="0"/>
              <a:t>Emmanuel Macron, Président de la RP, 11 mars 2024, La Croix/Libération</a:t>
            </a:r>
            <a:endParaRPr lang="fr-FR" altLang="fr-FR" sz="1050" dirty="0"/>
          </a:p>
        </p:txBody>
      </p:sp>
      <p:cxnSp>
        <p:nvCxnSpPr>
          <p:cNvPr id="2" name="Connecteur droit avec flèche 1">
            <a:extLst>
              <a:ext uri="{FF2B5EF4-FFF2-40B4-BE49-F238E27FC236}">
                <a16:creationId xmlns:a16="http://schemas.microsoft.com/office/drawing/2014/main" id="{5225351E-5322-97AE-3F2E-45A901FF4C8E}"/>
              </a:ext>
            </a:extLst>
          </p:cNvPr>
          <p:cNvCxnSpPr>
            <a:cxnSpLocks/>
          </p:cNvCxnSpPr>
          <p:nvPr/>
        </p:nvCxnSpPr>
        <p:spPr bwMode="auto">
          <a:xfrm flipV="1">
            <a:off x="262682" y="1190373"/>
            <a:ext cx="832391" cy="798467"/>
          </a:xfrm>
          <a:prstGeom prst="straightConnector1">
            <a:avLst/>
          </a:prstGeom>
          <a:solidFill>
            <a:schemeClr val="accent1"/>
          </a:solidFill>
          <a:ln w="44450" cap="flat" cmpd="sng" algn="ctr">
            <a:solidFill>
              <a:srgbClr val="0070C0"/>
            </a:solidFill>
            <a:prstDash val="solid"/>
            <a:round/>
            <a:headEnd type="none" w="med" len="med"/>
            <a:tailEnd type="triangle"/>
          </a:ln>
          <a:effectLst/>
        </p:spPr>
      </p:cxnSp>
      <p:cxnSp>
        <p:nvCxnSpPr>
          <p:cNvPr id="3" name="Connecteur droit avec flèche 2">
            <a:extLst>
              <a:ext uri="{FF2B5EF4-FFF2-40B4-BE49-F238E27FC236}">
                <a16:creationId xmlns:a16="http://schemas.microsoft.com/office/drawing/2014/main" id="{F3C24301-90F5-A91F-4410-439D7E112A61}"/>
              </a:ext>
            </a:extLst>
          </p:cNvPr>
          <p:cNvCxnSpPr>
            <a:cxnSpLocks/>
          </p:cNvCxnSpPr>
          <p:nvPr/>
        </p:nvCxnSpPr>
        <p:spPr bwMode="auto">
          <a:xfrm>
            <a:off x="267571" y="1988840"/>
            <a:ext cx="864493" cy="1001733"/>
          </a:xfrm>
          <a:prstGeom prst="straightConnector1">
            <a:avLst/>
          </a:prstGeom>
          <a:solidFill>
            <a:schemeClr val="accent1"/>
          </a:solidFill>
          <a:ln w="4445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624364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11" end="11"/>
                                            </p:txEl>
                                          </p:spTgt>
                                        </p:tgtEl>
                                        <p:attrNameLst>
                                          <p:attrName>style.visibility</p:attrName>
                                        </p:attrNameLst>
                                      </p:cBhvr>
                                      <p:to>
                                        <p:strVal val="visible"/>
                                      </p:to>
                                    </p:set>
                                    <p:animEffect transition="in" filter="checkerboard(across)">
                                      <p:cBhvr>
                                        <p:cTn id="13" dur="500"/>
                                        <p:tgtEl>
                                          <p:spTgt spid="356354">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8" dur="500"/>
                                        <p:tgtEl>
                                          <p:spTgt spid="35635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23" dur="500"/>
                                        <p:tgtEl>
                                          <p:spTgt spid="356354">
                                            <p:txEl>
                                              <p:pRg st="3" end="3"/>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26" dur="500"/>
                                        <p:tgtEl>
                                          <p:spTgt spid="356354">
                                            <p:txEl>
                                              <p:pRg st="4" end="4"/>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34" dur="500"/>
                                        <p:tgtEl>
                                          <p:spTgt spid="35635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39" dur="500"/>
                                        <p:tgtEl>
                                          <p:spTgt spid="35635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56354">
                                            <p:txEl>
                                              <p:pRg st="9" end="9"/>
                                            </p:txEl>
                                          </p:spTgt>
                                        </p:tgtEl>
                                        <p:attrNameLst>
                                          <p:attrName>style.visibility</p:attrName>
                                        </p:attrNameLst>
                                      </p:cBhvr>
                                      <p:to>
                                        <p:strVal val="visible"/>
                                      </p:to>
                                    </p:set>
                                    <p:animEffect transition="in" filter="checkerboard(across)">
                                      <p:cBhvr>
                                        <p:cTn id="44" dur="500"/>
                                        <p:tgtEl>
                                          <p:spTgt spid="35635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56354">
                                            <p:txEl>
                                              <p:pRg st="10" end="10"/>
                                            </p:txEl>
                                          </p:spTgt>
                                        </p:tgtEl>
                                        <p:attrNameLst>
                                          <p:attrName>style.visibility</p:attrName>
                                        </p:attrNameLst>
                                      </p:cBhvr>
                                      <p:to>
                                        <p:strVal val="visible"/>
                                      </p:to>
                                    </p:set>
                                    <p:animEffect transition="in" filter="checkerboard(across)">
                                      <p:cBhvr>
                                        <p:cTn id="49" dur="500"/>
                                        <p:tgtEl>
                                          <p:spTgt spid="356354">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xit" presetSubtype="10" fill="hold" nodeType="clickEffect">
                                  <p:stCondLst>
                                    <p:cond delay="0"/>
                                  </p:stCondLst>
                                  <p:childTnLst>
                                    <p:animEffect transition="out" filter="checkerboard(across)">
                                      <p:cBhvr>
                                        <p:cTn id="53" dur="500"/>
                                        <p:tgtEl>
                                          <p:spTgt spid="356354">
                                            <p:txEl>
                                              <p:pRg st="0" end="0"/>
                                            </p:txEl>
                                          </p:spTgt>
                                        </p:tgtEl>
                                      </p:cBhvr>
                                    </p:animEffect>
                                    <p:set>
                                      <p:cBhvr>
                                        <p:cTn id="54" dur="1" fill="hold">
                                          <p:stCondLst>
                                            <p:cond delay="499"/>
                                          </p:stCondLst>
                                        </p:cTn>
                                        <p:tgtEl>
                                          <p:spTgt spid="356354">
                                            <p:txEl>
                                              <p:pRg st="0" end="0"/>
                                            </p:txEl>
                                          </p:spTgt>
                                        </p:tgtEl>
                                        <p:attrNameLst>
                                          <p:attrName>style.visibility</p:attrName>
                                        </p:attrNameLst>
                                      </p:cBhvr>
                                      <p:to>
                                        <p:strVal val="hidden"/>
                                      </p:to>
                                    </p:set>
                                  </p:childTnLst>
                                </p:cTn>
                              </p:par>
                              <p:par>
                                <p:cTn id="55" presetID="5" presetClass="exit" presetSubtype="10" fill="hold" nodeType="withEffect">
                                  <p:stCondLst>
                                    <p:cond delay="0"/>
                                  </p:stCondLst>
                                  <p:childTnLst>
                                    <p:animEffect transition="out" filter="checkerboard(across)">
                                      <p:cBhvr>
                                        <p:cTn id="56" dur="500"/>
                                        <p:tgtEl>
                                          <p:spTgt spid="356354">
                                            <p:txEl>
                                              <p:pRg st="1" end="1"/>
                                            </p:txEl>
                                          </p:spTgt>
                                        </p:tgtEl>
                                      </p:cBhvr>
                                    </p:animEffect>
                                    <p:set>
                                      <p:cBhvr>
                                        <p:cTn id="57" dur="1" fill="hold">
                                          <p:stCondLst>
                                            <p:cond delay="499"/>
                                          </p:stCondLst>
                                        </p:cTn>
                                        <p:tgtEl>
                                          <p:spTgt spid="356354">
                                            <p:txEl>
                                              <p:pRg st="1" end="1"/>
                                            </p:txEl>
                                          </p:spTgt>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356354">
                                            <p:txEl>
                                              <p:pRg st="3" end="3"/>
                                            </p:txEl>
                                          </p:spTgt>
                                        </p:tgtEl>
                                      </p:cBhvr>
                                    </p:animEffect>
                                    <p:set>
                                      <p:cBhvr>
                                        <p:cTn id="60" dur="1" fill="hold">
                                          <p:stCondLst>
                                            <p:cond delay="499"/>
                                          </p:stCondLst>
                                        </p:cTn>
                                        <p:tgtEl>
                                          <p:spTgt spid="356354">
                                            <p:txEl>
                                              <p:pRg st="3" end="3"/>
                                            </p:txEl>
                                          </p:spTgt>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356354">
                                            <p:txEl>
                                              <p:pRg st="4" end="4"/>
                                            </p:txEl>
                                          </p:spTgt>
                                        </p:tgtEl>
                                      </p:cBhvr>
                                    </p:animEffect>
                                    <p:set>
                                      <p:cBhvr>
                                        <p:cTn id="63" dur="1" fill="hold">
                                          <p:stCondLst>
                                            <p:cond delay="499"/>
                                          </p:stCondLst>
                                        </p:cTn>
                                        <p:tgtEl>
                                          <p:spTgt spid="356354">
                                            <p:txEl>
                                              <p:pRg st="4" end="4"/>
                                            </p:txEl>
                                          </p:spTgt>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356354">
                                            <p:txEl>
                                              <p:pRg st="6" end="6"/>
                                            </p:txEl>
                                          </p:spTgt>
                                        </p:tgtEl>
                                      </p:cBhvr>
                                    </p:animEffect>
                                    <p:set>
                                      <p:cBhvr>
                                        <p:cTn id="66" dur="1" fill="hold">
                                          <p:stCondLst>
                                            <p:cond delay="499"/>
                                          </p:stCondLst>
                                        </p:cTn>
                                        <p:tgtEl>
                                          <p:spTgt spid="356354">
                                            <p:txEl>
                                              <p:pRg st="6" end="6"/>
                                            </p:txEl>
                                          </p:spTgt>
                                        </p:tgtEl>
                                        <p:attrNameLst>
                                          <p:attrName>style.visibility</p:attrName>
                                        </p:attrNameLst>
                                      </p:cBhvr>
                                      <p:to>
                                        <p:strVal val="hidden"/>
                                      </p:to>
                                    </p:set>
                                  </p:childTnLst>
                                </p:cTn>
                              </p:par>
                              <p:par>
                                <p:cTn id="67" presetID="5" presetClass="exit" presetSubtype="10" fill="hold" nodeType="withEffect">
                                  <p:stCondLst>
                                    <p:cond delay="0"/>
                                  </p:stCondLst>
                                  <p:childTnLst>
                                    <p:animEffect transition="out" filter="checkerboard(across)">
                                      <p:cBhvr>
                                        <p:cTn id="68" dur="500"/>
                                        <p:tgtEl>
                                          <p:spTgt spid="356354">
                                            <p:txEl>
                                              <p:pRg st="7" end="7"/>
                                            </p:txEl>
                                          </p:spTgt>
                                        </p:tgtEl>
                                      </p:cBhvr>
                                    </p:animEffect>
                                    <p:set>
                                      <p:cBhvr>
                                        <p:cTn id="69" dur="1" fill="hold">
                                          <p:stCondLst>
                                            <p:cond delay="499"/>
                                          </p:stCondLst>
                                        </p:cTn>
                                        <p:tgtEl>
                                          <p:spTgt spid="356354">
                                            <p:txEl>
                                              <p:pRg st="7" end="7"/>
                                            </p:txEl>
                                          </p:spTgt>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356354">
                                            <p:txEl>
                                              <p:pRg st="9" end="9"/>
                                            </p:txEl>
                                          </p:spTgt>
                                        </p:tgtEl>
                                      </p:cBhvr>
                                    </p:animEffect>
                                    <p:set>
                                      <p:cBhvr>
                                        <p:cTn id="72" dur="1" fill="hold">
                                          <p:stCondLst>
                                            <p:cond delay="499"/>
                                          </p:stCondLst>
                                        </p:cTn>
                                        <p:tgtEl>
                                          <p:spTgt spid="356354">
                                            <p:txEl>
                                              <p:pRg st="9" end="9"/>
                                            </p:txEl>
                                          </p:spTgt>
                                        </p:tgtEl>
                                        <p:attrNameLst>
                                          <p:attrName>style.visibility</p:attrName>
                                        </p:attrNameLst>
                                      </p:cBhvr>
                                      <p:to>
                                        <p:strVal val="hidden"/>
                                      </p:to>
                                    </p:set>
                                  </p:childTnLst>
                                </p:cTn>
                              </p:par>
                              <p:par>
                                <p:cTn id="73" presetID="5" presetClass="exit" presetSubtype="10" fill="hold" nodeType="withEffect">
                                  <p:stCondLst>
                                    <p:cond delay="0"/>
                                  </p:stCondLst>
                                  <p:childTnLst>
                                    <p:animEffect transition="out" filter="checkerboard(across)">
                                      <p:cBhvr>
                                        <p:cTn id="74" dur="500"/>
                                        <p:tgtEl>
                                          <p:spTgt spid="356354">
                                            <p:txEl>
                                              <p:pRg st="10" end="10"/>
                                            </p:txEl>
                                          </p:spTgt>
                                        </p:tgtEl>
                                      </p:cBhvr>
                                    </p:animEffect>
                                    <p:set>
                                      <p:cBhvr>
                                        <p:cTn id="75" dur="1" fill="hold">
                                          <p:stCondLst>
                                            <p:cond delay="499"/>
                                          </p:stCondLst>
                                        </p:cTn>
                                        <p:tgtEl>
                                          <p:spTgt spid="356354">
                                            <p:txEl>
                                              <p:pRg st="10" end="10"/>
                                            </p:txEl>
                                          </p:spTgt>
                                        </p:tgtEl>
                                        <p:attrNameLst>
                                          <p:attrName>style.visibility</p:attrName>
                                        </p:attrNameLst>
                                      </p:cBhvr>
                                      <p:to>
                                        <p:strVal val="hidden"/>
                                      </p:to>
                                    </p:set>
                                  </p:childTnLst>
                                </p:cTn>
                              </p:par>
                              <p:par>
                                <p:cTn id="76" presetID="5" presetClass="exit" presetSubtype="10" fill="hold" nodeType="withEffect">
                                  <p:stCondLst>
                                    <p:cond delay="0"/>
                                  </p:stCondLst>
                                  <p:childTnLst>
                                    <p:animEffect transition="out" filter="checkerboard(across)">
                                      <p:cBhvr>
                                        <p:cTn id="77" dur="500"/>
                                        <p:tgtEl>
                                          <p:spTgt spid="356354">
                                            <p:txEl>
                                              <p:pRg st="11" end="11"/>
                                            </p:txEl>
                                          </p:spTgt>
                                        </p:tgtEl>
                                      </p:cBhvr>
                                    </p:animEffect>
                                    <p:set>
                                      <p:cBhvr>
                                        <p:cTn id="78" dur="1" fill="hold">
                                          <p:stCondLst>
                                            <p:cond delay="499"/>
                                          </p:stCondLst>
                                        </p:cTn>
                                        <p:tgtEl>
                                          <p:spTgt spid="356354">
                                            <p:txEl>
                                              <p:pRg st="11" end="11"/>
                                            </p:txEl>
                                          </p:spTgt>
                                        </p:tgtEl>
                                        <p:attrNameLst>
                                          <p:attrName>style.visibility</p:attrName>
                                        </p:attrNameLst>
                                      </p:cBhvr>
                                      <p:to>
                                        <p:strVal val="hidden"/>
                                      </p:to>
                                    </p:set>
                                  </p:childTnLst>
                                </p:cTn>
                              </p:par>
                              <p:par>
                                <p:cTn id="79" presetID="5" presetClass="exit" presetSubtype="10" fill="hold" nodeType="withEffect">
                                  <p:stCondLst>
                                    <p:cond delay="0"/>
                                  </p:stCondLst>
                                  <p:childTnLst>
                                    <p:animEffect transition="out" filter="checkerboard(across)">
                                      <p:cBhvr>
                                        <p:cTn id="80" dur="500"/>
                                        <p:tgtEl>
                                          <p:spTgt spid="2"/>
                                        </p:tgtEl>
                                      </p:cBhvr>
                                    </p:animEffect>
                                    <p:set>
                                      <p:cBhvr>
                                        <p:cTn id="81" dur="1" fill="hold">
                                          <p:stCondLst>
                                            <p:cond delay="499"/>
                                          </p:stCondLst>
                                        </p:cTn>
                                        <p:tgtEl>
                                          <p:spTgt spid="2"/>
                                        </p:tgtEl>
                                        <p:attrNameLst>
                                          <p:attrName>style.visibility</p:attrName>
                                        </p:attrNameLst>
                                      </p:cBhvr>
                                      <p:to>
                                        <p:strVal val="hidden"/>
                                      </p:to>
                                    </p:set>
                                  </p:childTnLst>
                                </p:cTn>
                              </p:par>
                              <p:par>
                                <p:cTn id="82" presetID="5" presetClass="exit" presetSubtype="10" fill="hold" nodeType="withEffect">
                                  <p:stCondLst>
                                    <p:cond delay="0"/>
                                  </p:stCondLst>
                                  <p:childTnLst>
                                    <p:animEffect transition="out" filter="checkerboard(across)">
                                      <p:cBhvr>
                                        <p:cTn id="83" dur="500"/>
                                        <p:tgtEl>
                                          <p:spTgt spid="3"/>
                                        </p:tgtEl>
                                      </p:cBhvr>
                                    </p:animEffect>
                                    <p:set>
                                      <p:cBhvr>
                                        <p:cTn id="8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B3E5B69-A76C-384A-8FF6-B7278B34E3DE}"/>
              </a:ext>
            </a:extLst>
          </p:cNvPr>
          <p:cNvSpPr/>
          <p:nvPr/>
        </p:nvSpPr>
        <p:spPr bwMode="auto">
          <a:xfrm>
            <a:off x="3293858" y="2636912"/>
            <a:ext cx="2304256" cy="22072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dirty="0"/>
              <a:t>IV</a:t>
            </a:r>
            <a:r>
              <a:rPr kumimoji="0" lang="fr-FR" sz="2400" b="0" i="0" u="none" strike="noStrike" cap="none" normalizeH="0" baseline="0" dirty="0">
                <a:ln>
                  <a:noFill/>
                </a:ln>
                <a:solidFill>
                  <a:schemeClr val="tx1"/>
                </a:solidFill>
                <a:effectLst/>
                <a:latin typeface="Arial" charset="0"/>
              </a:rPr>
              <a:t>.</a:t>
            </a:r>
            <a:endParaRPr lang="fr-FR" dirty="0"/>
          </a:p>
          <a:p>
            <a:pPr marL="0" marR="0" indent="0" algn="ctr" defTabSz="914400" rtl="0" eaLnBrk="1" fontAlgn="base" latinLnBrk="0" hangingPunct="1">
              <a:lnSpc>
                <a:spcPct val="100000"/>
              </a:lnSpc>
              <a:spcBef>
                <a:spcPct val="0"/>
              </a:spcBef>
              <a:spcAft>
                <a:spcPct val="0"/>
              </a:spcAft>
              <a:buClrTx/>
              <a:buSzTx/>
              <a:buFontTx/>
              <a:buNone/>
              <a:tabLst/>
            </a:pPr>
            <a:r>
              <a:rPr lang="fr-FR" b="1" dirty="0"/>
              <a:t>nature </a:t>
            </a:r>
            <a:r>
              <a:rPr lang="fr-FR" dirty="0"/>
              <a:t>de l’acte</a:t>
            </a:r>
          </a:p>
          <a:p>
            <a:pPr marL="0" marR="0" indent="0" algn="ctr" defTabSz="914400" rtl="0" eaLnBrk="1" fontAlgn="base" latinLnBrk="0" hangingPunct="1">
              <a:lnSpc>
                <a:spcPct val="100000"/>
              </a:lnSpc>
              <a:spcBef>
                <a:spcPct val="0"/>
              </a:spcBef>
              <a:spcAft>
                <a:spcPct val="0"/>
              </a:spcAft>
              <a:buClrTx/>
              <a:buSzTx/>
              <a:buFontTx/>
              <a:buNone/>
              <a:tabLst/>
            </a:pPr>
            <a:endParaRPr lang="fr-FR" b="1" dirty="0"/>
          </a:p>
        </p:txBody>
      </p:sp>
      <p:sp>
        <p:nvSpPr>
          <p:cNvPr id="4" name="Ellipse 3">
            <a:extLst>
              <a:ext uri="{FF2B5EF4-FFF2-40B4-BE49-F238E27FC236}">
                <a16:creationId xmlns:a16="http://schemas.microsoft.com/office/drawing/2014/main" id="{3622F7F7-08F2-8948-A8FE-46EA9E50EB4B}"/>
              </a:ext>
            </a:extLst>
          </p:cNvPr>
          <p:cNvSpPr/>
          <p:nvPr/>
        </p:nvSpPr>
        <p:spPr bwMode="auto">
          <a:xfrm>
            <a:off x="3419872" y="332656"/>
            <a:ext cx="2052228" cy="186100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000" dirty="0"/>
              <a:t>I.</a:t>
            </a:r>
            <a:endParaRPr kumimoji="0" lang="fr-FR" sz="20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2000" b="1" dirty="0"/>
              <a:t>intention</a:t>
            </a: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p:txBody>
      </p:sp>
      <p:sp>
        <p:nvSpPr>
          <p:cNvPr id="5" name="Ellipse 4">
            <a:extLst>
              <a:ext uri="{FF2B5EF4-FFF2-40B4-BE49-F238E27FC236}">
                <a16:creationId xmlns:a16="http://schemas.microsoft.com/office/drawing/2014/main" id="{32AE3DC8-40E4-A343-AA1D-F0233C210E73}"/>
              </a:ext>
            </a:extLst>
          </p:cNvPr>
          <p:cNvSpPr/>
          <p:nvPr/>
        </p:nvSpPr>
        <p:spPr bwMode="auto">
          <a:xfrm>
            <a:off x="1208435" y="4368658"/>
            <a:ext cx="2139430" cy="20341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III.</a:t>
            </a:r>
          </a:p>
          <a:p>
            <a:pPr algn="ctr" eaLnBrk="1" hangingPunct="1"/>
            <a:r>
              <a:rPr lang="fr-FR" sz="2000" b="1" dirty="0" err="1"/>
              <a:t>consé-quences</a:t>
            </a:r>
            <a:endParaRPr lang="fr-FR" sz="2000" b="1" dirty="0"/>
          </a:p>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p:txBody>
      </p:sp>
      <p:sp>
        <p:nvSpPr>
          <p:cNvPr id="6" name="Ellipse 5">
            <a:extLst>
              <a:ext uri="{FF2B5EF4-FFF2-40B4-BE49-F238E27FC236}">
                <a16:creationId xmlns:a16="http://schemas.microsoft.com/office/drawing/2014/main" id="{E641FB0C-3871-1F44-84B2-EF14B369FC48}"/>
              </a:ext>
            </a:extLst>
          </p:cNvPr>
          <p:cNvSpPr/>
          <p:nvPr/>
        </p:nvSpPr>
        <p:spPr bwMode="auto">
          <a:xfrm>
            <a:off x="5745430" y="4259556"/>
            <a:ext cx="2139430" cy="19475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a:t>
            </a:r>
          </a:p>
          <a:p>
            <a:pPr algn="ctr" eaLnBrk="1" hangingPunct="1"/>
            <a:r>
              <a:rPr lang="fr-FR" sz="1800" b="1" dirty="0" err="1"/>
              <a:t>circon</a:t>
            </a:r>
            <a:r>
              <a:rPr lang="fr-FR" sz="1800" b="1" dirty="0"/>
              <a:t>-</a:t>
            </a:r>
          </a:p>
          <a:p>
            <a:pPr algn="ctr" eaLnBrk="1" hangingPunct="1"/>
            <a:r>
              <a:rPr lang="fr-FR" sz="1800" b="1" dirty="0"/>
              <a:t>stances</a:t>
            </a:r>
          </a:p>
          <a:p>
            <a:pPr algn="ctr" eaLnBrk="1" hangingPunct="1"/>
            <a:endParaRPr lang="fr-FR" b="1" dirty="0"/>
          </a:p>
        </p:txBody>
      </p:sp>
      <p:cxnSp>
        <p:nvCxnSpPr>
          <p:cNvPr id="8" name="Connecteur droit 7">
            <a:extLst>
              <a:ext uri="{FF2B5EF4-FFF2-40B4-BE49-F238E27FC236}">
                <a16:creationId xmlns:a16="http://schemas.microsoft.com/office/drawing/2014/main" id="{EE170268-D129-F143-BA0A-950869B05AD8}"/>
              </a:ext>
            </a:extLst>
          </p:cNvPr>
          <p:cNvCxnSpPr>
            <a:stCxn id="2" idx="0"/>
            <a:endCxn id="4" idx="4"/>
          </p:cNvCxnSpPr>
          <p:nvPr/>
        </p:nvCxnSpPr>
        <p:spPr bwMode="auto">
          <a:xfrm flipV="1">
            <a:off x="4445986" y="2193662"/>
            <a:ext cx="0" cy="4432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CCAEAAA9-EF4D-CB45-849B-AD1D8F995CBD}"/>
              </a:ext>
            </a:extLst>
          </p:cNvPr>
          <p:cNvCxnSpPr>
            <a:cxnSpLocks/>
          </p:cNvCxnSpPr>
          <p:nvPr/>
        </p:nvCxnSpPr>
        <p:spPr bwMode="auto">
          <a:xfrm flipV="1">
            <a:off x="3131840" y="4368658"/>
            <a:ext cx="360040" cy="37291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F39BE3A2-F53A-844C-B598-CCAA6E8E1E3B}"/>
              </a:ext>
            </a:extLst>
          </p:cNvPr>
          <p:cNvCxnSpPr>
            <a:cxnSpLocks/>
          </p:cNvCxnSpPr>
          <p:nvPr/>
        </p:nvCxnSpPr>
        <p:spPr bwMode="auto">
          <a:xfrm flipH="1" flipV="1">
            <a:off x="5472103" y="4298326"/>
            <a:ext cx="417342" cy="44324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523676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71CA489-73B0-6BB1-F3A2-16FF7B91A591}"/>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3F7B4442-D846-092F-4705-7CE018F1B5F9}"/>
              </a:ext>
            </a:extLst>
          </p:cNvPr>
          <p:cNvSpPr>
            <a:spLocks noChangeArrowheads="1"/>
          </p:cNvSpPr>
          <p:nvPr/>
        </p:nvSpPr>
        <p:spPr bwMode="auto">
          <a:xfrm>
            <a:off x="1116013" y="425027"/>
            <a:ext cx="75596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1800" dirty="0"/>
              <a:t>Un fourre-tout:</a:t>
            </a:r>
          </a:p>
          <a:p>
            <a:pPr algn="ctr" eaLnBrk="1" hangingPunct="1">
              <a:spcBef>
                <a:spcPct val="0"/>
              </a:spcBef>
              <a:buClrTx/>
              <a:buSzTx/>
              <a:buFontTx/>
              <a:buNone/>
            </a:pPr>
            <a:r>
              <a:rPr lang="fr-FR" altLang="fr-FR" sz="1800" b="1" dirty="0">
                <a:solidFill>
                  <a:srgbClr val="FF0000"/>
                </a:solidFill>
              </a:rPr>
              <a:t>« L’aide à mourir »</a:t>
            </a:r>
          </a:p>
          <a:p>
            <a:pPr algn="ctr" eaLnBrk="1" hangingPunct="1">
              <a:spcBef>
                <a:spcPct val="0"/>
              </a:spcBef>
              <a:buClrTx/>
              <a:buSzTx/>
              <a:buFontTx/>
              <a:buNone/>
            </a:pPr>
            <a:r>
              <a:rPr lang="fr-FR" altLang="fr-FR" sz="1800" dirty="0"/>
              <a:t>(aide « active » = pléonasme)</a:t>
            </a:r>
          </a:p>
          <a:p>
            <a:pPr eaLnBrk="1" hangingPunct="1">
              <a:spcBef>
                <a:spcPct val="0"/>
              </a:spcBef>
              <a:buClrTx/>
              <a:buSzTx/>
              <a:buFontTx/>
              <a:buNone/>
            </a:pPr>
            <a:endParaRPr lang="fr-FR" altLang="fr-FR" sz="1800" dirty="0"/>
          </a:p>
          <a:p>
            <a:pPr eaLnBrk="1" hangingPunct="1">
              <a:spcBef>
                <a:spcPct val="0"/>
              </a:spcBef>
              <a:buClrTx/>
              <a:buSzTx/>
              <a:buNone/>
            </a:pPr>
            <a:r>
              <a:rPr lang="fr-FR" altLang="fr-FR" sz="1800" dirty="0"/>
              <a:t>1. </a:t>
            </a:r>
            <a:r>
              <a:rPr lang="fr-FR" altLang="fr-FR" sz="2400" b="1" dirty="0">
                <a:solidFill>
                  <a:srgbClr val="FF0000"/>
                </a:solidFill>
              </a:rPr>
              <a:t>soins palliatifs </a:t>
            </a:r>
            <a:r>
              <a:rPr lang="fr-FR" altLang="fr-FR" sz="2400" dirty="0">
                <a:solidFill>
                  <a:srgbClr val="FF0000"/>
                </a:solidFill>
              </a:rPr>
              <a:t>et</a:t>
            </a:r>
          </a:p>
          <a:p>
            <a:pPr eaLnBrk="1" hangingPunct="1">
              <a:spcBef>
                <a:spcPct val="0"/>
              </a:spcBef>
              <a:buClrTx/>
              <a:buSzTx/>
              <a:buNone/>
            </a:pPr>
            <a:r>
              <a:rPr lang="fr-FR" altLang="fr-FR" sz="2400" b="1" dirty="0">
                <a:solidFill>
                  <a:srgbClr val="FF0000"/>
                </a:solidFill>
              </a:rPr>
              <a:t>accompagnement du malade</a:t>
            </a:r>
          </a:p>
          <a:p>
            <a:pPr eaLnBrk="1" hangingPunct="1">
              <a:spcBef>
                <a:spcPct val="0"/>
              </a:spcBef>
              <a:buClrTx/>
              <a:buSzTx/>
              <a:buNone/>
            </a:pPr>
            <a:r>
              <a:rPr lang="fr-FR" altLang="fr-FR" sz="1800" b="1" dirty="0"/>
              <a:t>durant sa vie </a:t>
            </a:r>
            <a:r>
              <a:rPr lang="fr-FR" altLang="fr-FR" sz="1800" dirty="0"/>
              <a:t>qui se termine</a:t>
            </a:r>
          </a:p>
          <a:p>
            <a:pPr eaLnBrk="1" hangingPunct="1">
              <a:spcBef>
                <a:spcPct val="0"/>
              </a:spcBef>
              <a:buClrTx/>
              <a:buSzTx/>
              <a:buNone/>
            </a:pPr>
            <a:endParaRPr lang="fr-FR" altLang="fr-FR" sz="2400" dirty="0">
              <a:sym typeface="Wingdings" pitchFamily="2" charset="2"/>
            </a:endParaRPr>
          </a:p>
          <a:p>
            <a:pPr eaLnBrk="1" hangingPunct="1">
              <a:spcBef>
                <a:spcPct val="0"/>
              </a:spcBef>
              <a:buClrTx/>
              <a:buSzTx/>
              <a:buNone/>
            </a:pPr>
            <a:r>
              <a:rPr lang="fr-FR" altLang="fr-FR" sz="1800" dirty="0"/>
              <a:t>2. </a:t>
            </a:r>
            <a:r>
              <a:rPr lang="fr-FR" altLang="fr-FR" sz="2400" b="1" dirty="0">
                <a:solidFill>
                  <a:srgbClr val="FF0000"/>
                </a:solidFill>
                <a:sym typeface="Wingdings" pitchFamily="2" charset="2"/>
              </a:rPr>
              <a:t>refus de l’obstination déraisonnable</a:t>
            </a:r>
            <a:r>
              <a:rPr lang="fr-FR" altLang="fr-FR" sz="2400" dirty="0"/>
              <a:t>	</a:t>
            </a:r>
          </a:p>
          <a:p>
            <a:pPr eaLnBrk="1" hangingPunct="1">
              <a:spcBef>
                <a:spcPct val="0"/>
              </a:spcBef>
              <a:buClrTx/>
              <a:buSzTx/>
              <a:buNone/>
            </a:pPr>
            <a:r>
              <a:rPr lang="fr-FR" altLang="fr-FR" sz="1800" dirty="0"/>
              <a:t>abstention ou </a:t>
            </a:r>
            <a:r>
              <a:rPr lang="fr-FR" altLang="fr-FR" sz="1800" b="1" dirty="0"/>
              <a:t>retrait</a:t>
            </a:r>
            <a:r>
              <a:rPr lang="fr-FR" altLang="fr-FR" sz="1800" dirty="0"/>
              <a:t> thérapeutique, quand un traitement perd tout sens</a:t>
            </a:r>
          </a:p>
          <a:p>
            <a:pPr eaLnBrk="1" hangingPunct="1">
              <a:spcBef>
                <a:spcPct val="0"/>
              </a:spcBef>
              <a:buClrTx/>
              <a:buSzTx/>
              <a:buNone/>
            </a:pPr>
            <a:r>
              <a:rPr lang="fr-FR" altLang="fr-FR" sz="1800" b="1" dirty="0">
                <a:solidFill>
                  <a:srgbClr val="FF0000"/>
                </a:solidFill>
              </a:rPr>
              <a:t>	</a:t>
            </a:r>
            <a:endParaRPr lang="fr-FR" altLang="fr-FR" sz="1800" dirty="0"/>
          </a:p>
          <a:p>
            <a:pPr eaLnBrk="1" hangingPunct="1">
              <a:spcBef>
                <a:spcPct val="0"/>
              </a:spcBef>
              <a:buClrTx/>
              <a:buSzTx/>
              <a:buNone/>
            </a:pPr>
            <a:r>
              <a:rPr lang="fr-FR" altLang="fr-FR" sz="1800" dirty="0"/>
              <a:t>3.</a:t>
            </a:r>
            <a:r>
              <a:rPr lang="fr-FR" altLang="fr-FR" sz="1800" dirty="0">
                <a:solidFill>
                  <a:srgbClr val="FF0000"/>
                </a:solidFill>
              </a:rPr>
              <a:t> </a:t>
            </a:r>
            <a:r>
              <a:rPr lang="fr-FR" altLang="fr-FR" sz="2400" b="1" dirty="0">
                <a:solidFill>
                  <a:srgbClr val="FF0000"/>
                </a:solidFill>
              </a:rPr>
              <a:t>volontaire indirect</a:t>
            </a:r>
          </a:p>
          <a:p>
            <a:pPr eaLnBrk="1" hangingPunct="1">
              <a:spcBef>
                <a:spcPct val="0"/>
              </a:spcBef>
              <a:buClrTx/>
              <a:buSzTx/>
              <a:buNone/>
            </a:pPr>
            <a:r>
              <a:rPr lang="fr-FR" altLang="fr-FR" sz="1800" dirty="0"/>
              <a:t>acte visant à </a:t>
            </a:r>
            <a:r>
              <a:rPr lang="fr-FR" altLang="fr-FR" sz="1800" b="1" dirty="0"/>
              <a:t>soulager une douleur</a:t>
            </a:r>
            <a:r>
              <a:rPr lang="fr-FR" altLang="fr-FR" sz="1800" dirty="0"/>
              <a:t>, dont l’effet secondaire peut être de hâter le décès</a:t>
            </a:r>
            <a:endParaRPr lang="fr-FR" altLang="fr-FR" sz="1800" b="1" dirty="0">
              <a:solidFill>
                <a:srgbClr val="FF0000"/>
              </a:solidFill>
            </a:endParaRPr>
          </a:p>
          <a:p>
            <a:pPr eaLnBrk="1" hangingPunct="1">
              <a:spcBef>
                <a:spcPct val="0"/>
              </a:spcBef>
              <a:buClrTx/>
              <a:buSzTx/>
              <a:buNone/>
            </a:pPr>
            <a:r>
              <a:rPr lang="fr-FR" altLang="fr-FR" sz="1800" dirty="0"/>
              <a:t>------------------------------------------------------------------------------------------------</a:t>
            </a:r>
          </a:p>
          <a:p>
            <a:pPr eaLnBrk="1" hangingPunct="1">
              <a:spcBef>
                <a:spcPct val="0"/>
              </a:spcBef>
              <a:buClrTx/>
              <a:buSzTx/>
              <a:buNone/>
            </a:pPr>
            <a:r>
              <a:rPr lang="fr-FR" altLang="fr-FR" sz="1800" dirty="0"/>
              <a:t>4. </a:t>
            </a:r>
            <a:r>
              <a:rPr lang="fr-FR" altLang="fr-FR" sz="2400" b="1" dirty="0">
                <a:solidFill>
                  <a:srgbClr val="FF0000"/>
                </a:solidFill>
              </a:rPr>
              <a:t>euthanasie</a:t>
            </a:r>
            <a:endParaRPr lang="fr-FR" altLang="fr-FR" sz="1800" b="1" dirty="0">
              <a:solidFill>
                <a:srgbClr val="FF0000"/>
              </a:solidFill>
            </a:endParaRPr>
          </a:p>
          <a:p>
            <a:pPr eaLnBrk="1" hangingPunct="1">
              <a:spcBef>
                <a:spcPct val="0"/>
              </a:spcBef>
              <a:buClrTx/>
              <a:buSzTx/>
              <a:buNone/>
            </a:pPr>
            <a:r>
              <a:rPr lang="fr-FR" altLang="fr-FR" sz="1800" dirty="0"/>
              <a:t>acte de </a:t>
            </a:r>
            <a:r>
              <a:rPr lang="fr-FR" altLang="fr-FR" sz="1800" b="1" dirty="0"/>
              <a:t>donner la mort</a:t>
            </a:r>
            <a:r>
              <a:rPr lang="fr-FR" altLang="fr-FR" sz="1800" dirty="0"/>
              <a:t>, dans le but de tuer, pour soulager</a:t>
            </a:r>
          </a:p>
          <a:p>
            <a:pPr eaLnBrk="1" hangingPunct="1">
              <a:spcBef>
                <a:spcPct val="0"/>
              </a:spcBef>
              <a:buClrTx/>
              <a:buSzTx/>
              <a:buNone/>
            </a:pPr>
            <a:r>
              <a:rPr lang="fr-FR" altLang="fr-FR" sz="1800" dirty="0"/>
              <a:t>5. </a:t>
            </a:r>
            <a:r>
              <a:rPr lang="fr-FR" altLang="fr-FR" sz="2400" b="1" dirty="0">
                <a:solidFill>
                  <a:srgbClr val="FF0000"/>
                </a:solidFill>
                <a:sym typeface="Wingdings" pitchFamily="2" charset="2"/>
              </a:rPr>
              <a:t>assistance au </a:t>
            </a:r>
            <a:r>
              <a:rPr lang="fr-FR" altLang="fr-FR" sz="2400" b="1" dirty="0">
                <a:solidFill>
                  <a:srgbClr val="FF0000"/>
                </a:solidFill>
              </a:rPr>
              <a:t>suicide</a:t>
            </a:r>
            <a:endParaRPr lang="fr-FR" altLang="fr-FR" sz="1800" b="1" dirty="0">
              <a:solidFill>
                <a:srgbClr val="FF0000"/>
              </a:solidFill>
            </a:endParaRPr>
          </a:p>
          <a:p>
            <a:pPr eaLnBrk="1" hangingPunct="1">
              <a:spcBef>
                <a:spcPct val="0"/>
              </a:spcBef>
              <a:buClrTx/>
              <a:buSzTx/>
              <a:buNone/>
            </a:pPr>
            <a:r>
              <a:rPr lang="fr-FR" altLang="fr-FR" sz="1800" dirty="0"/>
              <a:t>collaboration à un acte où la personne se </a:t>
            </a:r>
            <a:r>
              <a:rPr lang="fr-FR" altLang="fr-FR" sz="1800" b="1" dirty="0"/>
              <a:t>donne la mort </a:t>
            </a:r>
            <a:r>
              <a:rPr lang="fr-FR" altLang="fr-FR" sz="1800" dirty="0"/>
              <a:t>pour soulager</a:t>
            </a:r>
          </a:p>
        </p:txBody>
      </p:sp>
    </p:spTree>
    <p:extLst>
      <p:ext uri="{BB962C8B-B14F-4D97-AF65-F5344CB8AC3E}">
        <p14:creationId xmlns:p14="http://schemas.microsoft.com/office/powerpoint/2010/main" val="35566535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0" dur="500"/>
                                        <p:tgtEl>
                                          <p:spTgt spid="35635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5" dur="500"/>
                                        <p:tgtEl>
                                          <p:spTgt spid="35635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20" dur="500"/>
                                        <p:tgtEl>
                                          <p:spTgt spid="356354">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23" dur="500"/>
                                        <p:tgtEl>
                                          <p:spTgt spid="356354">
                                            <p:txEl>
                                              <p:pRg st="5" end="5"/>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26" dur="500"/>
                                        <p:tgtEl>
                                          <p:spTgt spid="35635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56354">
                                            <p:txEl>
                                              <p:pRg st="8" end="8"/>
                                            </p:txEl>
                                          </p:spTgt>
                                        </p:tgtEl>
                                        <p:attrNameLst>
                                          <p:attrName>style.visibility</p:attrName>
                                        </p:attrNameLst>
                                      </p:cBhvr>
                                      <p:to>
                                        <p:strVal val="visible"/>
                                      </p:to>
                                    </p:set>
                                    <p:animEffect transition="in" filter="checkerboard(across)">
                                      <p:cBhvr>
                                        <p:cTn id="31" dur="500"/>
                                        <p:tgtEl>
                                          <p:spTgt spid="356354">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56354">
                                            <p:txEl>
                                              <p:pRg st="9" end="9"/>
                                            </p:txEl>
                                          </p:spTgt>
                                        </p:tgtEl>
                                        <p:attrNameLst>
                                          <p:attrName>style.visibility</p:attrName>
                                        </p:attrNameLst>
                                      </p:cBhvr>
                                      <p:to>
                                        <p:strVal val="visible"/>
                                      </p:to>
                                    </p:set>
                                    <p:animEffect transition="in" filter="checkerboard(across)">
                                      <p:cBhvr>
                                        <p:cTn id="34" dur="500"/>
                                        <p:tgtEl>
                                          <p:spTgt spid="356354">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56354">
                                            <p:txEl>
                                              <p:pRg st="11" end="11"/>
                                            </p:txEl>
                                          </p:spTgt>
                                        </p:tgtEl>
                                        <p:attrNameLst>
                                          <p:attrName>style.visibility</p:attrName>
                                        </p:attrNameLst>
                                      </p:cBhvr>
                                      <p:to>
                                        <p:strVal val="visible"/>
                                      </p:to>
                                    </p:set>
                                    <p:animEffect transition="in" filter="checkerboard(across)">
                                      <p:cBhvr>
                                        <p:cTn id="39" dur="500"/>
                                        <p:tgtEl>
                                          <p:spTgt spid="356354">
                                            <p:txEl>
                                              <p:pRg st="11" end="11"/>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356354">
                                            <p:txEl>
                                              <p:pRg st="12" end="12"/>
                                            </p:txEl>
                                          </p:spTgt>
                                        </p:tgtEl>
                                        <p:attrNameLst>
                                          <p:attrName>style.visibility</p:attrName>
                                        </p:attrNameLst>
                                      </p:cBhvr>
                                      <p:to>
                                        <p:strVal val="visible"/>
                                      </p:to>
                                    </p:set>
                                    <p:animEffect transition="in" filter="checkerboard(across)">
                                      <p:cBhvr>
                                        <p:cTn id="42" dur="500"/>
                                        <p:tgtEl>
                                          <p:spTgt spid="356354">
                                            <p:txEl>
                                              <p:pRg st="12" end="12"/>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356354">
                                            <p:txEl>
                                              <p:pRg st="13" end="13"/>
                                            </p:txEl>
                                          </p:spTgt>
                                        </p:tgtEl>
                                        <p:attrNameLst>
                                          <p:attrName>style.visibility</p:attrName>
                                        </p:attrNameLst>
                                      </p:cBhvr>
                                      <p:to>
                                        <p:strVal val="visible"/>
                                      </p:to>
                                    </p:set>
                                    <p:animEffect transition="in" filter="checkerboard(across)">
                                      <p:cBhvr>
                                        <p:cTn id="45" dur="500"/>
                                        <p:tgtEl>
                                          <p:spTgt spid="356354">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356354">
                                            <p:txEl>
                                              <p:pRg st="14" end="14"/>
                                            </p:txEl>
                                          </p:spTgt>
                                        </p:tgtEl>
                                        <p:attrNameLst>
                                          <p:attrName>style.visibility</p:attrName>
                                        </p:attrNameLst>
                                      </p:cBhvr>
                                      <p:to>
                                        <p:strVal val="visible"/>
                                      </p:to>
                                    </p:set>
                                    <p:animEffect transition="in" filter="checkerboard(across)">
                                      <p:cBhvr>
                                        <p:cTn id="50" dur="500"/>
                                        <p:tgtEl>
                                          <p:spTgt spid="356354">
                                            <p:txEl>
                                              <p:pRg st="14" end="14"/>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356354">
                                            <p:txEl>
                                              <p:pRg st="15" end="15"/>
                                            </p:txEl>
                                          </p:spTgt>
                                        </p:tgtEl>
                                        <p:attrNameLst>
                                          <p:attrName>style.visibility</p:attrName>
                                        </p:attrNameLst>
                                      </p:cBhvr>
                                      <p:to>
                                        <p:strVal val="visible"/>
                                      </p:to>
                                    </p:set>
                                    <p:animEffect transition="in" filter="checkerboard(across)">
                                      <p:cBhvr>
                                        <p:cTn id="53" dur="500"/>
                                        <p:tgtEl>
                                          <p:spTgt spid="356354">
                                            <p:txEl>
                                              <p:pRg st="15" end="1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356354">
                                            <p:txEl>
                                              <p:pRg st="16" end="16"/>
                                            </p:txEl>
                                          </p:spTgt>
                                        </p:tgtEl>
                                        <p:attrNameLst>
                                          <p:attrName>style.visibility</p:attrName>
                                        </p:attrNameLst>
                                      </p:cBhvr>
                                      <p:to>
                                        <p:strVal val="visible"/>
                                      </p:to>
                                    </p:set>
                                    <p:animEffect transition="in" filter="checkerboard(across)">
                                      <p:cBhvr>
                                        <p:cTn id="58" dur="500"/>
                                        <p:tgtEl>
                                          <p:spTgt spid="356354">
                                            <p:txEl>
                                              <p:pRg st="16" end="16"/>
                                            </p:txEl>
                                          </p:spTgt>
                                        </p:tgtEl>
                                      </p:cBhvr>
                                    </p:animEffect>
                                  </p:childTnLst>
                                </p:cTn>
                              </p:par>
                              <p:par>
                                <p:cTn id="59" presetID="5" presetClass="entr" presetSubtype="10" fill="hold" nodeType="withEffect">
                                  <p:stCondLst>
                                    <p:cond delay="0"/>
                                  </p:stCondLst>
                                  <p:childTnLst>
                                    <p:set>
                                      <p:cBhvr>
                                        <p:cTn id="60" dur="1" fill="hold">
                                          <p:stCondLst>
                                            <p:cond delay="0"/>
                                          </p:stCondLst>
                                        </p:cTn>
                                        <p:tgtEl>
                                          <p:spTgt spid="356354">
                                            <p:txEl>
                                              <p:pRg st="17" end="17"/>
                                            </p:txEl>
                                          </p:spTgt>
                                        </p:tgtEl>
                                        <p:attrNameLst>
                                          <p:attrName>style.visibility</p:attrName>
                                        </p:attrNameLst>
                                      </p:cBhvr>
                                      <p:to>
                                        <p:strVal val="visible"/>
                                      </p:to>
                                    </p:set>
                                    <p:animEffect transition="in" filter="checkerboard(across)">
                                      <p:cBhvr>
                                        <p:cTn id="61" dur="500"/>
                                        <p:tgtEl>
                                          <p:spTgt spid="356354">
                                            <p:txEl>
                                              <p:pRg st="17" end="1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grpId="0" nodeType="clickEffect">
                                  <p:stCondLst>
                                    <p:cond delay="0"/>
                                  </p:stCondLst>
                                  <p:childTnLst>
                                    <p:animEffect transition="out" filter="checkerboard(across)">
                                      <p:cBhvr>
                                        <p:cTn id="65" dur="500"/>
                                        <p:tgtEl>
                                          <p:spTgt spid="356354">
                                            <p:txEl>
                                              <p:pRg st="0" end="0"/>
                                            </p:txEl>
                                          </p:spTgt>
                                        </p:tgtEl>
                                      </p:cBhvr>
                                    </p:animEffect>
                                    <p:set>
                                      <p:cBhvr>
                                        <p:cTn id="66" dur="1" fill="hold">
                                          <p:stCondLst>
                                            <p:cond delay="499"/>
                                          </p:stCondLst>
                                        </p:cTn>
                                        <p:tgtEl>
                                          <p:spTgt spid="356354">
                                            <p:txEl>
                                              <p:pRg st="0" end="0"/>
                                            </p:txEl>
                                          </p:spTgt>
                                        </p:tgtEl>
                                        <p:attrNameLst>
                                          <p:attrName>style.visibility</p:attrName>
                                        </p:attrNameLst>
                                      </p:cBhvr>
                                      <p:to>
                                        <p:strVal val="hidden"/>
                                      </p:to>
                                    </p:set>
                                  </p:childTnLst>
                                </p:cTn>
                              </p:par>
                              <p:par>
                                <p:cTn id="67" presetID="5" presetClass="exit" presetSubtype="10" fill="hold" grpId="0" nodeType="withEffect">
                                  <p:stCondLst>
                                    <p:cond delay="0"/>
                                  </p:stCondLst>
                                  <p:childTnLst>
                                    <p:animEffect transition="out" filter="checkerboard(across)">
                                      <p:cBhvr>
                                        <p:cTn id="68" dur="500"/>
                                        <p:tgtEl>
                                          <p:spTgt spid="356354">
                                            <p:txEl>
                                              <p:pRg st="1" end="1"/>
                                            </p:txEl>
                                          </p:spTgt>
                                        </p:tgtEl>
                                      </p:cBhvr>
                                    </p:animEffect>
                                    <p:set>
                                      <p:cBhvr>
                                        <p:cTn id="69" dur="1" fill="hold">
                                          <p:stCondLst>
                                            <p:cond delay="499"/>
                                          </p:stCondLst>
                                        </p:cTn>
                                        <p:tgtEl>
                                          <p:spTgt spid="356354">
                                            <p:txEl>
                                              <p:pRg st="1" end="1"/>
                                            </p:txEl>
                                          </p:spTgt>
                                        </p:tgtEl>
                                        <p:attrNameLst>
                                          <p:attrName>style.visibility</p:attrName>
                                        </p:attrNameLst>
                                      </p:cBhvr>
                                      <p:to>
                                        <p:strVal val="hidden"/>
                                      </p:to>
                                    </p:set>
                                  </p:childTnLst>
                                </p:cTn>
                              </p:par>
                              <p:par>
                                <p:cTn id="70" presetID="5" presetClass="exit" presetSubtype="10" fill="hold" grpId="0" nodeType="withEffect">
                                  <p:stCondLst>
                                    <p:cond delay="0"/>
                                  </p:stCondLst>
                                  <p:childTnLst>
                                    <p:animEffect transition="out" filter="checkerboard(across)">
                                      <p:cBhvr>
                                        <p:cTn id="71" dur="500"/>
                                        <p:tgtEl>
                                          <p:spTgt spid="356354">
                                            <p:txEl>
                                              <p:pRg st="2" end="2"/>
                                            </p:txEl>
                                          </p:spTgt>
                                        </p:tgtEl>
                                      </p:cBhvr>
                                    </p:animEffect>
                                    <p:set>
                                      <p:cBhvr>
                                        <p:cTn id="72" dur="1" fill="hold">
                                          <p:stCondLst>
                                            <p:cond delay="499"/>
                                          </p:stCondLst>
                                        </p:cTn>
                                        <p:tgtEl>
                                          <p:spTgt spid="356354">
                                            <p:txEl>
                                              <p:pRg st="2" end="2"/>
                                            </p:txEl>
                                          </p:spTgt>
                                        </p:tgtEl>
                                        <p:attrNameLst>
                                          <p:attrName>style.visibility</p:attrName>
                                        </p:attrNameLst>
                                      </p:cBhvr>
                                      <p:to>
                                        <p:strVal val="hidden"/>
                                      </p:to>
                                    </p:set>
                                  </p:childTnLst>
                                </p:cTn>
                              </p:par>
                              <p:par>
                                <p:cTn id="73" presetID="5" presetClass="exit" presetSubtype="10" fill="hold" grpId="0" nodeType="withEffect">
                                  <p:stCondLst>
                                    <p:cond delay="0"/>
                                  </p:stCondLst>
                                  <p:childTnLst>
                                    <p:animEffect transition="out" filter="checkerboard(across)">
                                      <p:cBhvr>
                                        <p:cTn id="74" dur="500"/>
                                        <p:tgtEl>
                                          <p:spTgt spid="356354">
                                            <p:txEl>
                                              <p:pRg st="4" end="4"/>
                                            </p:txEl>
                                          </p:spTgt>
                                        </p:tgtEl>
                                      </p:cBhvr>
                                    </p:animEffect>
                                    <p:set>
                                      <p:cBhvr>
                                        <p:cTn id="75" dur="1" fill="hold">
                                          <p:stCondLst>
                                            <p:cond delay="499"/>
                                          </p:stCondLst>
                                        </p:cTn>
                                        <p:tgtEl>
                                          <p:spTgt spid="356354">
                                            <p:txEl>
                                              <p:pRg st="4" end="4"/>
                                            </p:txEl>
                                          </p:spTgt>
                                        </p:tgtEl>
                                        <p:attrNameLst>
                                          <p:attrName>style.visibility</p:attrName>
                                        </p:attrNameLst>
                                      </p:cBhvr>
                                      <p:to>
                                        <p:strVal val="hidden"/>
                                      </p:to>
                                    </p:set>
                                  </p:childTnLst>
                                </p:cTn>
                              </p:par>
                              <p:par>
                                <p:cTn id="76" presetID="5" presetClass="exit" presetSubtype="10" fill="hold" grpId="0" nodeType="withEffect">
                                  <p:stCondLst>
                                    <p:cond delay="0"/>
                                  </p:stCondLst>
                                  <p:childTnLst>
                                    <p:animEffect transition="out" filter="checkerboard(across)">
                                      <p:cBhvr>
                                        <p:cTn id="77" dur="500"/>
                                        <p:tgtEl>
                                          <p:spTgt spid="356354">
                                            <p:txEl>
                                              <p:pRg st="5" end="5"/>
                                            </p:txEl>
                                          </p:spTgt>
                                        </p:tgtEl>
                                      </p:cBhvr>
                                    </p:animEffect>
                                    <p:set>
                                      <p:cBhvr>
                                        <p:cTn id="78" dur="1" fill="hold">
                                          <p:stCondLst>
                                            <p:cond delay="499"/>
                                          </p:stCondLst>
                                        </p:cTn>
                                        <p:tgtEl>
                                          <p:spTgt spid="356354">
                                            <p:txEl>
                                              <p:pRg st="5" end="5"/>
                                            </p:txEl>
                                          </p:spTgt>
                                        </p:tgtEl>
                                        <p:attrNameLst>
                                          <p:attrName>style.visibility</p:attrName>
                                        </p:attrNameLst>
                                      </p:cBhvr>
                                      <p:to>
                                        <p:strVal val="hidden"/>
                                      </p:to>
                                    </p:set>
                                  </p:childTnLst>
                                </p:cTn>
                              </p:par>
                              <p:par>
                                <p:cTn id="79" presetID="5" presetClass="exit" presetSubtype="10" fill="hold" grpId="0" nodeType="withEffect">
                                  <p:stCondLst>
                                    <p:cond delay="0"/>
                                  </p:stCondLst>
                                  <p:childTnLst>
                                    <p:animEffect transition="out" filter="checkerboard(across)">
                                      <p:cBhvr>
                                        <p:cTn id="80" dur="500"/>
                                        <p:tgtEl>
                                          <p:spTgt spid="356354">
                                            <p:txEl>
                                              <p:pRg st="6" end="6"/>
                                            </p:txEl>
                                          </p:spTgt>
                                        </p:tgtEl>
                                      </p:cBhvr>
                                    </p:animEffect>
                                    <p:set>
                                      <p:cBhvr>
                                        <p:cTn id="81" dur="1" fill="hold">
                                          <p:stCondLst>
                                            <p:cond delay="499"/>
                                          </p:stCondLst>
                                        </p:cTn>
                                        <p:tgtEl>
                                          <p:spTgt spid="356354">
                                            <p:txEl>
                                              <p:pRg st="6" end="6"/>
                                            </p:txEl>
                                          </p:spTgt>
                                        </p:tgtEl>
                                        <p:attrNameLst>
                                          <p:attrName>style.visibility</p:attrName>
                                        </p:attrNameLst>
                                      </p:cBhvr>
                                      <p:to>
                                        <p:strVal val="hidden"/>
                                      </p:to>
                                    </p:set>
                                  </p:childTnLst>
                                </p:cTn>
                              </p:par>
                              <p:par>
                                <p:cTn id="82" presetID="5" presetClass="exit" presetSubtype="10" fill="hold" grpId="0" nodeType="withEffect">
                                  <p:stCondLst>
                                    <p:cond delay="0"/>
                                  </p:stCondLst>
                                  <p:childTnLst>
                                    <p:animEffect transition="out" filter="checkerboard(across)">
                                      <p:cBhvr>
                                        <p:cTn id="83" dur="500"/>
                                        <p:tgtEl>
                                          <p:spTgt spid="356354">
                                            <p:txEl>
                                              <p:pRg st="8" end="8"/>
                                            </p:txEl>
                                          </p:spTgt>
                                        </p:tgtEl>
                                      </p:cBhvr>
                                    </p:animEffect>
                                    <p:set>
                                      <p:cBhvr>
                                        <p:cTn id="84" dur="1" fill="hold">
                                          <p:stCondLst>
                                            <p:cond delay="499"/>
                                          </p:stCondLst>
                                        </p:cTn>
                                        <p:tgtEl>
                                          <p:spTgt spid="356354">
                                            <p:txEl>
                                              <p:pRg st="8" end="8"/>
                                            </p:txEl>
                                          </p:spTgt>
                                        </p:tgtEl>
                                        <p:attrNameLst>
                                          <p:attrName>style.visibility</p:attrName>
                                        </p:attrNameLst>
                                      </p:cBhvr>
                                      <p:to>
                                        <p:strVal val="hidden"/>
                                      </p:to>
                                    </p:set>
                                  </p:childTnLst>
                                </p:cTn>
                              </p:par>
                              <p:par>
                                <p:cTn id="85" presetID="5" presetClass="exit" presetSubtype="10" fill="hold" grpId="0" nodeType="withEffect">
                                  <p:stCondLst>
                                    <p:cond delay="0"/>
                                  </p:stCondLst>
                                  <p:childTnLst>
                                    <p:animEffect transition="out" filter="checkerboard(across)">
                                      <p:cBhvr>
                                        <p:cTn id="86" dur="500"/>
                                        <p:tgtEl>
                                          <p:spTgt spid="356354">
                                            <p:txEl>
                                              <p:pRg st="9" end="9"/>
                                            </p:txEl>
                                          </p:spTgt>
                                        </p:tgtEl>
                                      </p:cBhvr>
                                    </p:animEffect>
                                    <p:set>
                                      <p:cBhvr>
                                        <p:cTn id="87" dur="1" fill="hold">
                                          <p:stCondLst>
                                            <p:cond delay="499"/>
                                          </p:stCondLst>
                                        </p:cTn>
                                        <p:tgtEl>
                                          <p:spTgt spid="356354">
                                            <p:txEl>
                                              <p:pRg st="9" end="9"/>
                                            </p:txEl>
                                          </p:spTgt>
                                        </p:tgtEl>
                                        <p:attrNameLst>
                                          <p:attrName>style.visibility</p:attrName>
                                        </p:attrNameLst>
                                      </p:cBhvr>
                                      <p:to>
                                        <p:strVal val="hidden"/>
                                      </p:to>
                                    </p:set>
                                  </p:childTnLst>
                                </p:cTn>
                              </p:par>
                              <p:par>
                                <p:cTn id="88" presetID="5" presetClass="exit" presetSubtype="10" fill="hold" grpId="0" nodeType="withEffect">
                                  <p:stCondLst>
                                    <p:cond delay="0"/>
                                  </p:stCondLst>
                                  <p:childTnLst>
                                    <p:animEffect transition="out" filter="checkerboard(across)">
                                      <p:cBhvr>
                                        <p:cTn id="89" dur="500"/>
                                        <p:tgtEl>
                                          <p:spTgt spid="356354">
                                            <p:txEl>
                                              <p:pRg st="10" end="10"/>
                                            </p:txEl>
                                          </p:spTgt>
                                        </p:tgtEl>
                                      </p:cBhvr>
                                    </p:animEffect>
                                    <p:set>
                                      <p:cBhvr>
                                        <p:cTn id="90" dur="1" fill="hold">
                                          <p:stCondLst>
                                            <p:cond delay="499"/>
                                          </p:stCondLst>
                                        </p:cTn>
                                        <p:tgtEl>
                                          <p:spTgt spid="356354">
                                            <p:txEl>
                                              <p:pRg st="10" end="10"/>
                                            </p:txEl>
                                          </p:spTgt>
                                        </p:tgtEl>
                                        <p:attrNameLst>
                                          <p:attrName>style.visibility</p:attrName>
                                        </p:attrNameLst>
                                      </p:cBhvr>
                                      <p:to>
                                        <p:strVal val="hidden"/>
                                      </p:to>
                                    </p:set>
                                  </p:childTnLst>
                                </p:cTn>
                              </p:par>
                              <p:par>
                                <p:cTn id="91" presetID="5" presetClass="exit" presetSubtype="10" fill="hold" grpId="0" nodeType="withEffect">
                                  <p:stCondLst>
                                    <p:cond delay="0"/>
                                  </p:stCondLst>
                                  <p:childTnLst>
                                    <p:animEffect transition="out" filter="checkerboard(across)">
                                      <p:cBhvr>
                                        <p:cTn id="92" dur="500"/>
                                        <p:tgtEl>
                                          <p:spTgt spid="356354">
                                            <p:txEl>
                                              <p:pRg st="11" end="11"/>
                                            </p:txEl>
                                          </p:spTgt>
                                        </p:tgtEl>
                                      </p:cBhvr>
                                    </p:animEffect>
                                    <p:set>
                                      <p:cBhvr>
                                        <p:cTn id="93" dur="1" fill="hold">
                                          <p:stCondLst>
                                            <p:cond delay="499"/>
                                          </p:stCondLst>
                                        </p:cTn>
                                        <p:tgtEl>
                                          <p:spTgt spid="356354">
                                            <p:txEl>
                                              <p:pRg st="11" end="11"/>
                                            </p:txEl>
                                          </p:spTgt>
                                        </p:tgtEl>
                                        <p:attrNameLst>
                                          <p:attrName>style.visibility</p:attrName>
                                        </p:attrNameLst>
                                      </p:cBhvr>
                                      <p:to>
                                        <p:strVal val="hidden"/>
                                      </p:to>
                                    </p:set>
                                  </p:childTnLst>
                                </p:cTn>
                              </p:par>
                              <p:par>
                                <p:cTn id="94" presetID="5" presetClass="exit" presetSubtype="10" fill="hold" grpId="0" nodeType="withEffect">
                                  <p:stCondLst>
                                    <p:cond delay="0"/>
                                  </p:stCondLst>
                                  <p:childTnLst>
                                    <p:animEffect transition="out" filter="checkerboard(across)">
                                      <p:cBhvr>
                                        <p:cTn id="95" dur="500"/>
                                        <p:tgtEl>
                                          <p:spTgt spid="356354">
                                            <p:txEl>
                                              <p:pRg st="12" end="12"/>
                                            </p:txEl>
                                          </p:spTgt>
                                        </p:tgtEl>
                                      </p:cBhvr>
                                    </p:animEffect>
                                    <p:set>
                                      <p:cBhvr>
                                        <p:cTn id="96" dur="1" fill="hold">
                                          <p:stCondLst>
                                            <p:cond delay="499"/>
                                          </p:stCondLst>
                                        </p:cTn>
                                        <p:tgtEl>
                                          <p:spTgt spid="356354">
                                            <p:txEl>
                                              <p:pRg st="12" end="12"/>
                                            </p:txEl>
                                          </p:spTgt>
                                        </p:tgtEl>
                                        <p:attrNameLst>
                                          <p:attrName>style.visibility</p:attrName>
                                        </p:attrNameLst>
                                      </p:cBhvr>
                                      <p:to>
                                        <p:strVal val="hidden"/>
                                      </p:to>
                                    </p:set>
                                  </p:childTnLst>
                                </p:cTn>
                              </p:par>
                              <p:par>
                                <p:cTn id="97" presetID="5" presetClass="exit" presetSubtype="10" fill="hold" grpId="0" nodeType="withEffect">
                                  <p:stCondLst>
                                    <p:cond delay="0"/>
                                  </p:stCondLst>
                                  <p:childTnLst>
                                    <p:animEffect transition="out" filter="checkerboard(across)">
                                      <p:cBhvr>
                                        <p:cTn id="98" dur="500"/>
                                        <p:tgtEl>
                                          <p:spTgt spid="356354">
                                            <p:txEl>
                                              <p:pRg st="13" end="13"/>
                                            </p:txEl>
                                          </p:spTgt>
                                        </p:tgtEl>
                                      </p:cBhvr>
                                    </p:animEffect>
                                    <p:set>
                                      <p:cBhvr>
                                        <p:cTn id="99" dur="1" fill="hold">
                                          <p:stCondLst>
                                            <p:cond delay="499"/>
                                          </p:stCondLst>
                                        </p:cTn>
                                        <p:tgtEl>
                                          <p:spTgt spid="356354">
                                            <p:txEl>
                                              <p:pRg st="13" end="13"/>
                                            </p:txEl>
                                          </p:spTgt>
                                        </p:tgtEl>
                                        <p:attrNameLst>
                                          <p:attrName>style.visibility</p:attrName>
                                        </p:attrNameLst>
                                      </p:cBhvr>
                                      <p:to>
                                        <p:strVal val="hidden"/>
                                      </p:to>
                                    </p:set>
                                  </p:childTnLst>
                                </p:cTn>
                              </p:par>
                              <p:par>
                                <p:cTn id="100" presetID="5" presetClass="exit" presetSubtype="10" fill="hold" grpId="0" nodeType="withEffect">
                                  <p:stCondLst>
                                    <p:cond delay="0"/>
                                  </p:stCondLst>
                                  <p:childTnLst>
                                    <p:animEffect transition="out" filter="checkerboard(across)">
                                      <p:cBhvr>
                                        <p:cTn id="101" dur="500"/>
                                        <p:tgtEl>
                                          <p:spTgt spid="356354">
                                            <p:txEl>
                                              <p:pRg st="14" end="14"/>
                                            </p:txEl>
                                          </p:spTgt>
                                        </p:tgtEl>
                                      </p:cBhvr>
                                    </p:animEffect>
                                    <p:set>
                                      <p:cBhvr>
                                        <p:cTn id="102" dur="1" fill="hold">
                                          <p:stCondLst>
                                            <p:cond delay="499"/>
                                          </p:stCondLst>
                                        </p:cTn>
                                        <p:tgtEl>
                                          <p:spTgt spid="356354">
                                            <p:txEl>
                                              <p:pRg st="14" end="14"/>
                                            </p:txEl>
                                          </p:spTgt>
                                        </p:tgtEl>
                                        <p:attrNameLst>
                                          <p:attrName>style.visibility</p:attrName>
                                        </p:attrNameLst>
                                      </p:cBhvr>
                                      <p:to>
                                        <p:strVal val="hidden"/>
                                      </p:to>
                                    </p:set>
                                  </p:childTnLst>
                                </p:cTn>
                              </p:par>
                              <p:par>
                                <p:cTn id="103" presetID="5" presetClass="exit" presetSubtype="10" fill="hold" grpId="0" nodeType="withEffect">
                                  <p:stCondLst>
                                    <p:cond delay="0"/>
                                  </p:stCondLst>
                                  <p:childTnLst>
                                    <p:animEffect transition="out" filter="checkerboard(across)">
                                      <p:cBhvr>
                                        <p:cTn id="104" dur="500"/>
                                        <p:tgtEl>
                                          <p:spTgt spid="356354">
                                            <p:txEl>
                                              <p:pRg st="15" end="15"/>
                                            </p:txEl>
                                          </p:spTgt>
                                        </p:tgtEl>
                                      </p:cBhvr>
                                    </p:animEffect>
                                    <p:set>
                                      <p:cBhvr>
                                        <p:cTn id="105" dur="1" fill="hold">
                                          <p:stCondLst>
                                            <p:cond delay="499"/>
                                          </p:stCondLst>
                                        </p:cTn>
                                        <p:tgtEl>
                                          <p:spTgt spid="356354">
                                            <p:txEl>
                                              <p:pRg st="15" end="15"/>
                                            </p:txEl>
                                          </p:spTgt>
                                        </p:tgtEl>
                                        <p:attrNameLst>
                                          <p:attrName>style.visibility</p:attrName>
                                        </p:attrNameLst>
                                      </p:cBhvr>
                                      <p:to>
                                        <p:strVal val="hidden"/>
                                      </p:to>
                                    </p:set>
                                  </p:childTnLst>
                                </p:cTn>
                              </p:par>
                              <p:par>
                                <p:cTn id="106" presetID="5" presetClass="exit" presetSubtype="10" fill="hold" grpId="0" nodeType="withEffect">
                                  <p:stCondLst>
                                    <p:cond delay="0"/>
                                  </p:stCondLst>
                                  <p:childTnLst>
                                    <p:animEffect transition="out" filter="checkerboard(across)">
                                      <p:cBhvr>
                                        <p:cTn id="107" dur="500"/>
                                        <p:tgtEl>
                                          <p:spTgt spid="356354">
                                            <p:txEl>
                                              <p:pRg st="16" end="16"/>
                                            </p:txEl>
                                          </p:spTgt>
                                        </p:tgtEl>
                                      </p:cBhvr>
                                    </p:animEffect>
                                    <p:set>
                                      <p:cBhvr>
                                        <p:cTn id="108" dur="1" fill="hold">
                                          <p:stCondLst>
                                            <p:cond delay="499"/>
                                          </p:stCondLst>
                                        </p:cTn>
                                        <p:tgtEl>
                                          <p:spTgt spid="356354">
                                            <p:txEl>
                                              <p:pRg st="16" end="16"/>
                                            </p:txEl>
                                          </p:spTgt>
                                        </p:tgtEl>
                                        <p:attrNameLst>
                                          <p:attrName>style.visibility</p:attrName>
                                        </p:attrNameLst>
                                      </p:cBhvr>
                                      <p:to>
                                        <p:strVal val="hidden"/>
                                      </p:to>
                                    </p:set>
                                  </p:childTnLst>
                                </p:cTn>
                              </p:par>
                              <p:par>
                                <p:cTn id="109" presetID="5" presetClass="exit" presetSubtype="10" fill="hold" grpId="0" nodeType="withEffect">
                                  <p:stCondLst>
                                    <p:cond delay="0"/>
                                  </p:stCondLst>
                                  <p:childTnLst>
                                    <p:animEffect transition="out" filter="checkerboard(across)">
                                      <p:cBhvr>
                                        <p:cTn id="110" dur="500"/>
                                        <p:tgtEl>
                                          <p:spTgt spid="356354">
                                            <p:txEl>
                                              <p:pRg st="17" end="17"/>
                                            </p:txEl>
                                          </p:spTgt>
                                        </p:tgtEl>
                                      </p:cBhvr>
                                    </p:animEffect>
                                    <p:set>
                                      <p:cBhvr>
                                        <p:cTn id="111" dur="1" fill="hold">
                                          <p:stCondLst>
                                            <p:cond delay="499"/>
                                          </p:stCondLst>
                                        </p:cTn>
                                        <p:tgtEl>
                                          <p:spTgt spid="356354">
                                            <p:txEl>
                                              <p:pRg st="17" end="1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B3E5B69-A76C-384A-8FF6-B7278B34E3DE}"/>
              </a:ext>
            </a:extLst>
          </p:cNvPr>
          <p:cNvSpPr/>
          <p:nvPr/>
        </p:nvSpPr>
        <p:spPr bwMode="auto">
          <a:xfrm>
            <a:off x="3293858" y="2636912"/>
            <a:ext cx="2304256" cy="22072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dirty="0"/>
              <a:t>IV</a:t>
            </a:r>
            <a:r>
              <a:rPr kumimoji="0" lang="fr-FR" sz="2400" b="0" i="0" u="none" strike="noStrike" cap="none" normalizeH="0" baseline="0" dirty="0">
                <a:ln>
                  <a:noFill/>
                </a:ln>
                <a:solidFill>
                  <a:schemeClr val="tx1"/>
                </a:solidFill>
                <a:effectLst/>
                <a:latin typeface="Arial" charset="0"/>
              </a:rPr>
              <a:t>.</a:t>
            </a:r>
            <a:endParaRPr lang="fr-FR" dirty="0"/>
          </a:p>
          <a:p>
            <a:pPr marL="0" marR="0" indent="0" algn="ctr" defTabSz="914400" rtl="0" eaLnBrk="1" fontAlgn="base" latinLnBrk="0" hangingPunct="1">
              <a:lnSpc>
                <a:spcPct val="100000"/>
              </a:lnSpc>
              <a:spcBef>
                <a:spcPct val="0"/>
              </a:spcBef>
              <a:spcAft>
                <a:spcPct val="0"/>
              </a:spcAft>
              <a:buClrTx/>
              <a:buSzTx/>
              <a:buFontTx/>
              <a:buNone/>
              <a:tabLst/>
            </a:pPr>
            <a:r>
              <a:rPr lang="fr-FR" b="1" dirty="0"/>
              <a:t>nature </a:t>
            </a:r>
            <a:r>
              <a:rPr lang="fr-FR" dirty="0"/>
              <a:t>de l’acte</a:t>
            </a:r>
          </a:p>
          <a:p>
            <a:pPr marL="0" marR="0" indent="0" algn="ctr" defTabSz="914400" rtl="0" eaLnBrk="1" fontAlgn="base" latinLnBrk="0" hangingPunct="1">
              <a:lnSpc>
                <a:spcPct val="100000"/>
              </a:lnSpc>
              <a:spcBef>
                <a:spcPct val="0"/>
              </a:spcBef>
              <a:spcAft>
                <a:spcPct val="0"/>
              </a:spcAft>
              <a:buClrTx/>
              <a:buSzTx/>
              <a:buFontTx/>
              <a:buNone/>
              <a:tabLst/>
            </a:pPr>
            <a:endParaRPr lang="fr-FR" b="1" dirty="0"/>
          </a:p>
        </p:txBody>
      </p:sp>
      <p:sp>
        <p:nvSpPr>
          <p:cNvPr id="4" name="Ellipse 3">
            <a:extLst>
              <a:ext uri="{FF2B5EF4-FFF2-40B4-BE49-F238E27FC236}">
                <a16:creationId xmlns:a16="http://schemas.microsoft.com/office/drawing/2014/main" id="{3622F7F7-08F2-8948-A8FE-46EA9E50EB4B}"/>
              </a:ext>
            </a:extLst>
          </p:cNvPr>
          <p:cNvSpPr/>
          <p:nvPr/>
        </p:nvSpPr>
        <p:spPr bwMode="auto">
          <a:xfrm>
            <a:off x="3419872" y="332656"/>
            <a:ext cx="2052228" cy="186100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000" dirty="0"/>
              <a:t>I.</a:t>
            </a:r>
            <a:endParaRPr kumimoji="0" lang="fr-FR" sz="20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2000" b="1" dirty="0"/>
              <a:t>intention</a:t>
            </a:r>
          </a:p>
          <a:p>
            <a:pPr marL="0" marR="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a:ln>
                  <a:noFill/>
                </a:ln>
                <a:solidFill>
                  <a:srgbClr val="FF0000"/>
                </a:solidFill>
                <a:effectLst/>
                <a:latin typeface="Arial" charset="0"/>
              </a:rPr>
              <a:t> </a:t>
            </a:r>
            <a:r>
              <a:rPr kumimoji="0" lang="fr-FR" sz="1800" b="0" i="1" u="none" strike="noStrike" cap="none" normalizeH="0" baseline="0" dirty="0">
                <a:ln>
                  <a:noFill/>
                </a:ln>
                <a:effectLst/>
                <a:latin typeface="Arial" charset="0"/>
              </a:rPr>
              <a:t>relativisme</a:t>
            </a:r>
            <a:endParaRPr kumimoji="0" lang="fr-FR" sz="2000" b="0" i="1" u="none" strike="noStrike" cap="none" normalizeH="0" baseline="0" dirty="0">
              <a:ln>
                <a:noFill/>
              </a:ln>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p:txBody>
      </p:sp>
      <p:sp>
        <p:nvSpPr>
          <p:cNvPr id="5" name="Ellipse 4">
            <a:extLst>
              <a:ext uri="{FF2B5EF4-FFF2-40B4-BE49-F238E27FC236}">
                <a16:creationId xmlns:a16="http://schemas.microsoft.com/office/drawing/2014/main" id="{32AE3DC8-40E4-A343-AA1D-F0233C210E73}"/>
              </a:ext>
            </a:extLst>
          </p:cNvPr>
          <p:cNvSpPr/>
          <p:nvPr/>
        </p:nvSpPr>
        <p:spPr bwMode="auto">
          <a:xfrm>
            <a:off x="1208435" y="4411937"/>
            <a:ext cx="2139430" cy="19475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III.</a:t>
            </a:r>
          </a:p>
          <a:p>
            <a:pPr algn="ctr" eaLnBrk="1" hangingPunct="1"/>
            <a:r>
              <a:rPr lang="fr-FR" sz="2000" b="1" dirty="0" err="1"/>
              <a:t>consé-quences</a:t>
            </a:r>
            <a:endParaRPr lang="fr-FR" sz="2000" b="1" dirty="0"/>
          </a:p>
          <a:p>
            <a:pPr marL="0" marR="0" indent="0" algn="l"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a:ln>
                  <a:noFill/>
                </a:ln>
                <a:solidFill>
                  <a:srgbClr val="FF0000"/>
                </a:solidFill>
                <a:effectLst/>
                <a:latin typeface="Arial" charset="0"/>
              </a:rPr>
              <a:t>  </a:t>
            </a:r>
            <a:r>
              <a:rPr kumimoji="0" lang="fr-FR" sz="1800" b="0" i="1" u="none" strike="noStrike" cap="none" normalizeH="0" baseline="0" dirty="0">
                <a:ln>
                  <a:noFill/>
                </a:ln>
                <a:effectLst/>
                <a:latin typeface="Arial" charset="0"/>
              </a:rPr>
              <a:t>utilitarisme</a:t>
            </a:r>
            <a:endParaRPr kumimoji="0" lang="fr-FR" sz="2400" b="0" i="1" u="none" strike="noStrike" cap="none" normalizeH="0" baseline="0" dirty="0">
              <a:ln>
                <a:noFill/>
              </a:ln>
              <a:effectLst/>
              <a:latin typeface="Arial" charset="0"/>
            </a:endParaRPr>
          </a:p>
        </p:txBody>
      </p:sp>
      <p:sp>
        <p:nvSpPr>
          <p:cNvPr id="6" name="Ellipse 5">
            <a:extLst>
              <a:ext uri="{FF2B5EF4-FFF2-40B4-BE49-F238E27FC236}">
                <a16:creationId xmlns:a16="http://schemas.microsoft.com/office/drawing/2014/main" id="{E641FB0C-3871-1F44-84B2-EF14B369FC48}"/>
              </a:ext>
            </a:extLst>
          </p:cNvPr>
          <p:cNvSpPr/>
          <p:nvPr/>
        </p:nvSpPr>
        <p:spPr bwMode="auto">
          <a:xfrm>
            <a:off x="5745430" y="4346114"/>
            <a:ext cx="2139430" cy="177444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a:t>
            </a:r>
          </a:p>
          <a:p>
            <a:pPr algn="ctr" eaLnBrk="1" hangingPunct="1"/>
            <a:r>
              <a:rPr lang="fr-FR" sz="1800" b="1" dirty="0" err="1"/>
              <a:t>circon</a:t>
            </a:r>
            <a:r>
              <a:rPr lang="fr-FR" sz="1800" b="1" dirty="0"/>
              <a:t>-</a:t>
            </a:r>
          </a:p>
          <a:p>
            <a:pPr algn="ctr" eaLnBrk="1" hangingPunct="1"/>
            <a:r>
              <a:rPr lang="fr-FR" sz="1800" b="1" dirty="0"/>
              <a:t>stances</a:t>
            </a:r>
          </a:p>
          <a:p>
            <a:pPr algn="ctr" eaLnBrk="1" hangingPunct="1"/>
            <a:r>
              <a:rPr lang="fr-FR" sz="1600" i="1" dirty="0"/>
              <a:t>nominalisme</a:t>
            </a:r>
            <a:endParaRPr lang="fr-FR" i="1" dirty="0"/>
          </a:p>
        </p:txBody>
      </p:sp>
      <p:cxnSp>
        <p:nvCxnSpPr>
          <p:cNvPr id="8" name="Connecteur droit 7">
            <a:extLst>
              <a:ext uri="{FF2B5EF4-FFF2-40B4-BE49-F238E27FC236}">
                <a16:creationId xmlns:a16="http://schemas.microsoft.com/office/drawing/2014/main" id="{EE170268-D129-F143-BA0A-950869B05AD8}"/>
              </a:ext>
            </a:extLst>
          </p:cNvPr>
          <p:cNvCxnSpPr>
            <a:stCxn id="2" idx="0"/>
            <a:endCxn id="4" idx="4"/>
          </p:cNvCxnSpPr>
          <p:nvPr/>
        </p:nvCxnSpPr>
        <p:spPr bwMode="auto">
          <a:xfrm flipV="1">
            <a:off x="4445986" y="2193662"/>
            <a:ext cx="0" cy="4432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CCAEAAA9-EF4D-CB45-849B-AD1D8F995CBD}"/>
              </a:ext>
            </a:extLst>
          </p:cNvPr>
          <p:cNvCxnSpPr>
            <a:cxnSpLocks/>
          </p:cNvCxnSpPr>
          <p:nvPr/>
        </p:nvCxnSpPr>
        <p:spPr bwMode="auto">
          <a:xfrm flipV="1">
            <a:off x="3131840" y="4368658"/>
            <a:ext cx="360040" cy="37291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F39BE3A2-F53A-844C-B598-CCAA6E8E1E3B}"/>
              </a:ext>
            </a:extLst>
          </p:cNvPr>
          <p:cNvCxnSpPr>
            <a:cxnSpLocks/>
          </p:cNvCxnSpPr>
          <p:nvPr/>
        </p:nvCxnSpPr>
        <p:spPr bwMode="auto">
          <a:xfrm flipH="1" flipV="1">
            <a:off x="5472103" y="4298326"/>
            <a:ext cx="417342" cy="44324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886020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6" presetClass="emph" presetSubtype="0" fill="hold" grpId="0" nodeType="with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1116013" y="1165255"/>
            <a:ext cx="75596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dirty="0"/>
              <a:t>Une action sera jugée bonne si elle produit pour tous ceux qu’elle implique plus de bien-être que toute autre action alternative ; elle sera considérée comme mauvaise dans le cas contraire. Le critère du bien et du mal s’est déplacé : il ne réside plus dans l’acte évalué objectivement, mais dans </a:t>
            </a:r>
            <a:r>
              <a:rPr lang="fr-FR" altLang="fr-FR" sz="2400" b="1" dirty="0"/>
              <a:t>le bien-être </a:t>
            </a:r>
            <a:r>
              <a:rPr lang="fr-FR" altLang="fr-FR" sz="2400" dirty="0"/>
              <a:t>à favoriser et </a:t>
            </a:r>
            <a:r>
              <a:rPr lang="fr-FR" altLang="fr-FR" sz="2400" b="1" dirty="0"/>
              <a:t>la quantité de souffrance </a:t>
            </a:r>
            <a:r>
              <a:rPr lang="fr-FR" altLang="fr-FR" sz="2400" dirty="0"/>
              <a:t>à éviter pour le maximum d’êtres vivants concernés. L’éthique a déserté le bien ou le mal, pour mesurer </a:t>
            </a:r>
            <a:r>
              <a:rPr lang="fr-FR" altLang="fr-FR" sz="2400" i="1" dirty="0"/>
              <a:t>l’effet</a:t>
            </a:r>
            <a:r>
              <a:rPr lang="fr-FR" altLang="fr-FR" sz="2400" dirty="0"/>
              <a:t> de l’action sur soi-même et sur les autres. Le critère de décision relève exclusivement de </a:t>
            </a:r>
            <a:r>
              <a:rPr lang="fr-FR" altLang="fr-FR" sz="2400" b="1" i="1" u="sng" dirty="0"/>
              <a:t>l’intérêt</a:t>
            </a:r>
            <a:r>
              <a:rPr lang="fr-FR" altLang="fr-FR" sz="2400" dirty="0"/>
              <a:t> des êtres vivants.</a:t>
            </a:r>
            <a:r>
              <a:rPr lang="fr-FR" altLang="fr-FR" sz="1800" dirty="0"/>
              <a:t> </a:t>
            </a:r>
            <a:endParaRPr lang="fr-CH" altLang="fr-FR" sz="2400" dirty="0"/>
          </a:p>
        </p:txBody>
      </p:sp>
    </p:spTree>
    <p:extLst>
      <p:ext uri="{BB962C8B-B14F-4D97-AF65-F5344CB8AC3E}">
        <p14:creationId xmlns:p14="http://schemas.microsoft.com/office/powerpoint/2010/main" val="246313560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checkerboard(across)">
                                      <p:cBhvr>
                                        <p:cTn id="7" dur="1000"/>
                                        <p:tgtEl>
                                          <p:spTgt spid="299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299010"/>
                                        </p:tgtEl>
                                      </p:cBhvr>
                                    </p:animEffect>
                                    <p:set>
                                      <p:cBhvr>
                                        <p:cTn id="12" dur="1" fill="hold">
                                          <p:stCondLst>
                                            <p:cond delay="499"/>
                                          </p:stCondLst>
                                        </p:cTn>
                                        <p:tgtEl>
                                          <p:spTgt spid="299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0" grpId="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ChangeArrowheads="1"/>
          </p:cNvSpPr>
          <p:nvPr/>
        </p:nvSpPr>
        <p:spPr bwMode="auto">
          <a:xfrm>
            <a:off x="1116013" y="982663"/>
            <a:ext cx="75596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FR" altLang="fr-FR" sz="2400" u="sng" dirty="0"/>
              <a:t>L’utilitarisme dans l’aide au suicide</a:t>
            </a:r>
          </a:p>
          <a:p>
            <a:pPr eaLnBrk="1" hangingPunct="1">
              <a:spcBef>
                <a:spcPct val="0"/>
              </a:spcBef>
              <a:buClrTx/>
              <a:buSzTx/>
              <a:buFontTx/>
              <a:buNone/>
            </a:pPr>
            <a:r>
              <a:rPr lang="fr-FR" altLang="fr-FR" sz="2400" dirty="0"/>
              <a:t>Selon l’utilitariste, seule la personne concernée est à même de juger des conséquences. Pour ce faire, il lui suffit de mettre dans la balance de son intérêt,</a:t>
            </a:r>
          </a:p>
          <a:p>
            <a:pPr eaLnBrk="1" hangingPunct="1">
              <a:spcBef>
                <a:spcPct val="0"/>
              </a:spcBef>
              <a:buClrTx/>
              <a:buSzTx/>
              <a:buFontTx/>
              <a:buNone/>
            </a:pPr>
            <a:endParaRPr lang="fr-FR" altLang="fr-FR" sz="2400" dirty="0">
              <a:sym typeface="Wingdings" charset="2"/>
            </a:endParaRPr>
          </a:p>
          <a:p>
            <a:pPr eaLnBrk="1" hangingPunct="1">
              <a:spcBef>
                <a:spcPct val="0"/>
              </a:spcBef>
              <a:buClrTx/>
              <a:buSzTx/>
              <a:buFontTx/>
              <a:buNone/>
            </a:pPr>
            <a:r>
              <a:rPr lang="fr-FR" altLang="fr-FR" sz="2400" dirty="0">
                <a:sym typeface="Wingdings" charset="2"/>
              </a:rPr>
              <a:t></a:t>
            </a:r>
            <a:r>
              <a:rPr lang="fr-FR" altLang="fr-FR" sz="2400" dirty="0"/>
              <a:t> a) d’une part les souffrances à venir qu’elle se juge apte ou inapte à supporter,</a:t>
            </a:r>
            <a:endParaRPr lang="fr-FR" altLang="fr-FR" sz="2400" dirty="0">
              <a:sym typeface="Wingdings" charset="2"/>
            </a:endParaRPr>
          </a:p>
          <a:p>
            <a:pPr eaLnBrk="1" hangingPunct="1">
              <a:spcBef>
                <a:spcPct val="0"/>
              </a:spcBef>
              <a:buClrTx/>
              <a:buSzTx/>
              <a:buFont typeface="Wingdings" charset="2"/>
              <a:buChar char="à"/>
            </a:pPr>
            <a:r>
              <a:rPr lang="fr-FR" altLang="fr-FR" sz="2400" dirty="0"/>
              <a:t>b) d’autre part les plaisirs à venir qu’elle peut espérer (</a:t>
            </a:r>
            <a:r>
              <a:rPr lang="fr-FR" altLang="fr-FR" sz="2400" b="1" i="1" dirty="0"/>
              <a:t>qualité de vie</a:t>
            </a:r>
            <a:r>
              <a:rPr lang="fr-FR" altLang="fr-FR" sz="2400" dirty="0"/>
              <a:t>)</a:t>
            </a:r>
          </a:p>
          <a:p>
            <a:pPr eaLnBrk="1" hangingPunct="1">
              <a:spcBef>
                <a:spcPct val="0"/>
              </a:spcBef>
              <a:buClrTx/>
              <a:buSzTx/>
              <a:buFont typeface="Wingdings" charset="2"/>
              <a:buNone/>
            </a:pPr>
            <a:endParaRPr lang="fr-FR" altLang="fr-FR" sz="2400" dirty="0"/>
          </a:p>
          <a:p>
            <a:pPr eaLnBrk="1" hangingPunct="1">
              <a:spcBef>
                <a:spcPct val="0"/>
              </a:spcBef>
              <a:buClrTx/>
              <a:buSzTx/>
              <a:buFontTx/>
              <a:buNone/>
            </a:pPr>
            <a:r>
              <a:rPr lang="fr-FR" altLang="fr-FR" sz="2400" dirty="0"/>
              <a:t>Lorsque la balance utilitariste penche du côté des souffrances, alors la préférence se portera sur la demande d’euthanasie ou d’aide au suicide. </a:t>
            </a:r>
          </a:p>
        </p:txBody>
      </p:sp>
    </p:spTree>
    <p:extLst>
      <p:ext uri="{BB962C8B-B14F-4D97-AF65-F5344CB8AC3E}">
        <p14:creationId xmlns:p14="http://schemas.microsoft.com/office/powerpoint/2010/main" val="115790300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37922">
                                            <p:txEl>
                                              <p:pRg st="0" end="0"/>
                                            </p:txEl>
                                          </p:spTgt>
                                        </p:tgtEl>
                                        <p:attrNameLst>
                                          <p:attrName>style.visibility</p:attrName>
                                        </p:attrNameLst>
                                      </p:cBhvr>
                                      <p:to>
                                        <p:strVal val="visible"/>
                                      </p:to>
                                    </p:set>
                                    <p:animEffect transition="in" filter="checkerboard(across)">
                                      <p:cBhvr>
                                        <p:cTn id="7" dur="500"/>
                                        <p:tgtEl>
                                          <p:spTgt spid="33792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37922">
                                            <p:txEl>
                                              <p:pRg st="1" end="1"/>
                                            </p:txEl>
                                          </p:spTgt>
                                        </p:tgtEl>
                                        <p:attrNameLst>
                                          <p:attrName>style.visibility</p:attrName>
                                        </p:attrNameLst>
                                      </p:cBhvr>
                                      <p:to>
                                        <p:strVal val="visible"/>
                                      </p:to>
                                    </p:set>
                                    <p:animEffect transition="in" filter="checkerboard(across)">
                                      <p:cBhvr>
                                        <p:cTn id="10" dur="500"/>
                                        <p:tgtEl>
                                          <p:spTgt spid="3379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37922">
                                            <p:txEl>
                                              <p:pRg st="3" end="3"/>
                                            </p:txEl>
                                          </p:spTgt>
                                        </p:tgtEl>
                                        <p:attrNameLst>
                                          <p:attrName>style.visibility</p:attrName>
                                        </p:attrNameLst>
                                      </p:cBhvr>
                                      <p:to>
                                        <p:strVal val="visible"/>
                                      </p:to>
                                    </p:set>
                                    <p:animEffect transition="in" filter="checkerboard(across)">
                                      <p:cBhvr>
                                        <p:cTn id="15" dur="500"/>
                                        <p:tgtEl>
                                          <p:spTgt spid="33792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37922">
                                            <p:txEl>
                                              <p:pRg st="4" end="4"/>
                                            </p:txEl>
                                          </p:spTgt>
                                        </p:tgtEl>
                                        <p:attrNameLst>
                                          <p:attrName>style.visibility</p:attrName>
                                        </p:attrNameLst>
                                      </p:cBhvr>
                                      <p:to>
                                        <p:strVal val="visible"/>
                                      </p:to>
                                    </p:set>
                                    <p:animEffect transition="in" filter="checkerboard(across)">
                                      <p:cBhvr>
                                        <p:cTn id="20" dur="500"/>
                                        <p:tgtEl>
                                          <p:spTgt spid="337922">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37922">
                                            <p:txEl>
                                              <p:pRg st="6" end="6"/>
                                            </p:txEl>
                                          </p:spTgt>
                                        </p:tgtEl>
                                        <p:attrNameLst>
                                          <p:attrName>style.visibility</p:attrName>
                                        </p:attrNameLst>
                                      </p:cBhvr>
                                      <p:to>
                                        <p:strVal val="visible"/>
                                      </p:to>
                                    </p:set>
                                    <p:animEffect transition="in" filter="checkerboard(across)">
                                      <p:cBhvr>
                                        <p:cTn id="25" dur="500"/>
                                        <p:tgtEl>
                                          <p:spTgt spid="337922">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grpId="0" nodeType="clickEffect">
                                  <p:stCondLst>
                                    <p:cond delay="0"/>
                                  </p:stCondLst>
                                  <p:childTnLst>
                                    <p:animEffect transition="out" filter="checkerboard(across)">
                                      <p:cBhvr>
                                        <p:cTn id="29" dur="500"/>
                                        <p:tgtEl>
                                          <p:spTgt spid="337922">
                                            <p:txEl>
                                              <p:pRg st="0" end="0"/>
                                            </p:txEl>
                                          </p:spTgt>
                                        </p:tgtEl>
                                      </p:cBhvr>
                                    </p:animEffect>
                                    <p:set>
                                      <p:cBhvr>
                                        <p:cTn id="30" dur="1" fill="hold">
                                          <p:stCondLst>
                                            <p:cond delay="499"/>
                                          </p:stCondLst>
                                        </p:cTn>
                                        <p:tgtEl>
                                          <p:spTgt spid="337922">
                                            <p:txEl>
                                              <p:pRg st="0" end="0"/>
                                            </p:txEl>
                                          </p:spTgt>
                                        </p:tgtEl>
                                        <p:attrNameLst>
                                          <p:attrName>style.visibility</p:attrName>
                                        </p:attrNameLst>
                                      </p:cBhvr>
                                      <p:to>
                                        <p:strVal val="hidden"/>
                                      </p:to>
                                    </p:set>
                                  </p:childTnLst>
                                </p:cTn>
                              </p:par>
                              <p:par>
                                <p:cTn id="31" presetID="5" presetClass="exit" presetSubtype="10" fill="hold" grpId="0" nodeType="withEffect">
                                  <p:stCondLst>
                                    <p:cond delay="0"/>
                                  </p:stCondLst>
                                  <p:childTnLst>
                                    <p:animEffect transition="out" filter="checkerboard(across)">
                                      <p:cBhvr>
                                        <p:cTn id="32" dur="500"/>
                                        <p:tgtEl>
                                          <p:spTgt spid="337922">
                                            <p:txEl>
                                              <p:pRg st="1" end="1"/>
                                            </p:txEl>
                                          </p:spTgt>
                                        </p:tgtEl>
                                      </p:cBhvr>
                                    </p:animEffect>
                                    <p:set>
                                      <p:cBhvr>
                                        <p:cTn id="33" dur="1" fill="hold">
                                          <p:stCondLst>
                                            <p:cond delay="499"/>
                                          </p:stCondLst>
                                        </p:cTn>
                                        <p:tgtEl>
                                          <p:spTgt spid="337922">
                                            <p:txEl>
                                              <p:pRg st="1" end="1"/>
                                            </p:txEl>
                                          </p:spTgt>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37922">
                                            <p:txEl>
                                              <p:pRg st="3" end="3"/>
                                            </p:txEl>
                                          </p:spTgt>
                                        </p:tgtEl>
                                      </p:cBhvr>
                                    </p:animEffect>
                                    <p:set>
                                      <p:cBhvr>
                                        <p:cTn id="36" dur="1" fill="hold">
                                          <p:stCondLst>
                                            <p:cond delay="499"/>
                                          </p:stCondLst>
                                        </p:cTn>
                                        <p:tgtEl>
                                          <p:spTgt spid="337922">
                                            <p:txEl>
                                              <p:pRg st="3" end="3"/>
                                            </p:txEl>
                                          </p:spTgt>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337922">
                                            <p:txEl>
                                              <p:pRg st="4" end="4"/>
                                            </p:txEl>
                                          </p:spTgt>
                                        </p:tgtEl>
                                      </p:cBhvr>
                                    </p:animEffect>
                                    <p:set>
                                      <p:cBhvr>
                                        <p:cTn id="39" dur="1" fill="hold">
                                          <p:stCondLst>
                                            <p:cond delay="499"/>
                                          </p:stCondLst>
                                        </p:cTn>
                                        <p:tgtEl>
                                          <p:spTgt spid="337922">
                                            <p:txEl>
                                              <p:pRg st="4" end="4"/>
                                            </p:txEl>
                                          </p:spTgt>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337922">
                                            <p:txEl>
                                              <p:pRg st="6" end="6"/>
                                            </p:txEl>
                                          </p:spTgt>
                                        </p:tgtEl>
                                      </p:cBhvr>
                                    </p:animEffect>
                                    <p:set>
                                      <p:cBhvr>
                                        <p:cTn id="42" dur="1" fill="hold">
                                          <p:stCondLst>
                                            <p:cond delay="499"/>
                                          </p:stCondLst>
                                        </p:cTn>
                                        <p:tgtEl>
                                          <p:spTgt spid="337922">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1116013" y="967580"/>
            <a:ext cx="75596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CH" altLang="fr-FR" sz="2400" dirty="0"/>
              <a:t>La pente glissante</a:t>
            </a:r>
          </a:p>
          <a:p>
            <a:pPr eaLnBrk="1" hangingPunct="1">
              <a:spcBef>
                <a:spcPct val="0"/>
              </a:spcBef>
              <a:buClrTx/>
              <a:buSzTx/>
              <a:buFontTx/>
              <a:buNone/>
            </a:pPr>
            <a:endParaRPr lang="fr-CH" altLang="fr-FR" sz="2400" dirty="0"/>
          </a:p>
          <a:p>
            <a:pPr eaLnBrk="1" hangingPunct="1">
              <a:spcBef>
                <a:spcPct val="0"/>
              </a:spcBef>
              <a:buClrTx/>
              <a:buSzTx/>
              <a:buFontTx/>
              <a:buNone/>
            </a:pPr>
            <a:r>
              <a:rPr lang="fr-CH" altLang="fr-FR" sz="2400" dirty="0"/>
              <a:t>arg. 1: On est conduit à banaliser la mort, et à démobiliser les personnes se trouvant en butte à de graves difficultés en leur proposant de quitter la vie. </a:t>
            </a:r>
            <a:r>
              <a:rPr lang="fr-CH" altLang="fr-FR" sz="2400" u="sng" dirty="0"/>
              <a:t>L’aide au suicide contredit la logique des soins palliatifs</a:t>
            </a:r>
            <a:r>
              <a:rPr lang="fr-CH" altLang="fr-FR" sz="2400" dirty="0"/>
              <a:t>.</a:t>
            </a:r>
            <a:r>
              <a:rPr lang="fr-FR" altLang="fr-FR" sz="2400" dirty="0"/>
              <a:t> </a:t>
            </a:r>
          </a:p>
          <a:p>
            <a:pPr eaLnBrk="1" hangingPunct="1">
              <a:spcBef>
                <a:spcPct val="0"/>
              </a:spcBef>
              <a:buClrTx/>
              <a:buSzTx/>
              <a:buFontTx/>
              <a:buNone/>
            </a:pPr>
            <a:endParaRPr lang="fr-FR" altLang="fr-FR" sz="2400" dirty="0"/>
          </a:p>
          <a:p>
            <a:pPr eaLnBrk="1" hangingPunct="1">
              <a:spcBef>
                <a:spcPct val="0"/>
              </a:spcBef>
              <a:buClrTx/>
              <a:buSzTx/>
              <a:buFontTx/>
              <a:buNone/>
            </a:pPr>
            <a:r>
              <a:rPr lang="fr-CH" sz="2400" dirty="0"/>
              <a:t>« L’euthanasie ne complète pas les soins palliatifs, elle les </a:t>
            </a:r>
            <a:r>
              <a:rPr lang="fr-CH" sz="2400" b="1" dirty="0"/>
              <a:t>interrompt</a:t>
            </a:r>
            <a:r>
              <a:rPr lang="fr-CH" sz="2400" dirty="0"/>
              <a:t>, elle ne couronne pas l’accompagnement, elle le </a:t>
            </a:r>
            <a:r>
              <a:rPr lang="fr-CH" sz="2400" b="1" dirty="0"/>
              <a:t>stoppe</a:t>
            </a:r>
            <a:r>
              <a:rPr lang="fr-CH" sz="2400" dirty="0"/>
              <a:t>, elle ne soulage pas le patient, elle </a:t>
            </a:r>
            <a:r>
              <a:rPr lang="fr-CH" sz="2400" b="1" dirty="0"/>
              <a:t>l’élimine</a:t>
            </a:r>
            <a:r>
              <a:rPr lang="fr-CH" sz="2400" dirty="0"/>
              <a:t>. »</a:t>
            </a:r>
          </a:p>
          <a:p>
            <a:pPr algn="r" eaLnBrk="1" hangingPunct="1">
              <a:spcBef>
                <a:spcPct val="0"/>
              </a:spcBef>
              <a:buClrTx/>
              <a:buSzTx/>
              <a:buFontTx/>
              <a:buNone/>
            </a:pPr>
            <a:r>
              <a:rPr lang="fr-CH" sz="1200" dirty="0"/>
              <a:t>Jacques </a:t>
            </a:r>
            <a:r>
              <a:rPr lang="fr-CH" sz="1200" cap="small" dirty="0" err="1"/>
              <a:t>Ricot</a:t>
            </a:r>
            <a:r>
              <a:rPr lang="fr-CH" sz="1200" dirty="0"/>
              <a:t>, «La vie humaine et la médecine», </a:t>
            </a:r>
            <a:r>
              <a:rPr lang="fr-CH" sz="1200" i="1" dirty="0"/>
              <a:t>Esprit</a:t>
            </a:r>
            <a:r>
              <a:rPr lang="fr-CH" sz="1200" dirty="0"/>
              <a:t> 277</a:t>
            </a:r>
            <a:r>
              <a:rPr lang="fr-CH" sz="1200" i="1" dirty="0"/>
              <a:t>,</a:t>
            </a:r>
            <a:r>
              <a:rPr lang="fr-CH" sz="1200" dirty="0"/>
              <a:t> août-septembre 2001, p. 243</a:t>
            </a:r>
            <a:endParaRPr lang="fr-CH" altLang="fr-FR" sz="600" dirty="0"/>
          </a:p>
          <a:p>
            <a:pPr eaLnBrk="1" hangingPunct="1">
              <a:spcBef>
                <a:spcPct val="0"/>
              </a:spcBef>
              <a:buClrTx/>
              <a:buSzTx/>
              <a:buFontTx/>
              <a:buNone/>
            </a:pPr>
            <a:endParaRPr lang="fr-FR" altLang="fr-FR" sz="1200" dirty="0"/>
          </a:p>
        </p:txBody>
      </p:sp>
    </p:spTree>
    <p:extLst>
      <p:ext uri="{BB962C8B-B14F-4D97-AF65-F5344CB8AC3E}">
        <p14:creationId xmlns:p14="http://schemas.microsoft.com/office/powerpoint/2010/main" val="3624488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38946">
                                            <p:txEl>
                                              <p:pRg st="0" end="0"/>
                                            </p:txEl>
                                          </p:spTgt>
                                        </p:tgtEl>
                                        <p:attrNameLst>
                                          <p:attrName>style.visibility</p:attrName>
                                        </p:attrNameLst>
                                      </p:cBhvr>
                                      <p:to>
                                        <p:strVal val="visible"/>
                                      </p:to>
                                    </p:set>
                                    <p:animEffect transition="in" filter="checkerboard(across)">
                                      <p:cBhvr>
                                        <p:cTn id="7" dur="500"/>
                                        <p:tgtEl>
                                          <p:spTgt spid="338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38946">
                                            <p:txEl>
                                              <p:pRg st="2" end="2"/>
                                            </p:txEl>
                                          </p:spTgt>
                                        </p:tgtEl>
                                        <p:attrNameLst>
                                          <p:attrName>style.visibility</p:attrName>
                                        </p:attrNameLst>
                                      </p:cBhvr>
                                      <p:to>
                                        <p:strVal val="visible"/>
                                      </p:to>
                                    </p:set>
                                    <p:animEffect transition="in" filter="checkerboard(across)">
                                      <p:cBhvr>
                                        <p:cTn id="12" dur="500"/>
                                        <p:tgtEl>
                                          <p:spTgt spid="3389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8946">
                                            <p:txEl>
                                              <p:pRg st="4" end="4"/>
                                            </p:txEl>
                                          </p:spTgt>
                                        </p:tgtEl>
                                        <p:attrNameLst>
                                          <p:attrName>style.visibility</p:attrName>
                                        </p:attrNameLst>
                                      </p:cBhvr>
                                      <p:to>
                                        <p:strVal val="visible"/>
                                      </p:to>
                                    </p:set>
                                    <p:animEffect transition="in" filter="checkerboard(across)">
                                      <p:cBhvr>
                                        <p:cTn id="17" dur="500"/>
                                        <p:tgtEl>
                                          <p:spTgt spid="338946">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38946">
                                            <p:txEl>
                                              <p:pRg st="5" end="5"/>
                                            </p:txEl>
                                          </p:spTgt>
                                        </p:tgtEl>
                                        <p:attrNameLst>
                                          <p:attrName>style.visibility</p:attrName>
                                        </p:attrNameLst>
                                      </p:cBhvr>
                                      <p:to>
                                        <p:strVal val="visible"/>
                                      </p:to>
                                    </p:set>
                                    <p:animEffect transition="in" filter="checkerboard(across)">
                                      <p:cBhvr>
                                        <p:cTn id="20" dur="500"/>
                                        <p:tgtEl>
                                          <p:spTgt spid="33894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0" nodeType="clickEffect">
                                  <p:stCondLst>
                                    <p:cond delay="0"/>
                                  </p:stCondLst>
                                  <p:childTnLst>
                                    <p:animEffect transition="out" filter="checkerboard(across)">
                                      <p:cBhvr>
                                        <p:cTn id="24" dur="500"/>
                                        <p:tgtEl>
                                          <p:spTgt spid="338946">
                                            <p:txEl>
                                              <p:pRg st="0" end="0"/>
                                            </p:txEl>
                                          </p:spTgt>
                                        </p:tgtEl>
                                      </p:cBhvr>
                                    </p:animEffect>
                                    <p:set>
                                      <p:cBhvr>
                                        <p:cTn id="25" dur="1" fill="hold">
                                          <p:stCondLst>
                                            <p:cond delay="499"/>
                                          </p:stCondLst>
                                        </p:cTn>
                                        <p:tgtEl>
                                          <p:spTgt spid="338946">
                                            <p:txEl>
                                              <p:pRg st="0" end="0"/>
                                            </p:txEl>
                                          </p:spTgt>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338946">
                                            <p:txEl>
                                              <p:pRg st="2" end="2"/>
                                            </p:txEl>
                                          </p:spTgt>
                                        </p:tgtEl>
                                      </p:cBhvr>
                                    </p:animEffect>
                                    <p:set>
                                      <p:cBhvr>
                                        <p:cTn id="28" dur="1" fill="hold">
                                          <p:stCondLst>
                                            <p:cond delay="499"/>
                                          </p:stCondLst>
                                        </p:cTn>
                                        <p:tgtEl>
                                          <p:spTgt spid="338946">
                                            <p:txEl>
                                              <p:pRg st="2" end="2"/>
                                            </p:txEl>
                                          </p:spTgt>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338946">
                                            <p:txEl>
                                              <p:pRg st="4" end="4"/>
                                            </p:txEl>
                                          </p:spTgt>
                                        </p:tgtEl>
                                      </p:cBhvr>
                                    </p:animEffect>
                                    <p:set>
                                      <p:cBhvr>
                                        <p:cTn id="31" dur="1" fill="hold">
                                          <p:stCondLst>
                                            <p:cond delay="499"/>
                                          </p:stCondLst>
                                        </p:cTn>
                                        <p:tgtEl>
                                          <p:spTgt spid="338946">
                                            <p:txEl>
                                              <p:pRg st="4" end="4"/>
                                            </p:txEl>
                                          </p:spTgt>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338946">
                                            <p:txEl>
                                              <p:pRg st="5" end="5"/>
                                            </p:txEl>
                                          </p:spTgt>
                                        </p:tgtEl>
                                      </p:cBhvr>
                                    </p:animEffect>
                                    <p:set>
                                      <p:cBhvr>
                                        <p:cTn id="34" dur="1" fill="hold">
                                          <p:stCondLst>
                                            <p:cond delay="499"/>
                                          </p:stCondLst>
                                        </p:cTn>
                                        <p:tgtEl>
                                          <p:spTgt spid="338946">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ChangeArrowheads="1"/>
          </p:cNvSpPr>
          <p:nvPr/>
        </p:nvSpPr>
        <p:spPr bwMode="auto">
          <a:xfrm>
            <a:off x="1116013" y="2092325"/>
            <a:ext cx="75596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CH" altLang="fr-FR" sz="2400"/>
              <a:t>La pente glissante</a:t>
            </a:r>
          </a:p>
          <a:p>
            <a:pPr eaLnBrk="1" hangingPunct="1">
              <a:spcBef>
                <a:spcPct val="0"/>
              </a:spcBef>
              <a:buClrTx/>
              <a:buSzTx/>
              <a:buFontTx/>
              <a:buNone/>
            </a:pPr>
            <a:endParaRPr lang="fr-CH" altLang="fr-FR" sz="2400"/>
          </a:p>
          <a:p>
            <a:pPr eaLnBrk="1" hangingPunct="1">
              <a:spcBef>
                <a:spcPct val="0"/>
              </a:spcBef>
              <a:buClrTx/>
              <a:buSzTx/>
              <a:buFontTx/>
              <a:buNone/>
            </a:pPr>
            <a:r>
              <a:rPr lang="fr-CH" altLang="fr-FR" sz="2400"/>
              <a:t>arg. 2: L’acceptation de l’assistance au suicide ouvre la porte à des dérives, car il est difficile de s’assurer que la demande du patient soit exempte de toute pression.</a:t>
            </a:r>
            <a:r>
              <a:rPr lang="fr-FR" altLang="fr-FR" sz="2400"/>
              <a:t> </a:t>
            </a:r>
            <a:endParaRPr lang="fr-CH" altLang="fr-FR" sz="2400"/>
          </a:p>
          <a:p>
            <a:pPr eaLnBrk="1" hangingPunct="1">
              <a:spcBef>
                <a:spcPct val="0"/>
              </a:spcBef>
              <a:buClrTx/>
              <a:buSzTx/>
              <a:buFontTx/>
              <a:buNone/>
            </a:pPr>
            <a:endParaRPr lang="fr-CH" altLang="fr-FR" sz="1200"/>
          </a:p>
          <a:p>
            <a:pPr eaLnBrk="1" hangingPunct="1">
              <a:spcBef>
                <a:spcPct val="0"/>
              </a:spcBef>
              <a:buClrTx/>
              <a:buSzTx/>
              <a:buFontTx/>
              <a:buNone/>
            </a:pPr>
            <a:endParaRPr lang="fr-FR" altLang="fr-FR" sz="1200"/>
          </a:p>
        </p:txBody>
      </p:sp>
    </p:spTree>
    <p:extLst>
      <p:ext uri="{BB962C8B-B14F-4D97-AF65-F5344CB8AC3E}">
        <p14:creationId xmlns:p14="http://schemas.microsoft.com/office/powerpoint/2010/main" val="18316672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40994"/>
                                        </p:tgtEl>
                                        <p:attrNameLst>
                                          <p:attrName>style.visibility</p:attrName>
                                        </p:attrNameLst>
                                      </p:cBhvr>
                                      <p:to>
                                        <p:strVal val="visible"/>
                                      </p:to>
                                    </p:set>
                                    <p:animEffect transition="in" filter="checkerboard(across)">
                                      <p:cBhvr>
                                        <p:cTn id="7" dur="1000"/>
                                        <p:tgtEl>
                                          <p:spTgt spid="340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40994"/>
                                        </p:tgtEl>
                                      </p:cBhvr>
                                    </p:animEffect>
                                    <p:set>
                                      <p:cBhvr>
                                        <p:cTn id="12" dur="1" fill="hold">
                                          <p:stCondLst>
                                            <p:cond delay="499"/>
                                          </p:stCondLst>
                                        </p:cTn>
                                        <p:tgtEl>
                                          <p:spTgt spid="3409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p:bldP spid="340994" grpI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825570A-C979-6FEC-488B-976B5A89DC63}"/>
            </a:ext>
          </a:extLst>
        </p:cNvPr>
        <p:cNvGrpSpPr/>
        <p:nvPr/>
      </p:nvGrpSpPr>
      <p:grpSpPr>
        <a:xfrm>
          <a:off x="0" y="0"/>
          <a:ext cx="0" cy="0"/>
          <a:chOff x="0" y="0"/>
          <a:chExt cx="0" cy="0"/>
        </a:xfrm>
      </p:grpSpPr>
      <p:sp>
        <p:nvSpPr>
          <p:cNvPr id="340994" name="Rectangle 2">
            <a:extLst>
              <a:ext uri="{FF2B5EF4-FFF2-40B4-BE49-F238E27FC236}">
                <a16:creationId xmlns:a16="http://schemas.microsoft.com/office/drawing/2014/main" id="{5BD515C9-86AD-3F4E-3C84-73FBD5DE89F7}"/>
              </a:ext>
            </a:extLst>
          </p:cNvPr>
          <p:cNvSpPr>
            <a:spLocks noChangeArrowheads="1"/>
          </p:cNvSpPr>
          <p:nvPr/>
        </p:nvSpPr>
        <p:spPr bwMode="auto">
          <a:xfrm>
            <a:off x="1116013" y="429766"/>
            <a:ext cx="755967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CH" altLang="fr-FR" sz="2400" u="sng" dirty="0"/>
              <a:t>Les intérêts actuels</a:t>
            </a:r>
          </a:p>
          <a:p>
            <a:pPr eaLnBrk="1" hangingPunct="1">
              <a:spcBef>
                <a:spcPct val="0"/>
              </a:spcBef>
              <a:buClrTx/>
              <a:buSzTx/>
              <a:buFontTx/>
              <a:buNone/>
            </a:pPr>
            <a:endParaRPr lang="fr-CH" altLang="fr-FR" sz="2400" dirty="0"/>
          </a:p>
          <a:p>
            <a:pPr eaLnBrk="1" hangingPunct="1">
              <a:spcBef>
                <a:spcPct val="0"/>
              </a:spcBef>
              <a:buClrTx/>
              <a:buSzTx/>
              <a:buFontTx/>
              <a:buNone/>
            </a:pPr>
            <a:endParaRPr lang="fr-CH" altLang="fr-FR" sz="1200" dirty="0"/>
          </a:p>
          <a:p>
            <a:pPr marL="342900" indent="-342900" eaLnBrk="1" hangingPunct="1">
              <a:spcBef>
                <a:spcPct val="0"/>
              </a:spcBef>
              <a:buClrTx/>
              <a:buSzTx/>
              <a:buFontTx/>
              <a:buChar char="-"/>
            </a:pPr>
            <a:r>
              <a:rPr lang="fr-FR" sz="2400" dirty="0"/>
              <a:t>L’évolution démographique et le vieillissement de la population: on estime une économie </a:t>
            </a:r>
            <a:r>
              <a:rPr lang="fr-FR" sz="2400"/>
              <a:t>de 1,5 Mia </a:t>
            </a:r>
            <a:r>
              <a:rPr lang="fr-FR" sz="2400" dirty="0"/>
              <a:t>d’euros par année.</a:t>
            </a:r>
          </a:p>
          <a:p>
            <a:pPr marL="342900" indent="-342900" eaLnBrk="1" hangingPunct="1">
              <a:spcBef>
                <a:spcPct val="0"/>
              </a:spcBef>
              <a:buClrTx/>
              <a:buSzTx/>
              <a:buFontTx/>
              <a:buChar char="-"/>
            </a:pPr>
            <a:r>
              <a:rPr lang="fr-FR" sz="2400" dirty="0"/>
              <a:t>Certaines familles épuisées attendent « que cela finisse » au plus vite.</a:t>
            </a:r>
          </a:p>
          <a:p>
            <a:pPr marL="342900" indent="-342900" eaLnBrk="1" hangingPunct="1">
              <a:spcBef>
                <a:spcPct val="0"/>
              </a:spcBef>
              <a:buClrTx/>
              <a:buSzTx/>
              <a:buFontTx/>
              <a:buChar char="-"/>
            </a:pPr>
            <a:r>
              <a:rPr lang="fr-FR" sz="2400" dirty="0"/>
              <a:t>Des malades eux-mêmes formulent souvent une demande de mourir.</a:t>
            </a:r>
          </a:p>
          <a:p>
            <a:pPr marL="342900" indent="-342900" eaLnBrk="1" hangingPunct="1">
              <a:spcBef>
                <a:spcPct val="0"/>
              </a:spcBef>
              <a:buClrTx/>
              <a:buSzTx/>
              <a:buFontTx/>
              <a:buChar char="-"/>
            </a:pPr>
            <a:r>
              <a:rPr lang="fr-FR" sz="2400" dirty="0"/>
              <a:t>Un concitoyen confia au maire son soulagement, après que sa maman eut fait appel à une association d’aide au suicide, car la famille éviterait ainsi de vendre la maison.</a:t>
            </a:r>
          </a:p>
          <a:p>
            <a:pPr marL="342900" indent="-342900" eaLnBrk="1" hangingPunct="1">
              <a:spcBef>
                <a:spcPct val="0"/>
              </a:spcBef>
              <a:buClrTx/>
              <a:buSzTx/>
              <a:buFontTx/>
              <a:buChar char="-"/>
            </a:pPr>
            <a:r>
              <a:rPr lang="fr-FR" sz="2400" dirty="0"/>
              <a:t>Même des équipes soignantes estiment parfois judicieux d’en finir, tant la situation devient pesante.</a:t>
            </a:r>
            <a:r>
              <a:rPr lang="fr-CH" sz="1050" dirty="0"/>
              <a:t> </a:t>
            </a:r>
            <a:endParaRPr lang="fr-CH" altLang="fr-FR" sz="1050" dirty="0"/>
          </a:p>
          <a:p>
            <a:pPr eaLnBrk="1" hangingPunct="1">
              <a:spcBef>
                <a:spcPct val="0"/>
              </a:spcBef>
              <a:buClrTx/>
              <a:buSzTx/>
              <a:buFontTx/>
              <a:buNone/>
            </a:pPr>
            <a:endParaRPr lang="fr-CH" altLang="fr-FR" sz="1200" dirty="0"/>
          </a:p>
        </p:txBody>
      </p:sp>
    </p:spTree>
    <p:extLst>
      <p:ext uri="{BB962C8B-B14F-4D97-AF65-F5344CB8AC3E}">
        <p14:creationId xmlns:p14="http://schemas.microsoft.com/office/powerpoint/2010/main" val="24497913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checkerboard(across)">
                                      <p:cBhvr>
                                        <p:cTn id="7" dur="500"/>
                                        <p:tgtEl>
                                          <p:spTgt spid="340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0994">
                                            <p:txEl>
                                              <p:pRg st="3" end="3"/>
                                            </p:txEl>
                                          </p:spTgt>
                                        </p:tgtEl>
                                        <p:attrNameLst>
                                          <p:attrName>style.visibility</p:attrName>
                                        </p:attrNameLst>
                                      </p:cBhvr>
                                      <p:to>
                                        <p:strVal val="visible"/>
                                      </p:to>
                                    </p:set>
                                    <p:animEffect transition="in" filter="checkerboard(across)">
                                      <p:cBhvr>
                                        <p:cTn id="12" dur="500"/>
                                        <p:tgtEl>
                                          <p:spTgt spid="34099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0994">
                                            <p:txEl>
                                              <p:pRg st="4" end="4"/>
                                            </p:txEl>
                                          </p:spTgt>
                                        </p:tgtEl>
                                        <p:attrNameLst>
                                          <p:attrName>style.visibility</p:attrName>
                                        </p:attrNameLst>
                                      </p:cBhvr>
                                      <p:to>
                                        <p:strVal val="visible"/>
                                      </p:to>
                                    </p:set>
                                    <p:animEffect transition="in" filter="checkerboard(across)">
                                      <p:cBhvr>
                                        <p:cTn id="17" dur="500"/>
                                        <p:tgtEl>
                                          <p:spTgt spid="34099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0994">
                                            <p:txEl>
                                              <p:pRg st="5" end="5"/>
                                            </p:txEl>
                                          </p:spTgt>
                                        </p:tgtEl>
                                        <p:attrNameLst>
                                          <p:attrName>style.visibility</p:attrName>
                                        </p:attrNameLst>
                                      </p:cBhvr>
                                      <p:to>
                                        <p:strVal val="visible"/>
                                      </p:to>
                                    </p:set>
                                    <p:animEffect transition="in" filter="checkerboard(across)">
                                      <p:cBhvr>
                                        <p:cTn id="22" dur="500"/>
                                        <p:tgtEl>
                                          <p:spTgt spid="34099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40994">
                                            <p:txEl>
                                              <p:pRg st="6" end="6"/>
                                            </p:txEl>
                                          </p:spTgt>
                                        </p:tgtEl>
                                        <p:attrNameLst>
                                          <p:attrName>style.visibility</p:attrName>
                                        </p:attrNameLst>
                                      </p:cBhvr>
                                      <p:to>
                                        <p:strVal val="visible"/>
                                      </p:to>
                                    </p:set>
                                    <p:animEffect transition="in" filter="checkerboard(across)">
                                      <p:cBhvr>
                                        <p:cTn id="27" dur="500"/>
                                        <p:tgtEl>
                                          <p:spTgt spid="34099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40994">
                                            <p:txEl>
                                              <p:pRg st="7" end="7"/>
                                            </p:txEl>
                                          </p:spTgt>
                                        </p:tgtEl>
                                        <p:attrNameLst>
                                          <p:attrName>style.visibility</p:attrName>
                                        </p:attrNameLst>
                                      </p:cBhvr>
                                      <p:to>
                                        <p:strVal val="visible"/>
                                      </p:to>
                                    </p:set>
                                    <p:animEffect transition="in" filter="checkerboard(across)">
                                      <p:cBhvr>
                                        <p:cTn id="32" dur="500"/>
                                        <p:tgtEl>
                                          <p:spTgt spid="34099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340994">
                                            <p:txEl>
                                              <p:pRg st="0" end="0"/>
                                            </p:txEl>
                                          </p:spTgt>
                                        </p:tgtEl>
                                      </p:cBhvr>
                                    </p:animEffect>
                                    <p:set>
                                      <p:cBhvr>
                                        <p:cTn id="37" dur="1" fill="hold">
                                          <p:stCondLst>
                                            <p:cond delay="499"/>
                                          </p:stCondLst>
                                        </p:cTn>
                                        <p:tgtEl>
                                          <p:spTgt spid="340994">
                                            <p:txEl>
                                              <p:pRg st="0" end="0"/>
                                            </p:txEl>
                                          </p:spTgt>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340994">
                                            <p:txEl>
                                              <p:pRg st="3" end="3"/>
                                            </p:txEl>
                                          </p:spTgt>
                                        </p:tgtEl>
                                      </p:cBhvr>
                                    </p:animEffect>
                                    <p:set>
                                      <p:cBhvr>
                                        <p:cTn id="40" dur="1" fill="hold">
                                          <p:stCondLst>
                                            <p:cond delay="499"/>
                                          </p:stCondLst>
                                        </p:cTn>
                                        <p:tgtEl>
                                          <p:spTgt spid="340994">
                                            <p:txEl>
                                              <p:pRg st="3" end="3"/>
                                            </p:txEl>
                                          </p:spTgt>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340994">
                                            <p:txEl>
                                              <p:pRg st="4" end="4"/>
                                            </p:txEl>
                                          </p:spTgt>
                                        </p:tgtEl>
                                      </p:cBhvr>
                                    </p:animEffect>
                                    <p:set>
                                      <p:cBhvr>
                                        <p:cTn id="43" dur="1" fill="hold">
                                          <p:stCondLst>
                                            <p:cond delay="499"/>
                                          </p:stCondLst>
                                        </p:cTn>
                                        <p:tgtEl>
                                          <p:spTgt spid="340994">
                                            <p:txEl>
                                              <p:pRg st="4" end="4"/>
                                            </p:txEl>
                                          </p:spTgt>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340994">
                                            <p:txEl>
                                              <p:pRg st="5" end="5"/>
                                            </p:txEl>
                                          </p:spTgt>
                                        </p:tgtEl>
                                      </p:cBhvr>
                                    </p:animEffect>
                                    <p:set>
                                      <p:cBhvr>
                                        <p:cTn id="46" dur="1" fill="hold">
                                          <p:stCondLst>
                                            <p:cond delay="499"/>
                                          </p:stCondLst>
                                        </p:cTn>
                                        <p:tgtEl>
                                          <p:spTgt spid="340994">
                                            <p:txEl>
                                              <p:pRg st="5" end="5"/>
                                            </p:txEl>
                                          </p:spTgt>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340994">
                                            <p:txEl>
                                              <p:pRg st="6" end="6"/>
                                            </p:txEl>
                                          </p:spTgt>
                                        </p:tgtEl>
                                      </p:cBhvr>
                                    </p:animEffect>
                                    <p:set>
                                      <p:cBhvr>
                                        <p:cTn id="49" dur="1" fill="hold">
                                          <p:stCondLst>
                                            <p:cond delay="499"/>
                                          </p:stCondLst>
                                        </p:cTn>
                                        <p:tgtEl>
                                          <p:spTgt spid="340994">
                                            <p:txEl>
                                              <p:pRg st="6" end="6"/>
                                            </p:txEl>
                                          </p:spTgt>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340994">
                                            <p:txEl>
                                              <p:pRg st="7" end="7"/>
                                            </p:txEl>
                                          </p:spTgt>
                                        </p:tgtEl>
                                      </p:cBhvr>
                                    </p:animEffect>
                                    <p:set>
                                      <p:cBhvr>
                                        <p:cTn id="52" dur="1" fill="hold">
                                          <p:stCondLst>
                                            <p:cond delay="499"/>
                                          </p:stCondLst>
                                        </p:cTn>
                                        <p:tgtEl>
                                          <p:spTgt spid="34099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1" build="allAtOnce"/>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B3E5B69-A76C-384A-8FF6-B7278B34E3DE}"/>
              </a:ext>
            </a:extLst>
          </p:cNvPr>
          <p:cNvSpPr/>
          <p:nvPr/>
        </p:nvSpPr>
        <p:spPr bwMode="auto">
          <a:xfrm>
            <a:off x="3293858" y="2636912"/>
            <a:ext cx="2304256" cy="22072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dirty="0"/>
              <a:t>IV</a:t>
            </a:r>
            <a:r>
              <a:rPr kumimoji="0" lang="fr-FR" sz="2400" b="0" i="0" u="none" strike="noStrike" cap="none" normalizeH="0" baseline="0" dirty="0">
                <a:ln>
                  <a:noFill/>
                </a:ln>
                <a:solidFill>
                  <a:schemeClr val="tx1"/>
                </a:solidFill>
                <a:effectLst/>
                <a:latin typeface="Arial" charset="0"/>
              </a:rPr>
              <a:t>.</a:t>
            </a:r>
            <a:endParaRPr lang="fr-FR" dirty="0"/>
          </a:p>
          <a:p>
            <a:pPr marL="0" marR="0" indent="0" algn="ctr" defTabSz="914400" rtl="0" eaLnBrk="1" fontAlgn="base" latinLnBrk="0" hangingPunct="1">
              <a:lnSpc>
                <a:spcPct val="100000"/>
              </a:lnSpc>
              <a:spcBef>
                <a:spcPct val="0"/>
              </a:spcBef>
              <a:spcAft>
                <a:spcPct val="0"/>
              </a:spcAft>
              <a:buClrTx/>
              <a:buSzTx/>
              <a:buFontTx/>
              <a:buNone/>
              <a:tabLst/>
            </a:pPr>
            <a:r>
              <a:rPr lang="fr-FR" b="1" dirty="0"/>
              <a:t>nature </a:t>
            </a:r>
            <a:r>
              <a:rPr lang="fr-FR" dirty="0"/>
              <a:t>de l’acte</a:t>
            </a:r>
          </a:p>
          <a:p>
            <a:pPr marL="0" marR="0" indent="0" algn="ctr" defTabSz="914400" rtl="0" eaLnBrk="1" fontAlgn="base" latinLnBrk="0" hangingPunct="1">
              <a:lnSpc>
                <a:spcPct val="100000"/>
              </a:lnSpc>
              <a:spcBef>
                <a:spcPct val="0"/>
              </a:spcBef>
              <a:spcAft>
                <a:spcPct val="0"/>
              </a:spcAft>
              <a:buClrTx/>
              <a:buSzTx/>
              <a:buFontTx/>
              <a:buNone/>
              <a:tabLst/>
            </a:pPr>
            <a:endParaRPr lang="fr-FR" b="1" dirty="0"/>
          </a:p>
        </p:txBody>
      </p:sp>
      <p:sp>
        <p:nvSpPr>
          <p:cNvPr id="4" name="Ellipse 3">
            <a:extLst>
              <a:ext uri="{FF2B5EF4-FFF2-40B4-BE49-F238E27FC236}">
                <a16:creationId xmlns:a16="http://schemas.microsoft.com/office/drawing/2014/main" id="{3622F7F7-08F2-8948-A8FE-46EA9E50EB4B}"/>
              </a:ext>
            </a:extLst>
          </p:cNvPr>
          <p:cNvSpPr/>
          <p:nvPr/>
        </p:nvSpPr>
        <p:spPr bwMode="auto">
          <a:xfrm>
            <a:off x="3419872" y="332656"/>
            <a:ext cx="2052228" cy="186100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000" dirty="0"/>
              <a:t>I.</a:t>
            </a:r>
            <a:endParaRPr kumimoji="0" lang="fr-FR" sz="20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2000" b="1" dirty="0"/>
              <a:t>intention</a:t>
            </a: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p:txBody>
      </p:sp>
      <p:sp>
        <p:nvSpPr>
          <p:cNvPr id="5" name="Ellipse 4">
            <a:extLst>
              <a:ext uri="{FF2B5EF4-FFF2-40B4-BE49-F238E27FC236}">
                <a16:creationId xmlns:a16="http://schemas.microsoft.com/office/drawing/2014/main" id="{32AE3DC8-40E4-A343-AA1D-F0233C210E73}"/>
              </a:ext>
            </a:extLst>
          </p:cNvPr>
          <p:cNvSpPr/>
          <p:nvPr/>
        </p:nvSpPr>
        <p:spPr bwMode="auto">
          <a:xfrm>
            <a:off x="1208435" y="4368658"/>
            <a:ext cx="2139430" cy="20341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III.</a:t>
            </a:r>
          </a:p>
          <a:p>
            <a:pPr algn="ctr" eaLnBrk="1" hangingPunct="1"/>
            <a:r>
              <a:rPr lang="fr-FR" sz="2000" b="1" dirty="0" err="1"/>
              <a:t>consé-quences</a:t>
            </a:r>
            <a:endParaRPr lang="fr-FR" sz="2000" b="1" dirty="0"/>
          </a:p>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p:txBody>
      </p:sp>
      <p:sp>
        <p:nvSpPr>
          <p:cNvPr id="6" name="Ellipse 5">
            <a:extLst>
              <a:ext uri="{FF2B5EF4-FFF2-40B4-BE49-F238E27FC236}">
                <a16:creationId xmlns:a16="http://schemas.microsoft.com/office/drawing/2014/main" id="{E641FB0C-3871-1F44-84B2-EF14B369FC48}"/>
              </a:ext>
            </a:extLst>
          </p:cNvPr>
          <p:cNvSpPr/>
          <p:nvPr/>
        </p:nvSpPr>
        <p:spPr bwMode="auto">
          <a:xfrm>
            <a:off x="5745430" y="4259556"/>
            <a:ext cx="2139430" cy="19475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a:t>
            </a:r>
          </a:p>
          <a:p>
            <a:pPr algn="ctr" eaLnBrk="1" hangingPunct="1"/>
            <a:r>
              <a:rPr lang="fr-FR" sz="1800" b="1" dirty="0" err="1"/>
              <a:t>circon</a:t>
            </a:r>
            <a:r>
              <a:rPr lang="fr-FR" sz="1800" b="1" dirty="0"/>
              <a:t>-</a:t>
            </a:r>
          </a:p>
          <a:p>
            <a:pPr algn="ctr" eaLnBrk="1" hangingPunct="1"/>
            <a:r>
              <a:rPr lang="fr-FR" sz="1800" b="1" dirty="0"/>
              <a:t>Stances</a:t>
            </a:r>
          </a:p>
          <a:p>
            <a:pPr algn="ctr" eaLnBrk="1" hangingPunct="1"/>
            <a:endParaRPr lang="fr-FR" b="1" dirty="0"/>
          </a:p>
        </p:txBody>
      </p:sp>
      <p:cxnSp>
        <p:nvCxnSpPr>
          <p:cNvPr id="8" name="Connecteur droit 7">
            <a:extLst>
              <a:ext uri="{FF2B5EF4-FFF2-40B4-BE49-F238E27FC236}">
                <a16:creationId xmlns:a16="http://schemas.microsoft.com/office/drawing/2014/main" id="{EE170268-D129-F143-BA0A-950869B05AD8}"/>
              </a:ext>
            </a:extLst>
          </p:cNvPr>
          <p:cNvCxnSpPr>
            <a:stCxn id="2" idx="0"/>
            <a:endCxn id="4" idx="4"/>
          </p:cNvCxnSpPr>
          <p:nvPr/>
        </p:nvCxnSpPr>
        <p:spPr bwMode="auto">
          <a:xfrm flipV="1">
            <a:off x="4445986" y="2193662"/>
            <a:ext cx="0" cy="4432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CCAEAAA9-EF4D-CB45-849B-AD1D8F995CBD}"/>
              </a:ext>
            </a:extLst>
          </p:cNvPr>
          <p:cNvCxnSpPr>
            <a:cxnSpLocks/>
          </p:cNvCxnSpPr>
          <p:nvPr/>
        </p:nvCxnSpPr>
        <p:spPr bwMode="auto">
          <a:xfrm flipV="1">
            <a:off x="3131840" y="4368658"/>
            <a:ext cx="360040" cy="37291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F39BE3A2-F53A-844C-B598-CCAA6E8E1E3B}"/>
              </a:ext>
            </a:extLst>
          </p:cNvPr>
          <p:cNvCxnSpPr>
            <a:cxnSpLocks/>
          </p:cNvCxnSpPr>
          <p:nvPr/>
        </p:nvCxnSpPr>
        <p:spPr bwMode="auto">
          <a:xfrm flipH="1" flipV="1">
            <a:off x="5472103" y="4298326"/>
            <a:ext cx="417342" cy="44324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458824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85CB2-2795-704E-E30E-6C54C0CC5F7F}"/>
            </a:ext>
          </a:extLst>
        </p:cNvPr>
        <p:cNvGrpSpPr/>
        <p:nvPr/>
      </p:nvGrpSpPr>
      <p:grpSpPr>
        <a:xfrm>
          <a:off x="0" y="0"/>
          <a:ext cx="0" cy="0"/>
          <a:chOff x="0" y="0"/>
          <a:chExt cx="0" cy="0"/>
        </a:xfrm>
      </p:grpSpPr>
      <p:sp>
        <p:nvSpPr>
          <p:cNvPr id="370691" name="AutoShape 3">
            <a:extLst>
              <a:ext uri="{FF2B5EF4-FFF2-40B4-BE49-F238E27FC236}">
                <a16:creationId xmlns:a16="http://schemas.microsoft.com/office/drawing/2014/main" id="{5A49B88B-6AEA-8917-16DC-A7837080BFA0}"/>
              </a:ext>
            </a:extLst>
          </p:cNvPr>
          <p:cNvSpPr>
            <a:spLocks noChangeAspect="1" noChangeArrowheads="1" noTextEdit="1"/>
          </p:cNvSpPr>
          <p:nvPr/>
        </p:nvSpPr>
        <p:spPr bwMode="auto">
          <a:xfrm>
            <a:off x="395288" y="1052513"/>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 name="Rectangle 2">
            <a:extLst>
              <a:ext uri="{FF2B5EF4-FFF2-40B4-BE49-F238E27FC236}">
                <a16:creationId xmlns:a16="http://schemas.microsoft.com/office/drawing/2014/main" id="{15B729CB-27AC-791F-4960-49A4892873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Tableau 2">
            <a:extLst>
              <a:ext uri="{FF2B5EF4-FFF2-40B4-BE49-F238E27FC236}">
                <a16:creationId xmlns:a16="http://schemas.microsoft.com/office/drawing/2014/main" id="{4B400D10-5770-B0F4-FC68-F20E1741D7AE}"/>
              </a:ext>
            </a:extLst>
          </p:cNvPr>
          <p:cNvGraphicFramePr>
            <a:graphicFrameLocks noGrp="1"/>
          </p:cNvGraphicFramePr>
          <p:nvPr>
            <p:extLst>
              <p:ext uri="{D42A27DB-BD31-4B8C-83A1-F6EECF244321}">
                <p14:modId xmlns:p14="http://schemas.microsoft.com/office/powerpoint/2010/main" val="82704660"/>
              </p:ext>
            </p:extLst>
          </p:nvPr>
        </p:nvGraphicFramePr>
        <p:xfrm>
          <a:off x="683568" y="1268760"/>
          <a:ext cx="7560840" cy="4125906"/>
        </p:xfrm>
        <a:graphic>
          <a:graphicData uri="http://schemas.openxmlformats.org/drawingml/2006/table">
            <a:tbl>
              <a:tblPr firstRow="1" firstCol="1" bandRow="1">
                <a:tableStyleId>{5C22544A-7EE6-4342-B048-85BDC9FD1C3A}</a:tableStyleId>
              </a:tblPr>
              <a:tblGrid>
                <a:gridCol w="709194">
                  <a:extLst>
                    <a:ext uri="{9D8B030D-6E8A-4147-A177-3AD203B41FA5}">
                      <a16:colId xmlns:a16="http://schemas.microsoft.com/office/drawing/2014/main" val="20000"/>
                    </a:ext>
                  </a:extLst>
                </a:gridCol>
                <a:gridCol w="1445921">
                  <a:extLst>
                    <a:ext uri="{9D8B030D-6E8A-4147-A177-3AD203B41FA5}">
                      <a16:colId xmlns:a16="http://schemas.microsoft.com/office/drawing/2014/main" val="20001"/>
                    </a:ext>
                  </a:extLst>
                </a:gridCol>
                <a:gridCol w="2846787">
                  <a:extLst>
                    <a:ext uri="{9D8B030D-6E8A-4147-A177-3AD203B41FA5}">
                      <a16:colId xmlns:a16="http://schemas.microsoft.com/office/drawing/2014/main" val="20002"/>
                    </a:ext>
                  </a:extLst>
                </a:gridCol>
                <a:gridCol w="2558938">
                  <a:extLst>
                    <a:ext uri="{9D8B030D-6E8A-4147-A177-3AD203B41FA5}">
                      <a16:colId xmlns:a16="http://schemas.microsoft.com/office/drawing/2014/main" val="20003"/>
                    </a:ext>
                  </a:extLst>
                </a:gridCol>
              </a:tblGrid>
              <a:tr h="918102">
                <a:tc>
                  <a:txBody>
                    <a:bodyPr/>
                    <a:lstStyle/>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philosophique</a:t>
                      </a: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théologique</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1</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soi-même</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amour naturel</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2</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endParaRPr>
                    </a:p>
                    <a:p>
                      <a:pPr indent="144145" algn="ctr">
                        <a:spcAft>
                          <a:spcPts val="0"/>
                        </a:spcAft>
                      </a:pPr>
                      <a:endParaRPr lang="fr-FR" sz="1800" dirty="0">
                        <a:effectLst/>
                      </a:endParaRPr>
                    </a:p>
                    <a:p>
                      <a:pPr indent="144145" algn="ctr">
                        <a:spcAft>
                          <a:spcPts val="0"/>
                        </a:spcAft>
                      </a:pPr>
                      <a:endParaRPr lang="fr-FR" sz="1800" dirty="0">
                        <a:effectLst/>
                      </a:endParaRPr>
                    </a:p>
                    <a:p>
                      <a:pPr indent="144145" algn="ctr">
                        <a:spcAft>
                          <a:spcPts val="0"/>
                        </a:spcAft>
                      </a:pPr>
                      <a:endParaRPr lang="fr-FR" sz="1800" dirty="0">
                        <a:effectLst/>
                      </a:endParaRPr>
                    </a:p>
                  </a:txBody>
                  <a:tcPr marL="68580" marR="68580" marT="0" marB="0"/>
                </a:tc>
                <a:tc>
                  <a:txBody>
                    <a:bodyPr/>
                    <a:lstStyle/>
                    <a:p>
                      <a:pPr indent="144145" algn="ctr">
                        <a:spcAft>
                          <a:spcPts val="0"/>
                        </a:spcAft>
                      </a:pPr>
                      <a:endParaRPr lang="fr-FR" sz="1800" dirty="0">
                        <a:effectLst/>
                      </a:endParaRPr>
                    </a:p>
                  </a:txBody>
                  <a:tcPr marL="68580" marR="68580" marT="0" marB="0"/>
                </a:tc>
                <a:extLst>
                  <a:ext uri="{0D108BD9-81ED-4DB2-BD59-A6C34878D82A}">
                    <a16:rowId xmlns:a16="http://schemas.microsoft.com/office/drawing/2014/main" val="10002"/>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3</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300" dirty="0">
                        <a:effectLst/>
                      </a:endParaRPr>
                    </a:p>
                    <a:p>
                      <a:pPr indent="144145" algn="ctr">
                        <a:spcAft>
                          <a:spcPts val="0"/>
                        </a:spcAft>
                      </a:pPr>
                      <a:endParaRPr lang="fr-FR" sz="1000" dirty="0">
                        <a:effectLst/>
                      </a:endParaRPr>
                    </a:p>
                    <a:p>
                      <a:pPr indent="144145" algn="ctr">
                        <a:spcAft>
                          <a:spcPts val="0"/>
                        </a:spcAft>
                      </a:pPr>
                      <a:r>
                        <a:rPr lang="fr-FR" sz="1300" dirty="0">
                          <a:effectLst/>
                        </a:rPr>
                        <a:t> </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300" dirty="0">
                        <a:effectLst/>
                      </a:endParaRPr>
                    </a:p>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300" dirty="0">
                        <a:effectLst/>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5875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AutoShape 3"/>
          <p:cNvSpPr>
            <a:spLocks noChangeAspect="1" noChangeArrowheads="1" noTextEdit="1"/>
          </p:cNvSpPr>
          <p:nvPr/>
        </p:nvSpPr>
        <p:spPr bwMode="auto">
          <a:xfrm>
            <a:off x="395288" y="1052513"/>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970158607"/>
              </p:ext>
            </p:extLst>
          </p:nvPr>
        </p:nvGraphicFramePr>
        <p:xfrm>
          <a:off x="683568" y="1268760"/>
          <a:ext cx="7560840" cy="4125906"/>
        </p:xfrm>
        <a:graphic>
          <a:graphicData uri="http://schemas.openxmlformats.org/drawingml/2006/table">
            <a:tbl>
              <a:tblPr firstRow="1" firstCol="1" bandRow="1">
                <a:tableStyleId>{5C22544A-7EE6-4342-B048-85BDC9FD1C3A}</a:tableStyleId>
              </a:tblPr>
              <a:tblGrid>
                <a:gridCol w="709194">
                  <a:extLst>
                    <a:ext uri="{9D8B030D-6E8A-4147-A177-3AD203B41FA5}">
                      <a16:colId xmlns:a16="http://schemas.microsoft.com/office/drawing/2014/main" val="20000"/>
                    </a:ext>
                  </a:extLst>
                </a:gridCol>
                <a:gridCol w="1445921">
                  <a:extLst>
                    <a:ext uri="{9D8B030D-6E8A-4147-A177-3AD203B41FA5}">
                      <a16:colId xmlns:a16="http://schemas.microsoft.com/office/drawing/2014/main" val="20001"/>
                    </a:ext>
                  </a:extLst>
                </a:gridCol>
                <a:gridCol w="2846787">
                  <a:extLst>
                    <a:ext uri="{9D8B030D-6E8A-4147-A177-3AD203B41FA5}">
                      <a16:colId xmlns:a16="http://schemas.microsoft.com/office/drawing/2014/main" val="20002"/>
                    </a:ext>
                  </a:extLst>
                </a:gridCol>
                <a:gridCol w="2558938">
                  <a:extLst>
                    <a:ext uri="{9D8B030D-6E8A-4147-A177-3AD203B41FA5}">
                      <a16:colId xmlns:a16="http://schemas.microsoft.com/office/drawing/2014/main" val="20003"/>
                    </a:ext>
                  </a:extLst>
                </a:gridCol>
              </a:tblGrid>
              <a:tr h="918102">
                <a:tc>
                  <a:txBody>
                    <a:bodyPr/>
                    <a:lstStyle/>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philosophique</a:t>
                      </a: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théologique</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1</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soi-même</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amour naturel</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2</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autrui</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marL="0" marR="0" lvl="0" indent="144145" algn="ctr" defTabSz="914400" rtl="0" eaLnBrk="1" fontAlgn="auto" latinLnBrk="0" hangingPunct="1">
                        <a:lnSpc>
                          <a:spcPct val="100000"/>
                        </a:lnSpc>
                        <a:spcBef>
                          <a:spcPts val="0"/>
                        </a:spcBef>
                        <a:spcAft>
                          <a:spcPts val="0"/>
                        </a:spcAft>
                        <a:buClrTx/>
                        <a:buSzTx/>
                        <a:buFontTx/>
                        <a:buNone/>
                        <a:tabLst/>
                        <a:defRPr/>
                      </a:pPr>
                      <a:r>
                        <a:rPr lang="fr-FR" sz="1800" dirty="0">
                          <a:effectLst/>
                        </a:rPr>
                        <a:t>société (Aristote)</a:t>
                      </a:r>
                      <a:endParaRPr lang="fr-FR" sz="1800" dirty="0">
                        <a:effectLst/>
                        <a:latin typeface="Toronto" charset="0"/>
                        <a:ea typeface="Times New Roman" charset="0"/>
                        <a:cs typeface="Times New Roman" charset="0"/>
                      </a:endParaRPr>
                    </a:p>
                    <a:p>
                      <a:pPr indent="144145" algn="ctr">
                        <a:spcAft>
                          <a:spcPts val="0"/>
                        </a:spcAft>
                      </a:pPr>
                      <a:r>
                        <a:rPr lang="fr-FR" sz="1800" dirty="0">
                          <a:effectLst/>
                        </a:rPr>
                        <a:t> </a:t>
                      </a:r>
                      <a:r>
                        <a:rPr lang="fr-FR" sz="1800" b="1" dirty="0">
                          <a:effectLst/>
                        </a:rPr>
                        <a:t>injustice</a:t>
                      </a:r>
                      <a:r>
                        <a:rPr lang="fr-FR" sz="1800" dirty="0">
                          <a:effectLst/>
                        </a:rPr>
                        <a:t> envers les proches, soignants, malades</a:t>
                      </a:r>
                    </a:p>
                  </a:txBody>
                  <a:tcPr marL="68580" marR="68580" marT="0" marB="0"/>
                </a:tc>
                <a:tc>
                  <a:txBody>
                    <a:bodyPr/>
                    <a:lstStyle/>
                    <a:p>
                      <a:pPr indent="144145" algn="ctr">
                        <a:spcAft>
                          <a:spcPts val="0"/>
                        </a:spcAft>
                      </a:pPr>
                      <a:endParaRPr lang="fr-FR" sz="1800" dirty="0">
                        <a:effectLst/>
                      </a:endParaRPr>
                    </a:p>
                  </a:txBody>
                  <a:tcPr marL="68580" marR="68580" marT="0" marB="0"/>
                </a:tc>
                <a:extLst>
                  <a:ext uri="{0D108BD9-81ED-4DB2-BD59-A6C34878D82A}">
                    <a16:rowId xmlns:a16="http://schemas.microsoft.com/office/drawing/2014/main" val="10002"/>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3</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300" dirty="0">
                        <a:effectLst/>
                      </a:endParaRPr>
                    </a:p>
                    <a:p>
                      <a:pPr indent="144145" algn="ctr">
                        <a:spcAft>
                          <a:spcPts val="0"/>
                        </a:spcAft>
                      </a:pPr>
                      <a:endParaRPr lang="fr-FR" sz="1000" dirty="0">
                        <a:effectLst/>
                      </a:endParaRPr>
                    </a:p>
                    <a:p>
                      <a:pPr indent="144145" algn="ctr">
                        <a:spcAft>
                          <a:spcPts val="0"/>
                        </a:spcAft>
                      </a:pPr>
                      <a:r>
                        <a:rPr lang="fr-FR" sz="1300" dirty="0">
                          <a:effectLst/>
                        </a:rPr>
                        <a:t> </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300" dirty="0">
                        <a:effectLst/>
                      </a:endParaRPr>
                    </a:p>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300" dirty="0">
                        <a:effectLst/>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434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B3E5B69-A76C-384A-8FF6-B7278B34E3DE}"/>
              </a:ext>
            </a:extLst>
          </p:cNvPr>
          <p:cNvSpPr/>
          <p:nvPr/>
        </p:nvSpPr>
        <p:spPr bwMode="auto">
          <a:xfrm>
            <a:off x="3293858" y="2636912"/>
            <a:ext cx="2304256" cy="22072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dirty="0"/>
              <a:t>IV</a:t>
            </a:r>
            <a:r>
              <a:rPr kumimoji="0" lang="fr-FR" sz="2400" b="0" i="0" u="none" strike="noStrike" cap="none" normalizeH="0" baseline="0" dirty="0">
                <a:ln>
                  <a:noFill/>
                </a:ln>
                <a:solidFill>
                  <a:schemeClr val="tx1"/>
                </a:solidFill>
                <a:effectLst/>
                <a:latin typeface="Arial" charset="0"/>
              </a:rPr>
              <a:t>.</a:t>
            </a:r>
            <a:endParaRPr lang="fr-FR" dirty="0"/>
          </a:p>
          <a:p>
            <a:pPr marL="0" marR="0" indent="0" algn="ctr" defTabSz="914400" rtl="0" eaLnBrk="1" fontAlgn="base" latinLnBrk="0" hangingPunct="1">
              <a:lnSpc>
                <a:spcPct val="100000"/>
              </a:lnSpc>
              <a:spcBef>
                <a:spcPct val="0"/>
              </a:spcBef>
              <a:spcAft>
                <a:spcPct val="0"/>
              </a:spcAft>
              <a:buClrTx/>
              <a:buSzTx/>
              <a:buFontTx/>
              <a:buNone/>
              <a:tabLst/>
            </a:pPr>
            <a:r>
              <a:rPr lang="fr-FR" b="1" dirty="0"/>
              <a:t>nature </a:t>
            </a:r>
            <a:r>
              <a:rPr lang="fr-FR" dirty="0"/>
              <a:t>de l’acte</a:t>
            </a:r>
          </a:p>
          <a:p>
            <a:pPr marL="0" marR="0" indent="0" algn="ctr" defTabSz="914400" rtl="0" eaLnBrk="1" fontAlgn="base" latinLnBrk="0" hangingPunct="1">
              <a:lnSpc>
                <a:spcPct val="100000"/>
              </a:lnSpc>
              <a:spcBef>
                <a:spcPct val="0"/>
              </a:spcBef>
              <a:spcAft>
                <a:spcPct val="0"/>
              </a:spcAft>
              <a:buClrTx/>
              <a:buSzTx/>
              <a:buFontTx/>
              <a:buNone/>
              <a:tabLst/>
            </a:pPr>
            <a:endParaRPr lang="fr-FR" b="1" dirty="0"/>
          </a:p>
        </p:txBody>
      </p:sp>
      <p:sp>
        <p:nvSpPr>
          <p:cNvPr id="4" name="Ellipse 3">
            <a:extLst>
              <a:ext uri="{FF2B5EF4-FFF2-40B4-BE49-F238E27FC236}">
                <a16:creationId xmlns:a16="http://schemas.microsoft.com/office/drawing/2014/main" id="{3622F7F7-08F2-8948-A8FE-46EA9E50EB4B}"/>
              </a:ext>
            </a:extLst>
          </p:cNvPr>
          <p:cNvSpPr/>
          <p:nvPr/>
        </p:nvSpPr>
        <p:spPr bwMode="auto">
          <a:xfrm>
            <a:off x="3419872" y="332656"/>
            <a:ext cx="2052228" cy="186100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000" dirty="0"/>
              <a:t>I.</a:t>
            </a:r>
            <a:endParaRPr kumimoji="0" lang="fr-FR" sz="20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2000" b="1" dirty="0"/>
              <a:t>intention</a:t>
            </a: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charset="0"/>
            </a:endParaRPr>
          </a:p>
        </p:txBody>
      </p:sp>
      <p:sp>
        <p:nvSpPr>
          <p:cNvPr id="5" name="Ellipse 4">
            <a:extLst>
              <a:ext uri="{FF2B5EF4-FFF2-40B4-BE49-F238E27FC236}">
                <a16:creationId xmlns:a16="http://schemas.microsoft.com/office/drawing/2014/main" id="{32AE3DC8-40E4-A343-AA1D-F0233C210E73}"/>
              </a:ext>
            </a:extLst>
          </p:cNvPr>
          <p:cNvSpPr/>
          <p:nvPr/>
        </p:nvSpPr>
        <p:spPr bwMode="auto">
          <a:xfrm>
            <a:off x="1208435" y="4368658"/>
            <a:ext cx="2139430" cy="20341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III.</a:t>
            </a:r>
          </a:p>
          <a:p>
            <a:pPr algn="ctr" eaLnBrk="1" hangingPunct="1"/>
            <a:r>
              <a:rPr lang="fr-FR" sz="2000" b="1" dirty="0" err="1"/>
              <a:t>consé-quences</a:t>
            </a:r>
            <a:endParaRPr lang="fr-FR" sz="2000" b="1" dirty="0"/>
          </a:p>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p:txBody>
      </p:sp>
      <p:sp>
        <p:nvSpPr>
          <p:cNvPr id="6" name="Ellipse 5">
            <a:extLst>
              <a:ext uri="{FF2B5EF4-FFF2-40B4-BE49-F238E27FC236}">
                <a16:creationId xmlns:a16="http://schemas.microsoft.com/office/drawing/2014/main" id="{E641FB0C-3871-1F44-84B2-EF14B369FC48}"/>
              </a:ext>
            </a:extLst>
          </p:cNvPr>
          <p:cNvSpPr/>
          <p:nvPr/>
        </p:nvSpPr>
        <p:spPr bwMode="auto">
          <a:xfrm>
            <a:off x="5745430" y="4259556"/>
            <a:ext cx="2139430" cy="194756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r>
              <a:rPr lang="fr-FR" dirty="0"/>
              <a:t>II.</a:t>
            </a:r>
          </a:p>
          <a:p>
            <a:pPr algn="ctr" eaLnBrk="1" hangingPunct="1"/>
            <a:r>
              <a:rPr lang="fr-FR" sz="1800" b="1" dirty="0" err="1"/>
              <a:t>circon</a:t>
            </a:r>
            <a:r>
              <a:rPr lang="fr-FR" sz="1800" b="1" dirty="0"/>
              <a:t>-</a:t>
            </a:r>
          </a:p>
          <a:p>
            <a:pPr algn="ctr" eaLnBrk="1" hangingPunct="1"/>
            <a:r>
              <a:rPr lang="fr-FR" sz="1800" b="1" dirty="0"/>
              <a:t>stances</a:t>
            </a:r>
          </a:p>
          <a:p>
            <a:pPr algn="ctr" eaLnBrk="1" hangingPunct="1"/>
            <a:endParaRPr lang="fr-FR" b="1" dirty="0"/>
          </a:p>
        </p:txBody>
      </p:sp>
      <p:cxnSp>
        <p:nvCxnSpPr>
          <p:cNvPr id="8" name="Connecteur droit 7">
            <a:extLst>
              <a:ext uri="{FF2B5EF4-FFF2-40B4-BE49-F238E27FC236}">
                <a16:creationId xmlns:a16="http://schemas.microsoft.com/office/drawing/2014/main" id="{EE170268-D129-F143-BA0A-950869B05AD8}"/>
              </a:ext>
            </a:extLst>
          </p:cNvPr>
          <p:cNvCxnSpPr>
            <a:stCxn id="2" idx="0"/>
            <a:endCxn id="4" idx="4"/>
          </p:cNvCxnSpPr>
          <p:nvPr/>
        </p:nvCxnSpPr>
        <p:spPr bwMode="auto">
          <a:xfrm flipV="1">
            <a:off x="4445986" y="2193662"/>
            <a:ext cx="0" cy="4432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CCAEAAA9-EF4D-CB45-849B-AD1D8F995CBD}"/>
              </a:ext>
            </a:extLst>
          </p:cNvPr>
          <p:cNvCxnSpPr>
            <a:cxnSpLocks/>
          </p:cNvCxnSpPr>
          <p:nvPr/>
        </p:nvCxnSpPr>
        <p:spPr bwMode="auto">
          <a:xfrm flipV="1">
            <a:off x="3131840" y="4368658"/>
            <a:ext cx="360040" cy="37291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Connecteur droit 11">
            <a:extLst>
              <a:ext uri="{FF2B5EF4-FFF2-40B4-BE49-F238E27FC236}">
                <a16:creationId xmlns:a16="http://schemas.microsoft.com/office/drawing/2014/main" id="{F39BE3A2-F53A-844C-B598-CCAA6E8E1E3B}"/>
              </a:ext>
            </a:extLst>
          </p:cNvPr>
          <p:cNvCxnSpPr>
            <a:cxnSpLocks/>
          </p:cNvCxnSpPr>
          <p:nvPr/>
        </p:nvCxnSpPr>
        <p:spPr bwMode="auto">
          <a:xfrm flipH="1" flipV="1">
            <a:off x="5472103" y="4298326"/>
            <a:ext cx="417342" cy="443249"/>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914399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AutoShape 3"/>
          <p:cNvSpPr>
            <a:spLocks noChangeAspect="1" noChangeArrowheads="1" noTextEdit="1"/>
          </p:cNvSpPr>
          <p:nvPr/>
        </p:nvSpPr>
        <p:spPr bwMode="auto">
          <a:xfrm>
            <a:off x="395288" y="1052513"/>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1657862400"/>
              </p:ext>
            </p:extLst>
          </p:nvPr>
        </p:nvGraphicFramePr>
        <p:xfrm>
          <a:off x="683568" y="1268760"/>
          <a:ext cx="7560840" cy="4125906"/>
        </p:xfrm>
        <a:graphic>
          <a:graphicData uri="http://schemas.openxmlformats.org/drawingml/2006/table">
            <a:tbl>
              <a:tblPr firstRow="1" firstCol="1" bandRow="1">
                <a:tableStyleId>{5C22544A-7EE6-4342-B048-85BDC9FD1C3A}</a:tableStyleId>
              </a:tblPr>
              <a:tblGrid>
                <a:gridCol w="709194">
                  <a:extLst>
                    <a:ext uri="{9D8B030D-6E8A-4147-A177-3AD203B41FA5}">
                      <a16:colId xmlns:a16="http://schemas.microsoft.com/office/drawing/2014/main" val="20000"/>
                    </a:ext>
                  </a:extLst>
                </a:gridCol>
                <a:gridCol w="1445921">
                  <a:extLst>
                    <a:ext uri="{9D8B030D-6E8A-4147-A177-3AD203B41FA5}">
                      <a16:colId xmlns:a16="http://schemas.microsoft.com/office/drawing/2014/main" val="20001"/>
                    </a:ext>
                  </a:extLst>
                </a:gridCol>
                <a:gridCol w="2846787">
                  <a:extLst>
                    <a:ext uri="{9D8B030D-6E8A-4147-A177-3AD203B41FA5}">
                      <a16:colId xmlns:a16="http://schemas.microsoft.com/office/drawing/2014/main" val="20002"/>
                    </a:ext>
                  </a:extLst>
                </a:gridCol>
                <a:gridCol w="2558938">
                  <a:extLst>
                    <a:ext uri="{9D8B030D-6E8A-4147-A177-3AD203B41FA5}">
                      <a16:colId xmlns:a16="http://schemas.microsoft.com/office/drawing/2014/main" val="20003"/>
                    </a:ext>
                  </a:extLst>
                </a:gridCol>
              </a:tblGrid>
              <a:tr h="918102">
                <a:tc>
                  <a:txBody>
                    <a:bodyPr/>
                    <a:lstStyle/>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philosophique</a:t>
                      </a: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théologique</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1</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soi-même</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amour naturel</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2</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autrui</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marL="0" marR="0" lvl="0" indent="144145" algn="ctr" defTabSz="914400" rtl="0" eaLnBrk="1" fontAlgn="auto" latinLnBrk="0" hangingPunct="1">
                        <a:lnSpc>
                          <a:spcPct val="100000"/>
                        </a:lnSpc>
                        <a:spcBef>
                          <a:spcPts val="0"/>
                        </a:spcBef>
                        <a:spcAft>
                          <a:spcPts val="0"/>
                        </a:spcAft>
                        <a:buClrTx/>
                        <a:buSzTx/>
                        <a:buFontTx/>
                        <a:buNone/>
                        <a:tabLst/>
                        <a:defRPr/>
                      </a:pPr>
                      <a:r>
                        <a:rPr lang="fr-FR" sz="1800" dirty="0">
                          <a:effectLst/>
                        </a:rPr>
                        <a:t>société (Aristote)</a:t>
                      </a:r>
                      <a:endParaRPr lang="fr-FR" sz="1800" dirty="0">
                        <a:effectLst/>
                        <a:latin typeface="Toronto" charset="0"/>
                        <a:ea typeface="Times New Roman" charset="0"/>
                        <a:cs typeface="Times New Roman" charset="0"/>
                      </a:endParaRPr>
                    </a:p>
                    <a:p>
                      <a:pPr indent="144145" algn="ctr">
                        <a:spcAft>
                          <a:spcPts val="0"/>
                        </a:spcAft>
                      </a:pPr>
                      <a:r>
                        <a:rPr lang="fr-FR" sz="1800" dirty="0">
                          <a:effectLst/>
                        </a:rPr>
                        <a:t> </a:t>
                      </a:r>
                      <a:r>
                        <a:rPr lang="fr-FR" sz="1800" b="1" dirty="0">
                          <a:effectLst/>
                        </a:rPr>
                        <a:t>injustice</a:t>
                      </a:r>
                      <a:r>
                        <a:rPr lang="fr-FR" sz="1800" dirty="0">
                          <a:effectLst/>
                        </a:rPr>
                        <a:t> envers les proches, soignants, malades</a:t>
                      </a:r>
                    </a:p>
                  </a:txBody>
                  <a:tcPr marL="68580" marR="68580" marT="0" marB="0"/>
                </a:tc>
                <a:tc>
                  <a:txBody>
                    <a:bodyPr/>
                    <a:lstStyle/>
                    <a:p>
                      <a:pPr indent="144145" algn="ctr">
                        <a:spcAft>
                          <a:spcPts val="0"/>
                        </a:spcAft>
                      </a:pPr>
                      <a:endParaRPr lang="fr-FR" sz="1800" dirty="0">
                        <a:effectLst/>
                      </a:endParaRPr>
                    </a:p>
                  </a:txBody>
                  <a:tcPr marL="68580" marR="68580" marT="0" marB="0"/>
                </a:tc>
                <a:extLst>
                  <a:ext uri="{0D108BD9-81ED-4DB2-BD59-A6C34878D82A}">
                    <a16:rowId xmlns:a16="http://schemas.microsoft.com/office/drawing/2014/main" val="10002"/>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3</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Dieu</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latin typeface="Toronto" charset="0"/>
                          <a:ea typeface="Times New Roman" charset="0"/>
                          <a:cs typeface="Times New Roman" charset="0"/>
                        </a:rPr>
                        <a:t>Être premier</a:t>
                      </a:r>
                    </a:p>
                    <a:p>
                      <a:pPr indent="144145" algn="ctr">
                        <a:spcAft>
                          <a:spcPts val="0"/>
                        </a:spcAft>
                      </a:pPr>
                      <a:r>
                        <a:rPr lang="fr-FR" sz="1800" dirty="0">
                          <a:effectLst/>
                          <a:latin typeface="Toronto" charset="0"/>
                          <a:ea typeface="Times New Roman" charset="0"/>
                          <a:cs typeface="Times New Roman" charset="0"/>
                        </a:rPr>
                        <a:t>dont dépend toute chose</a:t>
                      </a:r>
                    </a:p>
                  </a:txBody>
                  <a:tcPr marL="68580" marR="68580" marT="0" marB="0"/>
                </a:tc>
                <a:tc>
                  <a:txBody>
                    <a:bodyPr/>
                    <a:lstStyle/>
                    <a:p>
                      <a:pPr indent="144145" algn="ctr">
                        <a:spcAft>
                          <a:spcPts val="0"/>
                        </a:spcAft>
                      </a:pPr>
                      <a:endParaRPr lang="fr-FR" sz="1800" dirty="0">
                        <a:effectLst/>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8805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8D87-9437-1AF2-F218-58A63C0411F7}"/>
            </a:ext>
          </a:extLst>
        </p:cNvPr>
        <p:cNvGrpSpPr/>
        <p:nvPr/>
      </p:nvGrpSpPr>
      <p:grpSpPr>
        <a:xfrm>
          <a:off x="0" y="0"/>
          <a:ext cx="0" cy="0"/>
          <a:chOff x="0" y="0"/>
          <a:chExt cx="0" cy="0"/>
        </a:xfrm>
      </p:grpSpPr>
      <p:sp>
        <p:nvSpPr>
          <p:cNvPr id="370691" name="AutoShape 3">
            <a:extLst>
              <a:ext uri="{FF2B5EF4-FFF2-40B4-BE49-F238E27FC236}">
                <a16:creationId xmlns:a16="http://schemas.microsoft.com/office/drawing/2014/main" id="{1DE58BAB-919D-D6AC-3F7E-51DB6098B701}"/>
              </a:ext>
            </a:extLst>
          </p:cNvPr>
          <p:cNvSpPr>
            <a:spLocks noChangeAspect="1" noChangeArrowheads="1" noTextEdit="1"/>
          </p:cNvSpPr>
          <p:nvPr/>
        </p:nvSpPr>
        <p:spPr bwMode="auto">
          <a:xfrm>
            <a:off x="395288" y="1052513"/>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 name="Rectangle 2">
            <a:extLst>
              <a:ext uri="{FF2B5EF4-FFF2-40B4-BE49-F238E27FC236}">
                <a16:creationId xmlns:a16="http://schemas.microsoft.com/office/drawing/2014/main" id="{52805C30-C548-D4B3-61D1-9A38BCBA40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Tableau 2">
            <a:extLst>
              <a:ext uri="{FF2B5EF4-FFF2-40B4-BE49-F238E27FC236}">
                <a16:creationId xmlns:a16="http://schemas.microsoft.com/office/drawing/2014/main" id="{DEAE7B0E-47D0-509E-39DD-03D9869B9AFE}"/>
              </a:ext>
            </a:extLst>
          </p:cNvPr>
          <p:cNvGraphicFramePr>
            <a:graphicFrameLocks noGrp="1"/>
          </p:cNvGraphicFramePr>
          <p:nvPr>
            <p:extLst>
              <p:ext uri="{D42A27DB-BD31-4B8C-83A1-F6EECF244321}">
                <p14:modId xmlns:p14="http://schemas.microsoft.com/office/powerpoint/2010/main" val="757913961"/>
              </p:ext>
            </p:extLst>
          </p:nvPr>
        </p:nvGraphicFramePr>
        <p:xfrm>
          <a:off x="683568" y="1268760"/>
          <a:ext cx="7560840" cy="4125906"/>
        </p:xfrm>
        <a:graphic>
          <a:graphicData uri="http://schemas.openxmlformats.org/drawingml/2006/table">
            <a:tbl>
              <a:tblPr firstRow="1" firstCol="1" bandRow="1">
                <a:tableStyleId>{5C22544A-7EE6-4342-B048-85BDC9FD1C3A}</a:tableStyleId>
              </a:tblPr>
              <a:tblGrid>
                <a:gridCol w="709194">
                  <a:extLst>
                    <a:ext uri="{9D8B030D-6E8A-4147-A177-3AD203B41FA5}">
                      <a16:colId xmlns:a16="http://schemas.microsoft.com/office/drawing/2014/main" val="20000"/>
                    </a:ext>
                  </a:extLst>
                </a:gridCol>
                <a:gridCol w="1445921">
                  <a:extLst>
                    <a:ext uri="{9D8B030D-6E8A-4147-A177-3AD203B41FA5}">
                      <a16:colId xmlns:a16="http://schemas.microsoft.com/office/drawing/2014/main" val="20001"/>
                    </a:ext>
                  </a:extLst>
                </a:gridCol>
                <a:gridCol w="2846787">
                  <a:extLst>
                    <a:ext uri="{9D8B030D-6E8A-4147-A177-3AD203B41FA5}">
                      <a16:colId xmlns:a16="http://schemas.microsoft.com/office/drawing/2014/main" val="20002"/>
                    </a:ext>
                  </a:extLst>
                </a:gridCol>
                <a:gridCol w="2558938">
                  <a:extLst>
                    <a:ext uri="{9D8B030D-6E8A-4147-A177-3AD203B41FA5}">
                      <a16:colId xmlns:a16="http://schemas.microsoft.com/office/drawing/2014/main" val="20003"/>
                    </a:ext>
                  </a:extLst>
                </a:gridCol>
              </a:tblGrid>
              <a:tr h="918102">
                <a:tc>
                  <a:txBody>
                    <a:bodyPr/>
                    <a:lstStyle/>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philosophique</a:t>
                      </a: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théologique</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1</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soi-même</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amour naturel</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charité</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2</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autrui</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marL="0" marR="0" lvl="0" indent="144145" algn="ctr" defTabSz="914400" rtl="0" eaLnBrk="1" fontAlgn="auto" latinLnBrk="0" hangingPunct="1">
                        <a:lnSpc>
                          <a:spcPct val="100000"/>
                        </a:lnSpc>
                        <a:spcBef>
                          <a:spcPts val="0"/>
                        </a:spcBef>
                        <a:spcAft>
                          <a:spcPts val="0"/>
                        </a:spcAft>
                        <a:buClrTx/>
                        <a:buSzTx/>
                        <a:buFontTx/>
                        <a:buNone/>
                        <a:tabLst/>
                        <a:defRPr/>
                      </a:pPr>
                      <a:r>
                        <a:rPr lang="fr-FR" sz="1800" dirty="0">
                          <a:effectLst/>
                        </a:rPr>
                        <a:t>société (Aristote)</a:t>
                      </a:r>
                      <a:endParaRPr lang="fr-FR" sz="1800" dirty="0">
                        <a:effectLst/>
                        <a:latin typeface="Toronto" charset="0"/>
                        <a:ea typeface="Times New Roman" charset="0"/>
                        <a:cs typeface="Times New Roman" charset="0"/>
                      </a:endParaRPr>
                    </a:p>
                    <a:p>
                      <a:pPr indent="144145" algn="ctr">
                        <a:spcAft>
                          <a:spcPts val="0"/>
                        </a:spcAft>
                      </a:pPr>
                      <a:r>
                        <a:rPr lang="fr-FR" sz="1800" dirty="0">
                          <a:effectLst/>
                        </a:rPr>
                        <a:t> </a:t>
                      </a:r>
                      <a:r>
                        <a:rPr lang="fr-FR" sz="1800" b="1" dirty="0">
                          <a:effectLst/>
                        </a:rPr>
                        <a:t>injustice</a:t>
                      </a:r>
                      <a:r>
                        <a:rPr lang="fr-FR" sz="1800" dirty="0">
                          <a:effectLst/>
                        </a:rPr>
                        <a:t> envers les proches, soignants, malades</a:t>
                      </a:r>
                    </a:p>
                  </a:txBody>
                  <a:tcPr marL="68580" marR="68580" marT="0" marB="0"/>
                </a:tc>
                <a:tc>
                  <a:txBody>
                    <a:bodyPr/>
                    <a:lstStyle/>
                    <a:p>
                      <a:pPr indent="144145" algn="ctr">
                        <a:spcAft>
                          <a:spcPts val="0"/>
                        </a:spcAft>
                      </a:pPr>
                      <a:endParaRPr lang="fr-FR" sz="1800" dirty="0">
                        <a:effectLst/>
                      </a:endParaRPr>
                    </a:p>
                    <a:p>
                      <a:pPr marL="0" marR="0" lvl="0" indent="144145" algn="ctr" defTabSz="914400" rtl="0" eaLnBrk="1" fontAlgn="auto" latinLnBrk="0" hangingPunct="1">
                        <a:lnSpc>
                          <a:spcPct val="100000"/>
                        </a:lnSpc>
                        <a:spcBef>
                          <a:spcPts val="0"/>
                        </a:spcBef>
                        <a:spcAft>
                          <a:spcPts val="0"/>
                        </a:spcAft>
                        <a:buClrTx/>
                        <a:buSzTx/>
                        <a:buFontTx/>
                        <a:buNone/>
                        <a:tabLst/>
                        <a:defRPr/>
                      </a:pPr>
                      <a:r>
                        <a:rPr lang="fr-FR" sz="1800" dirty="0">
                          <a:effectLst/>
                        </a:rPr>
                        <a:t>charité envers autrui</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3</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Dieu</a:t>
                      </a: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latin typeface="Toronto" charset="0"/>
                          <a:ea typeface="Times New Roman" charset="0"/>
                          <a:cs typeface="Times New Roman" charset="0"/>
                        </a:rPr>
                        <a:t>Être premier</a:t>
                      </a:r>
                    </a:p>
                    <a:p>
                      <a:pPr indent="144145" algn="ctr">
                        <a:spcAft>
                          <a:spcPts val="0"/>
                        </a:spcAft>
                      </a:pPr>
                      <a:r>
                        <a:rPr lang="fr-FR" sz="1800" dirty="0">
                          <a:effectLst/>
                          <a:latin typeface="Toronto" charset="0"/>
                          <a:ea typeface="Times New Roman" charset="0"/>
                          <a:cs typeface="Times New Roman" charset="0"/>
                        </a:rPr>
                        <a:t>dont dépend toute chose</a:t>
                      </a: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don de la vie</a:t>
                      </a:r>
                    </a:p>
                    <a:p>
                      <a:pPr indent="144145" algn="ctr">
                        <a:spcAft>
                          <a:spcPts val="0"/>
                        </a:spcAft>
                      </a:pPr>
                      <a:r>
                        <a:rPr lang="fr-FR" sz="1800" b="0" dirty="0">
                          <a:effectLst/>
                        </a:rPr>
                        <a:t>(Bible)</a:t>
                      </a:r>
                      <a:endParaRPr lang="fr-FR" sz="1800" b="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36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5EEBC-CA10-24BB-250B-8324B94E9A64}"/>
            </a:ext>
          </a:extLst>
        </p:cNvPr>
        <p:cNvGrpSpPr/>
        <p:nvPr/>
      </p:nvGrpSpPr>
      <p:grpSpPr>
        <a:xfrm>
          <a:off x="0" y="0"/>
          <a:ext cx="0" cy="0"/>
          <a:chOff x="0" y="0"/>
          <a:chExt cx="0" cy="0"/>
        </a:xfrm>
      </p:grpSpPr>
      <p:sp>
        <p:nvSpPr>
          <p:cNvPr id="370691" name="AutoShape 3">
            <a:extLst>
              <a:ext uri="{FF2B5EF4-FFF2-40B4-BE49-F238E27FC236}">
                <a16:creationId xmlns:a16="http://schemas.microsoft.com/office/drawing/2014/main" id="{ABBF4DA1-020B-3D5F-F99B-B04D7144C84F}"/>
              </a:ext>
            </a:extLst>
          </p:cNvPr>
          <p:cNvSpPr>
            <a:spLocks noChangeAspect="1" noChangeArrowheads="1" noTextEdit="1"/>
          </p:cNvSpPr>
          <p:nvPr/>
        </p:nvSpPr>
        <p:spPr bwMode="auto">
          <a:xfrm>
            <a:off x="395288" y="1052513"/>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 name="Rectangle 2">
            <a:extLst>
              <a:ext uri="{FF2B5EF4-FFF2-40B4-BE49-F238E27FC236}">
                <a16:creationId xmlns:a16="http://schemas.microsoft.com/office/drawing/2014/main" id="{CAE24281-1E6B-29B7-D2A5-CC96D2090F3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Tableau 2">
            <a:extLst>
              <a:ext uri="{FF2B5EF4-FFF2-40B4-BE49-F238E27FC236}">
                <a16:creationId xmlns:a16="http://schemas.microsoft.com/office/drawing/2014/main" id="{FE2342A0-749E-AA5B-15B0-A6C282F62234}"/>
              </a:ext>
            </a:extLst>
          </p:cNvPr>
          <p:cNvGraphicFramePr>
            <a:graphicFrameLocks noGrp="1"/>
          </p:cNvGraphicFramePr>
          <p:nvPr/>
        </p:nvGraphicFramePr>
        <p:xfrm>
          <a:off x="683568" y="1268760"/>
          <a:ext cx="7560840" cy="3672408"/>
        </p:xfrm>
        <a:graphic>
          <a:graphicData uri="http://schemas.openxmlformats.org/drawingml/2006/table">
            <a:tbl>
              <a:tblPr firstRow="1" firstCol="1" bandRow="1">
                <a:tableStyleId>{5C22544A-7EE6-4342-B048-85BDC9FD1C3A}</a:tableStyleId>
              </a:tblPr>
              <a:tblGrid>
                <a:gridCol w="709194">
                  <a:extLst>
                    <a:ext uri="{9D8B030D-6E8A-4147-A177-3AD203B41FA5}">
                      <a16:colId xmlns:a16="http://schemas.microsoft.com/office/drawing/2014/main" val="20000"/>
                    </a:ext>
                  </a:extLst>
                </a:gridCol>
                <a:gridCol w="1445921">
                  <a:extLst>
                    <a:ext uri="{9D8B030D-6E8A-4147-A177-3AD203B41FA5}">
                      <a16:colId xmlns:a16="http://schemas.microsoft.com/office/drawing/2014/main" val="20001"/>
                    </a:ext>
                  </a:extLst>
                </a:gridCol>
                <a:gridCol w="2846787">
                  <a:extLst>
                    <a:ext uri="{9D8B030D-6E8A-4147-A177-3AD203B41FA5}">
                      <a16:colId xmlns:a16="http://schemas.microsoft.com/office/drawing/2014/main" val="20002"/>
                    </a:ext>
                  </a:extLst>
                </a:gridCol>
                <a:gridCol w="2558938">
                  <a:extLst>
                    <a:ext uri="{9D8B030D-6E8A-4147-A177-3AD203B41FA5}">
                      <a16:colId xmlns:a16="http://schemas.microsoft.com/office/drawing/2014/main" val="20003"/>
                    </a:ext>
                  </a:extLst>
                </a:gridCol>
              </a:tblGrid>
              <a:tr h="918102">
                <a:tc>
                  <a:txBody>
                    <a:bodyPr/>
                    <a:lstStyle/>
                    <a:p>
                      <a:pPr indent="144145" algn="ctr">
                        <a:spcAft>
                          <a:spcPts val="0"/>
                        </a:spcAft>
                      </a:pP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philosophique</a:t>
                      </a:r>
                    </a:p>
                  </a:txBody>
                  <a:tcPr marL="68580" marR="68580" marT="0" marB="0"/>
                </a:tc>
                <a:tc>
                  <a:txBody>
                    <a:bodyPr/>
                    <a:lstStyle/>
                    <a:p>
                      <a:pPr indent="144145" algn="ctr">
                        <a:spcAft>
                          <a:spcPts val="0"/>
                        </a:spcAft>
                      </a:pPr>
                      <a:endParaRPr lang="fr-FR" sz="1800" dirty="0">
                        <a:effectLst/>
                      </a:endParaRPr>
                    </a:p>
                    <a:p>
                      <a:pPr indent="144145" algn="ctr">
                        <a:spcAft>
                          <a:spcPts val="0"/>
                        </a:spcAft>
                      </a:pPr>
                      <a:r>
                        <a:rPr lang="fr-FR" sz="1800" dirty="0">
                          <a:effectLst/>
                        </a:rPr>
                        <a:t>arg. théologique</a:t>
                      </a: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1</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endParaRP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latin typeface="Toronto"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2</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b="1" dirty="0">
                        <a:effectLst/>
                      </a:endParaRPr>
                    </a:p>
                    <a:p>
                      <a:pPr indent="144145" algn="ctr">
                        <a:spcAft>
                          <a:spcPts val="0"/>
                        </a:spcAft>
                      </a:pPr>
                      <a:r>
                        <a:rPr lang="fr-FR" sz="1800" b="1" dirty="0">
                          <a:effectLst/>
                        </a:rPr>
                        <a:t>autrui</a:t>
                      </a:r>
                    </a:p>
                    <a:p>
                      <a:pPr indent="144145" algn="ctr">
                        <a:spcAft>
                          <a:spcPts val="0"/>
                        </a:spcAft>
                      </a:pPr>
                      <a:r>
                        <a:rPr lang="fr-FR" sz="1800" b="1" dirty="0">
                          <a:effectLst/>
                        </a:rPr>
                        <a:t> </a:t>
                      </a:r>
                      <a:endParaRPr lang="fr-FR" sz="1800" b="1"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b="1" dirty="0">
                        <a:effectLst/>
                      </a:endParaRPr>
                    </a:p>
                    <a:p>
                      <a:pPr indent="144145" algn="ctr">
                        <a:spcAft>
                          <a:spcPts val="0"/>
                        </a:spcAft>
                      </a:pPr>
                      <a:r>
                        <a:rPr lang="fr-FR" sz="1800" b="1" dirty="0">
                          <a:effectLst/>
                        </a:rPr>
                        <a:t>société (injustice)</a:t>
                      </a:r>
                    </a:p>
                  </a:txBody>
                  <a:tcPr marL="68580" marR="68580" marT="0" marB="0"/>
                </a:tc>
                <a:tc>
                  <a:txBody>
                    <a:bodyPr/>
                    <a:lstStyle/>
                    <a:p>
                      <a:pPr indent="144145" algn="ctr">
                        <a:spcAft>
                          <a:spcPts val="0"/>
                        </a:spcAft>
                      </a:pPr>
                      <a:endParaRPr lang="fr-FR" sz="1800" dirty="0">
                        <a:effectLst/>
                      </a:endParaRPr>
                    </a:p>
                  </a:txBody>
                  <a:tcPr marL="68580" marR="68580" marT="0" marB="0"/>
                </a:tc>
                <a:extLst>
                  <a:ext uri="{0D108BD9-81ED-4DB2-BD59-A6C34878D82A}">
                    <a16:rowId xmlns:a16="http://schemas.microsoft.com/office/drawing/2014/main" val="10002"/>
                  </a:ext>
                </a:extLst>
              </a:tr>
              <a:tr h="918102">
                <a:tc>
                  <a:txBody>
                    <a:bodyPr/>
                    <a:lstStyle/>
                    <a:p>
                      <a:pPr indent="144145" algn="ctr">
                        <a:spcAft>
                          <a:spcPts val="0"/>
                        </a:spcAft>
                      </a:pPr>
                      <a:endParaRPr lang="fr-FR" sz="1300" dirty="0">
                        <a:effectLst/>
                      </a:endParaRPr>
                    </a:p>
                    <a:p>
                      <a:pPr indent="144145" algn="ctr">
                        <a:spcAft>
                          <a:spcPts val="0"/>
                        </a:spcAft>
                      </a:pPr>
                      <a:r>
                        <a:rPr lang="fr-FR" sz="1300" dirty="0">
                          <a:effectLst/>
                        </a:rPr>
                        <a:t>3</a:t>
                      </a:r>
                      <a:endParaRPr lang="fr-FR" sz="10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p>
                      <a:pPr indent="144145" algn="ctr">
                        <a:spcAft>
                          <a:spcPts val="0"/>
                        </a:spcAft>
                      </a:pPr>
                      <a:endParaRPr lang="fr-FR" sz="1800" dirty="0">
                        <a:effectLst/>
                      </a:endParaRPr>
                    </a:p>
                    <a:p>
                      <a:pPr indent="144145" algn="ctr">
                        <a:spcAft>
                          <a:spcPts val="0"/>
                        </a:spcAft>
                      </a:pPr>
                      <a:r>
                        <a:rPr lang="fr-FR" sz="1800" dirty="0">
                          <a:effectLst/>
                        </a:rPr>
                        <a:t> </a:t>
                      </a:r>
                      <a:endParaRPr lang="fr-FR" sz="1800" dirty="0">
                        <a:effectLst/>
                        <a:latin typeface="Toronto" charset="0"/>
                        <a:ea typeface="Times New Roman" charset="0"/>
                        <a:cs typeface="Times New Roman" charset="0"/>
                      </a:endParaRPr>
                    </a:p>
                  </a:txBody>
                  <a:tcPr marL="68580" marR="68580" marT="0" marB="0"/>
                </a:tc>
                <a:tc>
                  <a:txBody>
                    <a:bodyPr/>
                    <a:lstStyle/>
                    <a:p>
                      <a:pPr indent="144145" algn="ctr">
                        <a:spcAft>
                          <a:spcPts val="0"/>
                        </a:spcAft>
                      </a:pPr>
                      <a:endParaRPr lang="fr-FR" sz="1800" dirty="0">
                        <a:effectLst/>
                      </a:endParaRPr>
                    </a:p>
                  </a:txBody>
                  <a:tcPr marL="68580" marR="68580" marT="0" marB="0"/>
                </a:tc>
                <a:tc>
                  <a:txBody>
                    <a:bodyPr/>
                    <a:lstStyle/>
                    <a:p>
                      <a:pPr indent="144145" algn="ctr">
                        <a:spcAft>
                          <a:spcPts val="0"/>
                        </a:spcAft>
                      </a:pPr>
                      <a:endParaRPr lang="fr-FR" sz="1800" dirty="0">
                        <a:effectLst/>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76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4BC1ED9-8B66-4F71-258E-17DA6C4E6F1F}"/>
            </a:ext>
          </a:extLst>
        </p:cNvPr>
        <p:cNvGrpSpPr/>
        <p:nvPr/>
      </p:nvGrpSpPr>
      <p:grpSpPr>
        <a:xfrm>
          <a:off x="0" y="0"/>
          <a:ext cx="0" cy="0"/>
          <a:chOff x="0" y="0"/>
          <a:chExt cx="0" cy="0"/>
        </a:xfrm>
      </p:grpSpPr>
      <p:sp>
        <p:nvSpPr>
          <p:cNvPr id="328706" name="Rectangle 2">
            <a:extLst>
              <a:ext uri="{FF2B5EF4-FFF2-40B4-BE49-F238E27FC236}">
                <a16:creationId xmlns:a16="http://schemas.microsoft.com/office/drawing/2014/main" id="{63AFE691-8900-B715-34C7-8711902B5CD8}"/>
              </a:ext>
            </a:extLst>
          </p:cNvPr>
          <p:cNvSpPr>
            <a:spLocks noChangeArrowheads="1"/>
          </p:cNvSpPr>
          <p:nvPr/>
        </p:nvSpPr>
        <p:spPr bwMode="auto">
          <a:xfrm>
            <a:off x="1116013" y="1451584"/>
            <a:ext cx="7559675" cy="395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buNone/>
            </a:pPr>
            <a:r>
              <a:rPr lang="fr-FR" sz="2800" b="1" dirty="0"/>
              <a:t>Une injustice envers les proches</a:t>
            </a:r>
          </a:p>
          <a:p>
            <a:pPr>
              <a:buNone/>
            </a:pPr>
            <a:endParaRPr lang="fr-CH" sz="2800" dirty="0"/>
          </a:p>
          <a:p>
            <a:pPr>
              <a:buNone/>
            </a:pPr>
            <a:r>
              <a:rPr lang="fr-CH" sz="2800" dirty="0"/>
              <a:t>Les premières études semblent indiquer que 20 % des proches affectés par un suicide assisté souffrent de stress posttraumatique et 16 % risquent une grave dépression. </a:t>
            </a:r>
          </a:p>
          <a:p>
            <a:pPr>
              <a:buNone/>
            </a:pPr>
            <a:endParaRPr lang="fr-CH" sz="2800" dirty="0"/>
          </a:p>
          <a:p>
            <a:pPr algn="r">
              <a:buNone/>
            </a:pPr>
            <a:r>
              <a:rPr lang="en-US" sz="1200" dirty="0"/>
              <a:t>B. </a:t>
            </a:r>
            <a:r>
              <a:rPr lang="en-US" sz="1200" cap="small" dirty="0"/>
              <a:t>Wagner</a:t>
            </a:r>
            <a:r>
              <a:rPr lang="en-US" sz="1200" dirty="0"/>
              <a:t> et al., « Death by request in Switzerland : posttraumatic stress disorder and complicated grief after witnessing assisted suicide », dans </a:t>
            </a:r>
            <a:r>
              <a:rPr lang="en-US" sz="1200" i="1" dirty="0"/>
              <a:t>European Psychiatry</a:t>
            </a:r>
            <a:r>
              <a:rPr lang="en-US" sz="1200" dirty="0"/>
              <a:t> 27/7 (2012), p. 542-546.</a:t>
            </a:r>
            <a:endParaRPr lang="fr-CH" sz="1200" dirty="0"/>
          </a:p>
          <a:p>
            <a:pPr eaLnBrk="1" hangingPunct="1">
              <a:spcBef>
                <a:spcPct val="0"/>
              </a:spcBef>
              <a:buClrTx/>
              <a:buSzTx/>
              <a:buFontTx/>
              <a:buNone/>
            </a:pPr>
            <a:endParaRPr lang="fr-FR" altLang="fr-FR" sz="1200" i="1" dirty="0"/>
          </a:p>
        </p:txBody>
      </p:sp>
    </p:spTree>
    <p:extLst>
      <p:ext uri="{BB962C8B-B14F-4D97-AF65-F5344CB8AC3E}">
        <p14:creationId xmlns:p14="http://schemas.microsoft.com/office/powerpoint/2010/main" val="2663643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28706">
                                            <p:txEl>
                                              <p:pRg st="0" end="0"/>
                                            </p:txEl>
                                          </p:spTgt>
                                        </p:tgtEl>
                                        <p:attrNameLst>
                                          <p:attrName>style.visibility</p:attrName>
                                        </p:attrNameLst>
                                      </p:cBhvr>
                                      <p:to>
                                        <p:strVal val="visible"/>
                                      </p:to>
                                    </p:set>
                                    <p:animEffect transition="in" filter="checkerboard(across)">
                                      <p:cBhvr>
                                        <p:cTn id="7" dur="500"/>
                                        <p:tgtEl>
                                          <p:spTgt spid="328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28706">
                                            <p:txEl>
                                              <p:pRg st="2" end="2"/>
                                            </p:txEl>
                                          </p:spTgt>
                                        </p:tgtEl>
                                        <p:attrNameLst>
                                          <p:attrName>style.visibility</p:attrName>
                                        </p:attrNameLst>
                                      </p:cBhvr>
                                      <p:to>
                                        <p:strVal val="visible"/>
                                      </p:to>
                                    </p:set>
                                    <p:animEffect transition="in" filter="checkerboard(across)">
                                      <p:cBhvr>
                                        <p:cTn id="12" dur="500"/>
                                        <p:tgtEl>
                                          <p:spTgt spid="328706">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28706">
                                            <p:txEl>
                                              <p:pRg st="4" end="4"/>
                                            </p:txEl>
                                          </p:spTgt>
                                        </p:tgtEl>
                                        <p:attrNameLst>
                                          <p:attrName>style.visibility</p:attrName>
                                        </p:attrNameLst>
                                      </p:cBhvr>
                                      <p:to>
                                        <p:strVal val="visible"/>
                                      </p:to>
                                    </p:set>
                                    <p:animEffect transition="in" filter="checkerboard(across)">
                                      <p:cBhvr>
                                        <p:cTn id="15" dur="500"/>
                                        <p:tgtEl>
                                          <p:spTgt spid="32870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328706">
                                            <p:txEl>
                                              <p:pRg st="0" end="0"/>
                                            </p:txEl>
                                          </p:spTgt>
                                        </p:tgtEl>
                                      </p:cBhvr>
                                    </p:animEffect>
                                    <p:set>
                                      <p:cBhvr>
                                        <p:cTn id="20" dur="1" fill="hold">
                                          <p:stCondLst>
                                            <p:cond delay="499"/>
                                          </p:stCondLst>
                                        </p:cTn>
                                        <p:tgtEl>
                                          <p:spTgt spid="328706">
                                            <p:txEl>
                                              <p:pRg st="0" end="0"/>
                                            </p:txEl>
                                          </p:spTgt>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328706">
                                            <p:txEl>
                                              <p:pRg st="2" end="2"/>
                                            </p:txEl>
                                          </p:spTgt>
                                        </p:tgtEl>
                                      </p:cBhvr>
                                    </p:animEffect>
                                    <p:set>
                                      <p:cBhvr>
                                        <p:cTn id="23" dur="1" fill="hold">
                                          <p:stCondLst>
                                            <p:cond delay="499"/>
                                          </p:stCondLst>
                                        </p:cTn>
                                        <p:tgtEl>
                                          <p:spTgt spid="328706">
                                            <p:txEl>
                                              <p:pRg st="2" end="2"/>
                                            </p:txEl>
                                          </p:spTgt>
                                        </p:tgtEl>
                                        <p:attrNameLst>
                                          <p:attrName>style.visibility</p:attrName>
                                        </p:attrNameLst>
                                      </p:cBhvr>
                                      <p:to>
                                        <p:strVal val="hidden"/>
                                      </p:to>
                                    </p:set>
                                  </p:childTnLst>
                                </p:cTn>
                              </p:par>
                              <p:par>
                                <p:cTn id="24" presetID="5" presetClass="exit" presetSubtype="10" fill="hold" grpId="0" nodeType="withEffect">
                                  <p:stCondLst>
                                    <p:cond delay="0"/>
                                  </p:stCondLst>
                                  <p:childTnLst>
                                    <p:animEffect transition="out" filter="checkerboard(across)">
                                      <p:cBhvr>
                                        <p:cTn id="25" dur="500"/>
                                        <p:tgtEl>
                                          <p:spTgt spid="328706">
                                            <p:txEl>
                                              <p:pRg st="4" end="4"/>
                                            </p:txEl>
                                          </p:spTgt>
                                        </p:tgtEl>
                                      </p:cBhvr>
                                    </p:animEffect>
                                    <p:set>
                                      <p:cBhvr>
                                        <p:cTn id="26" dur="1" fill="hold">
                                          <p:stCondLst>
                                            <p:cond delay="499"/>
                                          </p:stCondLst>
                                        </p:cTn>
                                        <p:tgtEl>
                                          <p:spTgt spid="32870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build="allAtOnce"/>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B1B3FF4-5EC7-0502-A245-4516F953BCBD}"/>
            </a:ext>
          </a:extLst>
        </p:cNvPr>
        <p:cNvGrpSpPr/>
        <p:nvPr/>
      </p:nvGrpSpPr>
      <p:grpSpPr>
        <a:xfrm>
          <a:off x="0" y="0"/>
          <a:ext cx="0" cy="0"/>
          <a:chOff x="0" y="0"/>
          <a:chExt cx="0" cy="0"/>
        </a:xfrm>
      </p:grpSpPr>
      <p:sp>
        <p:nvSpPr>
          <p:cNvPr id="328706" name="Rectangle 2">
            <a:extLst>
              <a:ext uri="{FF2B5EF4-FFF2-40B4-BE49-F238E27FC236}">
                <a16:creationId xmlns:a16="http://schemas.microsoft.com/office/drawing/2014/main" id="{06FDD9AC-02E3-0BAE-68C0-7E3B6A3E237B}"/>
              </a:ext>
            </a:extLst>
          </p:cNvPr>
          <p:cNvSpPr>
            <a:spLocks noChangeArrowheads="1"/>
          </p:cNvSpPr>
          <p:nvPr/>
        </p:nvSpPr>
        <p:spPr bwMode="auto">
          <a:xfrm>
            <a:off x="1116013" y="411299"/>
            <a:ext cx="7559675" cy="60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a:buNone/>
            </a:pPr>
            <a:r>
              <a:rPr lang="fr-FR" sz="2400" b="1" dirty="0"/>
              <a:t>Une injustice envers les malades</a:t>
            </a:r>
          </a:p>
          <a:p>
            <a:pPr>
              <a:buNone/>
            </a:pPr>
            <a:r>
              <a:rPr lang="fr-FR" sz="2400" dirty="0"/>
              <a:t>Quiconque a accompagné un proche jusqu’au bout de sa vie sait combien celui-ci est enclin à se sentir un fardeau : il se reproche de coûter cher et surtout de donner du souci aux gens qui l’aiment. Si on prend soin de lui, c’est par </a:t>
            </a:r>
            <a:r>
              <a:rPr lang="fr-FR" sz="2400" b="1" dirty="0"/>
              <a:t>amour</a:t>
            </a:r>
            <a:r>
              <a:rPr lang="fr-FR" sz="2400" dirty="0"/>
              <a:t>, par </a:t>
            </a:r>
            <a:r>
              <a:rPr lang="fr-FR" sz="2400" b="1" dirty="0"/>
              <a:t>solidarité fraternelle</a:t>
            </a:r>
            <a:r>
              <a:rPr lang="fr-FR" sz="2400" dirty="0"/>
              <a:t> et par </a:t>
            </a:r>
            <a:r>
              <a:rPr lang="fr-FR" sz="2400" b="1" dirty="0"/>
              <a:t>justice</a:t>
            </a:r>
            <a:r>
              <a:rPr lang="fr-FR" sz="2400" dirty="0"/>
              <a:t>. </a:t>
            </a:r>
          </a:p>
          <a:p>
            <a:pPr>
              <a:buNone/>
            </a:pPr>
            <a:r>
              <a:rPr lang="fr-FR" sz="2400" dirty="0"/>
              <a:t>Mais quand une loi légalise le suicide assisté, le malade a désormais le choix entre rester ou partir. Et s’il est toujours là, c’est qu’il a </a:t>
            </a:r>
            <a:r>
              <a:rPr lang="fr-FR" sz="2400" b="1" i="1" dirty="0"/>
              <a:t>décidé</a:t>
            </a:r>
            <a:r>
              <a:rPr lang="fr-FR" sz="2400" dirty="0"/>
              <a:t> de rester. Il aura </a:t>
            </a:r>
            <a:r>
              <a:rPr lang="fr-FR" sz="2400" b="1" dirty="0"/>
              <a:t>délibérément choisi </a:t>
            </a:r>
            <a:r>
              <a:rPr lang="fr-FR" sz="2400" dirty="0"/>
              <a:t>de devenir un fardeau financier </a:t>
            </a:r>
            <a:r>
              <a:rPr lang="fr-FR" sz="2400"/>
              <a:t>et affectif. </a:t>
            </a:r>
            <a:r>
              <a:rPr lang="fr-FR" sz="2400" dirty="0"/>
              <a:t>Le voilà désormais coupable d’</a:t>
            </a:r>
            <a:r>
              <a:rPr lang="fr-FR" sz="2400" i="1" dirty="0"/>
              <a:t>être</a:t>
            </a:r>
            <a:r>
              <a:rPr lang="fr-FR" sz="2400" dirty="0"/>
              <a:t> malade !</a:t>
            </a:r>
          </a:p>
          <a:p>
            <a:pPr>
              <a:buNone/>
            </a:pPr>
            <a:r>
              <a:rPr lang="fr-FR" sz="2400" dirty="0"/>
              <a:t>A la douleur de la maladie, à l’angoisse de mourir, on lui sert de surcroit le malheur d’être coupable. C’est </a:t>
            </a:r>
            <a:r>
              <a:rPr lang="fr-FR" sz="2400" b="1" dirty="0"/>
              <a:t>injuste</a:t>
            </a:r>
            <a:r>
              <a:rPr lang="fr-FR" sz="2400" dirty="0"/>
              <a:t>.</a:t>
            </a:r>
            <a:endParaRPr lang="fr-CH" sz="2400" dirty="0"/>
          </a:p>
          <a:p>
            <a:pPr eaLnBrk="1" hangingPunct="1">
              <a:spcBef>
                <a:spcPct val="0"/>
              </a:spcBef>
              <a:buClrTx/>
              <a:buSzTx/>
              <a:buFontTx/>
              <a:buNone/>
            </a:pPr>
            <a:endParaRPr lang="fr-FR" altLang="fr-FR" sz="1200" i="1" dirty="0"/>
          </a:p>
        </p:txBody>
      </p:sp>
    </p:spTree>
    <p:extLst>
      <p:ext uri="{BB962C8B-B14F-4D97-AF65-F5344CB8AC3E}">
        <p14:creationId xmlns:p14="http://schemas.microsoft.com/office/powerpoint/2010/main" val="2799401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28706">
                                            <p:txEl>
                                              <p:pRg st="0" end="0"/>
                                            </p:txEl>
                                          </p:spTgt>
                                        </p:tgtEl>
                                        <p:attrNameLst>
                                          <p:attrName>style.visibility</p:attrName>
                                        </p:attrNameLst>
                                      </p:cBhvr>
                                      <p:to>
                                        <p:strVal val="visible"/>
                                      </p:to>
                                    </p:set>
                                    <p:animEffect transition="in" filter="checkerboard(across)">
                                      <p:cBhvr>
                                        <p:cTn id="7" dur="500"/>
                                        <p:tgtEl>
                                          <p:spTgt spid="3287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28706">
                                            <p:txEl>
                                              <p:pRg st="1" end="1"/>
                                            </p:txEl>
                                          </p:spTgt>
                                        </p:tgtEl>
                                        <p:attrNameLst>
                                          <p:attrName>style.visibility</p:attrName>
                                        </p:attrNameLst>
                                      </p:cBhvr>
                                      <p:to>
                                        <p:strVal val="visible"/>
                                      </p:to>
                                    </p:set>
                                    <p:animEffect transition="in" filter="checkerboard(across)">
                                      <p:cBhvr>
                                        <p:cTn id="12" dur="500"/>
                                        <p:tgtEl>
                                          <p:spTgt spid="3287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28706">
                                            <p:txEl>
                                              <p:pRg st="2" end="2"/>
                                            </p:txEl>
                                          </p:spTgt>
                                        </p:tgtEl>
                                        <p:attrNameLst>
                                          <p:attrName>style.visibility</p:attrName>
                                        </p:attrNameLst>
                                      </p:cBhvr>
                                      <p:to>
                                        <p:strVal val="visible"/>
                                      </p:to>
                                    </p:set>
                                    <p:animEffect transition="in" filter="checkerboard(across)">
                                      <p:cBhvr>
                                        <p:cTn id="17" dur="500"/>
                                        <p:tgtEl>
                                          <p:spTgt spid="3287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28706">
                                            <p:txEl>
                                              <p:pRg st="3" end="3"/>
                                            </p:txEl>
                                          </p:spTgt>
                                        </p:tgtEl>
                                        <p:attrNameLst>
                                          <p:attrName>style.visibility</p:attrName>
                                        </p:attrNameLst>
                                      </p:cBhvr>
                                      <p:to>
                                        <p:strVal val="visible"/>
                                      </p:to>
                                    </p:set>
                                    <p:animEffect transition="in" filter="checkerboard(across)">
                                      <p:cBhvr>
                                        <p:cTn id="22" dur="500"/>
                                        <p:tgtEl>
                                          <p:spTgt spid="3287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328706">
                                            <p:txEl>
                                              <p:pRg st="0" end="0"/>
                                            </p:txEl>
                                          </p:spTgt>
                                        </p:tgtEl>
                                      </p:cBhvr>
                                    </p:animEffect>
                                    <p:set>
                                      <p:cBhvr>
                                        <p:cTn id="27" dur="1" fill="hold">
                                          <p:stCondLst>
                                            <p:cond delay="499"/>
                                          </p:stCondLst>
                                        </p:cTn>
                                        <p:tgtEl>
                                          <p:spTgt spid="328706">
                                            <p:txEl>
                                              <p:pRg st="0" end="0"/>
                                            </p:txEl>
                                          </p:spTgt>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328706">
                                            <p:txEl>
                                              <p:pRg st="1" end="1"/>
                                            </p:txEl>
                                          </p:spTgt>
                                        </p:tgtEl>
                                      </p:cBhvr>
                                    </p:animEffect>
                                    <p:set>
                                      <p:cBhvr>
                                        <p:cTn id="30" dur="1" fill="hold">
                                          <p:stCondLst>
                                            <p:cond delay="499"/>
                                          </p:stCondLst>
                                        </p:cTn>
                                        <p:tgtEl>
                                          <p:spTgt spid="328706">
                                            <p:txEl>
                                              <p:pRg st="1" end="1"/>
                                            </p:txEl>
                                          </p:spTgt>
                                        </p:tgtEl>
                                        <p:attrNameLst>
                                          <p:attrName>style.visibility</p:attrName>
                                        </p:attrNameLst>
                                      </p:cBhvr>
                                      <p:to>
                                        <p:strVal val="hidden"/>
                                      </p:to>
                                    </p:set>
                                  </p:childTnLst>
                                </p:cTn>
                              </p:par>
                              <p:par>
                                <p:cTn id="31" presetID="5" presetClass="exit" presetSubtype="10" fill="hold" grpId="0" nodeType="withEffect">
                                  <p:stCondLst>
                                    <p:cond delay="0"/>
                                  </p:stCondLst>
                                  <p:childTnLst>
                                    <p:animEffect transition="out" filter="checkerboard(across)">
                                      <p:cBhvr>
                                        <p:cTn id="32" dur="500"/>
                                        <p:tgtEl>
                                          <p:spTgt spid="328706">
                                            <p:txEl>
                                              <p:pRg st="2" end="2"/>
                                            </p:txEl>
                                          </p:spTgt>
                                        </p:tgtEl>
                                      </p:cBhvr>
                                    </p:animEffect>
                                    <p:set>
                                      <p:cBhvr>
                                        <p:cTn id="33" dur="1" fill="hold">
                                          <p:stCondLst>
                                            <p:cond delay="499"/>
                                          </p:stCondLst>
                                        </p:cTn>
                                        <p:tgtEl>
                                          <p:spTgt spid="328706">
                                            <p:txEl>
                                              <p:pRg st="2" end="2"/>
                                            </p:txEl>
                                          </p:spTgt>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28706">
                                            <p:txEl>
                                              <p:pRg st="3" end="3"/>
                                            </p:txEl>
                                          </p:spTgt>
                                        </p:tgtEl>
                                      </p:cBhvr>
                                    </p:animEffect>
                                    <p:set>
                                      <p:cBhvr>
                                        <p:cTn id="36" dur="1" fill="hold">
                                          <p:stCondLst>
                                            <p:cond delay="499"/>
                                          </p:stCondLst>
                                        </p:cTn>
                                        <p:tgtEl>
                                          <p:spTgt spid="328706">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1116013" y="857478"/>
            <a:ext cx="755967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CH" altLang="fr-FR" sz="2400" dirty="0"/>
              <a:t>Vers des réponses pratiques</a:t>
            </a:r>
          </a:p>
          <a:p>
            <a:pPr eaLnBrk="1" hangingPunct="1">
              <a:spcBef>
                <a:spcPct val="0"/>
              </a:spcBef>
              <a:buClrTx/>
              <a:buSzTx/>
              <a:buFontTx/>
              <a:buNone/>
            </a:pPr>
            <a:endParaRPr lang="fr-CH" altLang="fr-FR" sz="2400" dirty="0"/>
          </a:p>
          <a:p>
            <a:pPr eaLnBrk="1" hangingPunct="1">
              <a:spcBef>
                <a:spcPct val="0"/>
              </a:spcBef>
              <a:buClrTx/>
              <a:buSzTx/>
              <a:buNone/>
            </a:pPr>
            <a:r>
              <a:rPr lang="fr-FR" sz="2000" dirty="0"/>
              <a:t>C’est dans le développement des soins palliatifs, plus onéreux mais plus humains, que se trouve la réponse : l’amour et le soin n’abandonnent jamais un malade, mais le soulagent et l’accompagnent jusqu’au bout. Les soins palliatifs s’adressent à la personne dans l’intégralité de sa vie, en relation avec ses proches. </a:t>
            </a:r>
          </a:p>
          <a:p>
            <a:pPr eaLnBrk="1" hangingPunct="1">
              <a:spcBef>
                <a:spcPct val="0"/>
              </a:spcBef>
              <a:buClrTx/>
              <a:buSzTx/>
              <a:buNone/>
            </a:pPr>
            <a:endParaRPr lang="fr-FR" sz="2000" dirty="0"/>
          </a:p>
          <a:p>
            <a:pPr eaLnBrk="1" hangingPunct="1">
              <a:spcBef>
                <a:spcPct val="0"/>
              </a:spcBef>
              <a:buClrTx/>
              <a:buSzTx/>
              <a:buNone/>
            </a:pPr>
            <a:r>
              <a:rPr lang="fr-FR" sz="2000" dirty="0"/>
              <a:t>Quant à ceux qui s’inquièteraient d’une agonie insupportable, les unités de soins professionnels peuvent proposer des mesures de sédation. En complément des antalgiques, il est possible de provoquer une diminution de la conscience, de manière temporaire (en cas de crise), de façon discontinue (pour la nuit) ou continue (jusqu’au décès naturel). C’est un droit de dormir, sans souffrir, jusqu’à ce que la mort survienne.</a:t>
            </a:r>
            <a:endParaRPr lang="fr-CH" sz="2000" dirty="0"/>
          </a:p>
        </p:txBody>
      </p:sp>
    </p:spTree>
    <p:extLst>
      <p:ext uri="{BB962C8B-B14F-4D97-AF65-F5344CB8AC3E}">
        <p14:creationId xmlns:p14="http://schemas.microsoft.com/office/powerpoint/2010/main" val="11464047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1234">
                                            <p:txEl>
                                              <p:pRg st="0" end="0"/>
                                            </p:txEl>
                                          </p:spTgt>
                                        </p:tgtEl>
                                        <p:attrNameLst>
                                          <p:attrName>style.visibility</p:attrName>
                                        </p:attrNameLst>
                                      </p:cBhvr>
                                      <p:to>
                                        <p:strVal val="visible"/>
                                      </p:to>
                                    </p:set>
                                    <p:animEffect transition="in" filter="checkerboard(across)">
                                      <p:cBhvr>
                                        <p:cTn id="7" dur="500"/>
                                        <p:tgtEl>
                                          <p:spTgt spid="351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1234">
                                            <p:txEl>
                                              <p:pRg st="2" end="2"/>
                                            </p:txEl>
                                          </p:spTgt>
                                        </p:tgtEl>
                                        <p:attrNameLst>
                                          <p:attrName>style.visibility</p:attrName>
                                        </p:attrNameLst>
                                      </p:cBhvr>
                                      <p:to>
                                        <p:strVal val="visible"/>
                                      </p:to>
                                    </p:set>
                                    <p:animEffect transition="in" filter="checkerboard(across)">
                                      <p:cBhvr>
                                        <p:cTn id="12" dur="500"/>
                                        <p:tgtEl>
                                          <p:spTgt spid="3512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1234">
                                            <p:txEl>
                                              <p:pRg st="4" end="4"/>
                                            </p:txEl>
                                          </p:spTgt>
                                        </p:tgtEl>
                                        <p:attrNameLst>
                                          <p:attrName>style.visibility</p:attrName>
                                        </p:attrNameLst>
                                      </p:cBhvr>
                                      <p:to>
                                        <p:strVal val="visible"/>
                                      </p:to>
                                    </p:set>
                                    <p:animEffect transition="in" filter="checkerboard(across)">
                                      <p:cBhvr>
                                        <p:cTn id="17" dur="500"/>
                                        <p:tgtEl>
                                          <p:spTgt spid="3512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51234">
                                            <p:txEl>
                                              <p:pRg st="0" end="0"/>
                                            </p:txEl>
                                          </p:spTgt>
                                        </p:tgtEl>
                                      </p:cBhvr>
                                    </p:animEffect>
                                    <p:set>
                                      <p:cBhvr>
                                        <p:cTn id="22" dur="1" fill="hold">
                                          <p:stCondLst>
                                            <p:cond delay="499"/>
                                          </p:stCondLst>
                                        </p:cTn>
                                        <p:tgtEl>
                                          <p:spTgt spid="351234">
                                            <p:txEl>
                                              <p:pRg st="0" end="0"/>
                                            </p:txEl>
                                          </p:spTgt>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351234">
                                            <p:txEl>
                                              <p:pRg st="2" end="2"/>
                                            </p:txEl>
                                          </p:spTgt>
                                        </p:tgtEl>
                                      </p:cBhvr>
                                    </p:animEffect>
                                    <p:set>
                                      <p:cBhvr>
                                        <p:cTn id="25" dur="1" fill="hold">
                                          <p:stCondLst>
                                            <p:cond delay="499"/>
                                          </p:stCondLst>
                                        </p:cTn>
                                        <p:tgtEl>
                                          <p:spTgt spid="351234">
                                            <p:txEl>
                                              <p:pRg st="2" end="2"/>
                                            </p:txEl>
                                          </p:spTgt>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351234">
                                            <p:txEl>
                                              <p:pRg st="4" end="4"/>
                                            </p:txEl>
                                          </p:spTgt>
                                        </p:tgtEl>
                                      </p:cBhvr>
                                    </p:animEffect>
                                    <p:set>
                                      <p:cBhvr>
                                        <p:cTn id="28" dur="1" fill="hold">
                                          <p:stCondLst>
                                            <p:cond delay="499"/>
                                          </p:stCondLst>
                                        </p:cTn>
                                        <p:tgtEl>
                                          <p:spTgt spid="35123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2A15577-7E75-D90D-E1FC-5B2191D4FB89}"/>
            </a:ext>
          </a:extLst>
        </p:cNvPr>
        <p:cNvGrpSpPr/>
        <p:nvPr/>
      </p:nvGrpSpPr>
      <p:grpSpPr>
        <a:xfrm>
          <a:off x="0" y="0"/>
          <a:ext cx="0" cy="0"/>
          <a:chOff x="0" y="0"/>
          <a:chExt cx="0" cy="0"/>
        </a:xfrm>
      </p:grpSpPr>
      <p:sp>
        <p:nvSpPr>
          <p:cNvPr id="353282" name="Rectangle 2">
            <a:extLst>
              <a:ext uri="{FF2B5EF4-FFF2-40B4-BE49-F238E27FC236}">
                <a16:creationId xmlns:a16="http://schemas.microsoft.com/office/drawing/2014/main" id="{25CCA106-9D41-2175-DC08-3226A2814744}"/>
              </a:ext>
            </a:extLst>
          </p:cNvPr>
          <p:cNvSpPr>
            <a:spLocks noGrp="1" noChangeArrowheads="1"/>
          </p:cNvSpPr>
          <p:nvPr>
            <p:ph type="ctrTitle"/>
          </p:nvPr>
        </p:nvSpPr>
        <p:spPr/>
        <p:txBody>
          <a:bodyPr/>
          <a:lstStyle/>
          <a:p>
            <a:r>
              <a:rPr lang="fr-CH" dirty="0"/>
              <a:t>Les enjeux</a:t>
            </a:r>
            <a:br>
              <a:rPr lang="fr-CH" dirty="0"/>
            </a:br>
            <a:r>
              <a:rPr lang="fr-CH" dirty="0"/>
              <a:t>de la fin de vie</a:t>
            </a:r>
            <a:endParaRPr lang="fr-FR" altLang="fr-FR" sz="4600" dirty="0"/>
          </a:p>
        </p:txBody>
      </p:sp>
      <p:sp>
        <p:nvSpPr>
          <p:cNvPr id="10243" name="Rectangle 3">
            <a:extLst>
              <a:ext uri="{FF2B5EF4-FFF2-40B4-BE49-F238E27FC236}">
                <a16:creationId xmlns:a16="http://schemas.microsoft.com/office/drawing/2014/main" id="{147408F7-5C51-CA0F-2717-F91D76A3DFBC}"/>
              </a:ext>
            </a:extLst>
          </p:cNvPr>
          <p:cNvSpPr>
            <a:spLocks noGrp="1" noChangeArrowheads="1"/>
          </p:cNvSpPr>
          <p:nvPr>
            <p:ph type="subTitle" idx="1"/>
          </p:nvPr>
        </p:nvSpPr>
        <p:spPr>
          <a:xfrm>
            <a:off x="684213" y="3886200"/>
            <a:ext cx="7991475" cy="1752600"/>
          </a:xfrm>
        </p:spPr>
        <p:txBody>
          <a:bodyPr/>
          <a:lstStyle/>
          <a:p>
            <a:pPr eaLnBrk="1" hangingPunct="1">
              <a:buFont typeface="Wingdings" charset="2"/>
              <a:buNone/>
            </a:pPr>
            <a:endParaRPr lang="fr-CH" altLang="fr-FR" dirty="0"/>
          </a:p>
          <a:p>
            <a:pPr algn="r" eaLnBrk="1" hangingPunct="1"/>
            <a:r>
              <a:rPr lang="fr-CH" sz="1600" dirty="0"/>
              <a:t>Le suicide assisté en Suisse: une déroute de la raison?</a:t>
            </a:r>
          </a:p>
          <a:p>
            <a:pPr algn="r" eaLnBrk="1" hangingPunct="1"/>
            <a:r>
              <a:rPr lang="fr-CH" altLang="fr-FR" sz="1600" i="1" dirty="0" err="1"/>
              <a:t>Fnisasic</a:t>
            </a:r>
            <a:r>
              <a:rPr lang="fr-CH" altLang="fr-FR" sz="1600" dirty="0"/>
              <a:t>, Paris, janvier 2025</a:t>
            </a:r>
            <a:endParaRPr lang="fr-FR" altLang="fr-FR" sz="1600" dirty="0"/>
          </a:p>
        </p:txBody>
      </p:sp>
    </p:spTree>
    <p:extLst>
      <p:ext uri="{BB962C8B-B14F-4D97-AF65-F5344CB8AC3E}">
        <p14:creationId xmlns:p14="http://schemas.microsoft.com/office/powerpoint/2010/main" val="21086586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heckerboard(across)">
                                      <p:cBhvr>
                                        <p:cTn id="7" dur="500"/>
                                        <p:tgtEl>
                                          <p:spTgt spid="353282"/>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353282"/>
                                        </p:tgtEl>
                                      </p:cBhvr>
                                    </p:animEffect>
                                    <p:set>
                                      <p:cBhvr>
                                        <p:cTn id="18" dur="1" fill="hold">
                                          <p:stCondLst>
                                            <p:cond delay="499"/>
                                          </p:stCondLst>
                                        </p:cTn>
                                        <p:tgtEl>
                                          <p:spTgt spid="353282"/>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10243">
                                            <p:txEl>
                                              <p:pRg st="1" end="1"/>
                                            </p:txEl>
                                          </p:spTgt>
                                        </p:tgtEl>
                                      </p:cBhvr>
                                    </p:animEffect>
                                    <p:set>
                                      <p:cBhvr>
                                        <p:cTn id="21" dur="1" fill="hold">
                                          <p:stCondLst>
                                            <p:cond delay="499"/>
                                          </p:stCondLst>
                                        </p:cTn>
                                        <p:tgtEl>
                                          <p:spTgt spid="10243">
                                            <p:txEl>
                                              <p:pRg st="1" end="1"/>
                                            </p:txEl>
                                          </p:spTgt>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10243">
                                            <p:txEl>
                                              <p:pRg st="2" end="2"/>
                                            </p:txEl>
                                          </p:spTgt>
                                        </p:tgtEl>
                                      </p:cBhvr>
                                    </p:animEffect>
                                    <p:set>
                                      <p:cBhvr>
                                        <p:cTn id="24" dur="1" fill="hold">
                                          <p:stCondLst>
                                            <p:cond delay="499"/>
                                          </p:stCondLst>
                                        </p:cTn>
                                        <p:tgtEl>
                                          <p:spTgt spid="102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2" grpId="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p:txBody>
          <a:bodyPr/>
          <a:lstStyle/>
          <a:p>
            <a:r>
              <a:rPr lang="fr-CH" dirty="0"/>
              <a:t>Le droit de mourir dans la dignité</a:t>
            </a:r>
            <a:endParaRPr lang="fr-FR" altLang="fr-FR" sz="4600" dirty="0"/>
          </a:p>
        </p:txBody>
      </p:sp>
      <p:sp>
        <p:nvSpPr>
          <p:cNvPr id="10243" name="Rectangle 3"/>
          <p:cNvSpPr>
            <a:spLocks noGrp="1" noChangeArrowheads="1"/>
          </p:cNvSpPr>
          <p:nvPr>
            <p:ph type="subTitle" idx="1"/>
          </p:nvPr>
        </p:nvSpPr>
        <p:spPr>
          <a:xfrm>
            <a:off x="684213" y="3886200"/>
            <a:ext cx="7991475" cy="1752600"/>
          </a:xfrm>
        </p:spPr>
        <p:txBody>
          <a:bodyPr/>
          <a:lstStyle/>
          <a:p>
            <a:pPr eaLnBrk="1" hangingPunct="1">
              <a:buFont typeface="Wingdings" charset="2"/>
              <a:buNone/>
            </a:pPr>
            <a:endParaRPr lang="fr-CH" altLang="fr-FR" dirty="0"/>
          </a:p>
        </p:txBody>
      </p:sp>
    </p:spTree>
    <p:extLst>
      <p:ext uri="{BB962C8B-B14F-4D97-AF65-F5344CB8AC3E}">
        <p14:creationId xmlns:p14="http://schemas.microsoft.com/office/powerpoint/2010/main" val="3104010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heckerboard(across)">
                                      <p:cBhvr>
                                        <p:cTn id="7" dur="500"/>
                                        <p:tgtEl>
                                          <p:spTgt spid="353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53282"/>
                                        </p:tgtEl>
                                      </p:cBhvr>
                                    </p:animEffect>
                                    <p:set>
                                      <p:cBhvr>
                                        <p:cTn id="12" dur="1" fill="hold">
                                          <p:stCondLst>
                                            <p:cond delay="499"/>
                                          </p:stCondLst>
                                        </p:cTn>
                                        <p:tgtEl>
                                          <p:spTgt spid="3532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2" grpId="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979488"/>
            <a:ext cx="7559675" cy="4892675"/>
          </a:xfrm>
          <a:prstGeom prst="rect">
            <a:avLst/>
          </a:prstGeom>
          <a:noFill/>
          <a:ln w="9525">
            <a:noFill/>
            <a:miter lim="800000"/>
            <a:headEnd/>
            <a:tailEnd/>
          </a:ln>
        </p:spPr>
        <p:txBody>
          <a:bodyPr anchor="ctr">
            <a:spAutoFit/>
          </a:bodyPr>
          <a:lstStyle/>
          <a:p>
            <a:pPr algn="ctr" eaLnBrk="1" hangingPunct="1">
              <a:defRPr/>
            </a:pPr>
            <a:r>
              <a:rPr lang="fr-FR" b="1" dirty="0"/>
              <a:t>Mourir dans la dignité?</a:t>
            </a:r>
          </a:p>
          <a:p>
            <a:pPr algn="ctr" eaLnBrk="1" hangingPunct="1">
              <a:defRPr/>
            </a:pPr>
            <a:r>
              <a:rPr lang="fr-FR" dirty="0"/>
              <a:t>Trois sens du terme ‘dignité’</a:t>
            </a:r>
          </a:p>
          <a:p>
            <a:pPr algn="ctr" eaLnBrk="1" hangingPunct="1">
              <a:defRPr/>
            </a:pPr>
            <a:endParaRPr lang="fr-FR" dirty="0"/>
          </a:p>
          <a:p>
            <a:pPr marL="457200" indent="-457200" eaLnBrk="1" hangingPunct="1">
              <a:buFontTx/>
              <a:buAutoNum type="arabicPeriod"/>
              <a:defRPr/>
            </a:pPr>
            <a:r>
              <a:rPr lang="fr-FR" dirty="0"/>
              <a:t>Dignité-</a:t>
            </a:r>
            <a:r>
              <a:rPr lang="fr-FR" b="1" dirty="0"/>
              <a:t>décence</a:t>
            </a:r>
            <a:r>
              <a:rPr lang="fr-FR" dirty="0"/>
              <a:t> (subjective et relative aux autres)</a:t>
            </a:r>
          </a:p>
          <a:p>
            <a:pPr eaLnBrk="1" hangingPunct="1">
              <a:defRPr/>
            </a:pPr>
            <a:endParaRPr lang="fr-FR" dirty="0">
              <a:solidFill>
                <a:srgbClr val="FF0000"/>
              </a:solidFill>
            </a:endParaRPr>
          </a:p>
          <a:p>
            <a:pPr eaLnBrk="1" hangingPunct="1">
              <a:defRPr/>
            </a:pPr>
            <a:r>
              <a:rPr lang="fr-FR" dirty="0"/>
              <a:t>« attribut de la personne qui peut être perdu quand viennent à manquer des caractéristiques considérées comme essentielles à l’existence humaine et en particulier à ses derniers moments. « Mourir dans la dignité » signifie alors, éviter la déchéance, épargner à autrui et à soi-même une image dégradée.</a:t>
            </a:r>
          </a:p>
          <a:p>
            <a:pPr eaLnBrk="1" hangingPunct="1">
              <a:defRPr/>
            </a:pPr>
            <a:r>
              <a:rPr lang="fr-FR" dirty="0"/>
              <a:t>La dignité devient une caractéristique purement subjective. »</a:t>
            </a:r>
            <a:endParaRPr lang="fr-FR" dirty="0">
              <a:solidFill>
                <a:srgbClr val="FF0000"/>
              </a:solidFill>
            </a:endParaRPr>
          </a:p>
        </p:txBody>
      </p:sp>
    </p:spTree>
    <p:extLst>
      <p:ext uri="{BB962C8B-B14F-4D97-AF65-F5344CB8AC3E}">
        <p14:creationId xmlns:p14="http://schemas.microsoft.com/office/powerpoint/2010/main" val="10476169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0" dur="500"/>
                                        <p:tgtEl>
                                          <p:spTgt spid="3563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3" dur="500"/>
                                        <p:tgtEl>
                                          <p:spTgt spid="356354">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18" dur="500"/>
                                        <p:tgtEl>
                                          <p:spTgt spid="356354">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21" dur="500"/>
                                        <p:tgtEl>
                                          <p:spTgt spid="356354">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356354">
                                            <p:txEl>
                                              <p:pRg st="0" end="0"/>
                                            </p:txEl>
                                          </p:spTgt>
                                        </p:tgtEl>
                                      </p:cBhvr>
                                    </p:animEffect>
                                    <p:set>
                                      <p:cBhvr>
                                        <p:cTn id="26" dur="1" fill="hold">
                                          <p:stCondLst>
                                            <p:cond delay="499"/>
                                          </p:stCondLst>
                                        </p:cTn>
                                        <p:tgtEl>
                                          <p:spTgt spid="356354">
                                            <p:txEl>
                                              <p:pRg st="0" end="0"/>
                                            </p:txEl>
                                          </p:spTgt>
                                        </p:tgtEl>
                                        <p:attrNameLst>
                                          <p:attrName>style.visibility</p:attrName>
                                        </p:attrNameLst>
                                      </p:cBhvr>
                                      <p:to>
                                        <p:strVal val="hidden"/>
                                      </p:to>
                                    </p:set>
                                  </p:childTnLst>
                                </p:cTn>
                              </p:par>
                              <p:par>
                                <p:cTn id="27" presetID="5" presetClass="exit" presetSubtype="10" fill="hold" grpId="0" nodeType="withEffect">
                                  <p:stCondLst>
                                    <p:cond delay="0"/>
                                  </p:stCondLst>
                                  <p:childTnLst>
                                    <p:animEffect transition="out" filter="checkerboard(across)">
                                      <p:cBhvr>
                                        <p:cTn id="28" dur="500"/>
                                        <p:tgtEl>
                                          <p:spTgt spid="356354">
                                            <p:txEl>
                                              <p:pRg st="1" end="1"/>
                                            </p:txEl>
                                          </p:spTgt>
                                        </p:tgtEl>
                                      </p:cBhvr>
                                    </p:animEffect>
                                    <p:set>
                                      <p:cBhvr>
                                        <p:cTn id="29" dur="1" fill="hold">
                                          <p:stCondLst>
                                            <p:cond delay="499"/>
                                          </p:stCondLst>
                                        </p:cTn>
                                        <p:tgtEl>
                                          <p:spTgt spid="356354">
                                            <p:txEl>
                                              <p:pRg st="1" end="1"/>
                                            </p:txEl>
                                          </p:spTgt>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356354">
                                            <p:txEl>
                                              <p:pRg st="3" end="3"/>
                                            </p:txEl>
                                          </p:spTgt>
                                        </p:tgtEl>
                                      </p:cBhvr>
                                    </p:animEffect>
                                    <p:set>
                                      <p:cBhvr>
                                        <p:cTn id="32" dur="1" fill="hold">
                                          <p:stCondLst>
                                            <p:cond delay="499"/>
                                          </p:stCondLst>
                                        </p:cTn>
                                        <p:tgtEl>
                                          <p:spTgt spid="356354">
                                            <p:txEl>
                                              <p:pRg st="3" end="3"/>
                                            </p:txEl>
                                          </p:spTgt>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356354">
                                            <p:txEl>
                                              <p:pRg st="5" end="5"/>
                                            </p:txEl>
                                          </p:spTgt>
                                        </p:tgtEl>
                                      </p:cBhvr>
                                    </p:animEffect>
                                    <p:set>
                                      <p:cBhvr>
                                        <p:cTn id="35" dur="1" fill="hold">
                                          <p:stCondLst>
                                            <p:cond delay="499"/>
                                          </p:stCondLst>
                                        </p:cTn>
                                        <p:tgtEl>
                                          <p:spTgt spid="356354">
                                            <p:txEl>
                                              <p:pRg st="5" end="5"/>
                                            </p:txEl>
                                          </p:spTgt>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356354">
                                            <p:txEl>
                                              <p:pRg st="6" end="6"/>
                                            </p:txEl>
                                          </p:spTgt>
                                        </p:tgtEl>
                                      </p:cBhvr>
                                    </p:animEffect>
                                    <p:set>
                                      <p:cBhvr>
                                        <p:cTn id="38" dur="1" fill="hold">
                                          <p:stCondLst>
                                            <p:cond delay="499"/>
                                          </p:stCondLst>
                                        </p:cTn>
                                        <p:tgtEl>
                                          <p:spTgt spid="3563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979488"/>
            <a:ext cx="7559675" cy="4892675"/>
          </a:xfrm>
          <a:prstGeom prst="rect">
            <a:avLst/>
          </a:prstGeom>
          <a:noFill/>
          <a:ln w="9525">
            <a:noFill/>
            <a:miter lim="800000"/>
            <a:headEnd/>
            <a:tailEnd/>
          </a:ln>
        </p:spPr>
        <p:txBody>
          <a:bodyPr anchor="ctr">
            <a:spAutoFit/>
          </a:bodyPr>
          <a:lstStyle/>
          <a:p>
            <a:pPr algn="ctr" eaLnBrk="1" hangingPunct="1">
              <a:defRPr/>
            </a:pPr>
            <a:r>
              <a:rPr lang="fr-FR" b="1" dirty="0"/>
              <a:t>Mourir dans la dignité?</a:t>
            </a:r>
          </a:p>
          <a:p>
            <a:pPr algn="ctr" eaLnBrk="1" hangingPunct="1">
              <a:defRPr/>
            </a:pPr>
            <a:r>
              <a:rPr lang="fr-FR" dirty="0"/>
              <a:t>Trois sens du terme ‘dignité’</a:t>
            </a:r>
          </a:p>
          <a:p>
            <a:pPr algn="ctr" eaLnBrk="1" hangingPunct="1">
              <a:defRPr/>
            </a:pPr>
            <a:endParaRPr lang="fr-FR" dirty="0"/>
          </a:p>
          <a:p>
            <a:pPr marL="457200" indent="-457200" eaLnBrk="1" hangingPunct="1">
              <a:defRPr/>
            </a:pPr>
            <a:r>
              <a:rPr lang="fr-FR" dirty="0"/>
              <a:t>2. Dignité-</a:t>
            </a:r>
            <a:r>
              <a:rPr lang="fr-FR" b="1" dirty="0"/>
              <a:t>liberté</a:t>
            </a:r>
            <a:r>
              <a:rPr lang="fr-FR" dirty="0"/>
              <a:t> (subjective)</a:t>
            </a:r>
          </a:p>
          <a:p>
            <a:pPr eaLnBrk="1" hangingPunct="1">
              <a:defRPr/>
            </a:pPr>
            <a:endParaRPr lang="fr-FR" dirty="0">
              <a:solidFill>
                <a:srgbClr val="FF0000"/>
              </a:solidFill>
            </a:endParaRPr>
          </a:p>
          <a:p>
            <a:pPr eaLnBrk="1" hangingPunct="1">
              <a:defRPr/>
            </a:pPr>
            <a:r>
              <a:rPr lang="fr-FR" dirty="0"/>
              <a:t>« assimilée à la liberté. En conséquence, mourir dans la dignité revient à décider souverainement de l’heure de sa mort.</a:t>
            </a:r>
          </a:p>
          <a:p>
            <a:pPr eaLnBrk="1" hangingPunct="1">
              <a:defRPr/>
            </a:pPr>
            <a:r>
              <a:rPr lang="fr-FR" dirty="0"/>
              <a:t>Respecter la dignité = laisser la liberté à l’autre donc la liberté serait l’expression la plus haute de la dignité humaine. Mourir dans la dignité signifierait alors mourir dans la liberté. Cette liberté, qui est la dernière liberté. »</a:t>
            </a:r>
            <a:endParaRPr lang="fr-FR" dirty="0">
              <a:solidFill>
                <a:srgbClr val="FF0000"/>
              </a:solidFill>
            </a:endParaRPr>
          </a:p>
        </p:txBody>
      </p:sp>
    </p:spTree>
    <p:extLst>
      <p:ext uri="{BB962C8B-B14F-4D97-AF65-F5344CB8AC3E}">
        <p14:creationId xmlns:p14="http://schemas.microsoft.com/office/powerpoint/2010/main" val="36919266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0" dur="500"/>
                                        <p:tgtEl>
                                          <p:spTgt spid="3563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3" dur="500"/>
                                        <p:tgtEl>
                                          <p:spTgt spid="356354">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18" dur="500"/>
                                        <p:tgtEl>
                                          <p:spTgt spid="35635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23" dur="500"/>
                                        <p:tgtEl>
                                          <p:spTgt spid="356354">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356354">
                                            <p:txEl>
                                              <p:pRg st="0" end="0"/>
                                            </p:txEl>
                                          </p:spTgt>
                                        </p:tgtEl>
                                      </p:cBhvr>
                                    </p:animEffect>
                                    <p:set>
                                      <p:cBhvr>
                                        <p:cTn id="28" dur="1" fill="hold">
                                          <p:stCondLst>
                                            <p:cond delay="499"/>
                                          </p:stCondLst>
                                        </p:cTn>
                                        <p:tgtEl>
                                          <p:spTgt spid="356354">
                                            <p:txEl>
                                              <p:pRg st="0" end="0"/>
                                            </p:txEl>
                                          </p:spTgt>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356354">
                                            <p:txEl>
                                              <p:pRg st="1" end="1"/>
                                            </p:txEl>
                                          </p:spTgt>
                                        </p:tgtEl>
                                      </p:cBhvr>
                                    </p:animEffect>
                                    <p:set>
                                      <p:cBhvr>
                                        <p:cTn id="31" dur="1" fill="hold">
                                          <p:stCondLst>
                                            <p:cond delay="499"/>
                                          </p:stCondLst>
                                        </p:cTn>
                                        <p:tgtEl>
                                          <p:spTgt spid="356354">
                                            <p:txEl>
                                              <p:pRg st="1" end="1"/>
                                            </p:txEl>
                                          </p:spTgt>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356354">
                                            <p:txEl>
                                              <p:pRg st="3" end="3"/>
                                            </p:txEl>
                                          </p:spTgt>
                                        </p:tgtEl>
                                      </p:cBhvr>
                                    </p:animEffect>
                                    <p:set>
                                      <p:cBhvr>
                                        <p:cTn id="34" dur="1" fill="hold">
                                          <p:stCondLst>
                                            <p:cond delay="499"/>
                                          </p:stCondLst>
                                        </p:cTn>
                                        <p:tgtEl>
                                          <p:spTgt spid="356354">
                                            <p:txEl>
                                              <p:pRg st="3" end="3"/>
                                            </p:txEl>
                                          </p:spTgt>
                                        </p:tgtEl>
                                        <p:attrNameLst>
                                          <p:attrName>style.visibility</p:attrName>
                                        </p:attrNameLst>
                                      </p:cBhvr>
                                      <p:to>
                                        <p:strVal val="hidden"/>
                                      </p:to>
                                    </p:set>
                                  </p:childTnLst>
                                </p:cTn>
                              </p:par>
                              <p:par>
                                <p:cTn id="35" presetID="5" presetClass="exit" presetSubtype="10" fill="hold" grpId="0" nodeType="withEffect">
                                  <p:stCondLst>
                                    <p:cond delay="0"/>
                                  </p:stCondLst>
                                  <p:childTnLst>
                                    <p:animEffect transition="out" filter="checkerboard(across)">
                                      <p:cBhvr>
                                        <p:cTn id="36" dur="500"/>
                                        <p:tgtEl>
                                          <p:spTgt spid="356354">
                                            <p:txEl>
                                              <p:pRg st="5" end="5"/>
                                            </p:txEl>
                                          </p:spTgt>
                                        </p:tgtEl>
                                      </p:cBhvr>
                                    </p:animEffect>
                                    <p:set>
                                      <p:cBhvr>
                                        <p:cTn id="37" dur="1" fill="hold">
                                          <p:stCondLst>
                                            <p:cond delay="499"/>
                                          </p:stCondLst>
                                        </p:cTn>
                                        <p:tgtEl>
                                          <p:spTgt spid="356354">
                                            <p:txEl>
                                              <p:pRg st="5" end="5"/>
                                            </p:txEl>
                                          </p:spTgt>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356354">
                                            <p:txEl>
                                              <p:pRg st="6" end="6"/>
                                            </p:txEl>
                                          </p:spTgt>
                                        </p:tgtEl>
                                      </p:cBhvr>
                                    </p:animEffect>
                                    <p:set>
                                      <p:cBhvr>
                                        <p:cTn id="40" dur="1" fill="hold">
                                          <p:stCondLst>
                                            <p:cond delay="499"/>
                                          </p:stCondLst>
                                        </p:cTn>
                                        <p:tgtEl>
                                          <p:spTgt spid="3563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2502505"/>
            <a:ext cx="75596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dirty="0"/>
              <a:t>Au lieu de valoriser la conscience pour y découvrir le lieu intime où se </a:t>
            </a:r>
            <a:r>
              <a:rPr lang="fr-FR" altLang="fr-FR" sz="2400" i="1" dirty="0"/>
              <a:t>manifeste</a:t>
            </a:r>
            <a:r>
              <a:rPr lang="fr-FR" altLang="fr-FR" sz="2400" dirty="0"/>
              <a:t> la vérité du bien et du mal, on y a vu l’instance suprême qui </a:t>
            </a:r>
            <a:r>
              <a:rPr lang="fr-FR" altLang="fr-FR" sz="2400" i="1" dirty="0"/>
              <a:t>détermine</a:t>
            </a:r>
            <a:r>
              <a:rPr lang="fr-FR" altLang="fr-FR" sz="2400" dirty="0"/>
              <a:t> le bien et le mal.</a:t>
            </a:r>
          </a:p>
          <a:p>
            <a:pPr eaLnBrk="1" hangingPunct="1">
              <a:spcBef>
                <a:spcPct val="0"/>
              </a:spcBef>
              <a:buClrTx/>
              <a:buSzTx/>
              <a:buFontTx/>
              <a:buNone/>
            </a:pPr>
            <a:endParaRPr lang="fr-FR" altLang="fr-FR" sz="1800" dirty="0"/>
          </a:p>
        </p:txBody>
      </p:sp>
    </p:spTree>
    <p:extLst>
      <p:ext uri="{BB962C8B-B14F-4D97-AF65-F5344CB8AC3E}">
        <p14:creationId xmlns:p14="http://schemas.microsoft.com/office/powerpoint/2010/main" val="918362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56354">
                                            <p:txEl>
                                              <p:pRg st="0" end="0"/>
                                            </p:txEl>
                                          </p:spTgt>
                                        </p:tgtEl>
                                      </p:cBhvr>
                                    </p:animEffect>
                                    <p:set>
                                      <p:cBhvr>
                                        <p:cTn id="12" dur="1" fill="hold">
                                          <p:stCondLst>
                                            <p:cond delay="499"/>
                                          </p:stCondLst>
                                        </p:cTn>
                                        <p:tgtEl>
                                          <p:spTgt spid="35635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609600"/>
            <a:ext cx="7559675" cy="5632450"/>
          </a:xfrm>
          <a:prstGeom prst="rect">
            <a:avLst/>
          </a:prstGeom>
          <a:noFill/>
          <a:ln w="9525">
            <a:noFill/>
            <a:miter lim="800000"/>
            <a:headEnd/>
            <a:tailEnd/>
          </a:ln>
        </p:spPr>
        <p:txBody>
          <a:bodyPr anchor="ctr">
            <a:spAutoFit/>
          </a:bodyPr>
          <a:lstStyle/>
          <a:p>
            <a:pPr algn="ctr" eaLnBrk="1" hangingPunct="1">
              <a:defRPr/>
            </a:pPr>
            <a:r>
              <a:rPr lang="fr-FR" b="1" dirty="0"/>
              <a:t>Mourir dans la dignité?</a:t>
            </a:r>
          </a:p>
          <a:p>
            <a:pPr algn="ctr" eaLnBrk="1" hangingPunct="1">
              <a:defRPr/>
            </a:pPr>
            <a:r>
              <a:rPr lang="fr-FR" dirty="0"/>
              <a:t>Trois sens du terme ‘dignité’</a:t>
            </a:r>
          </a:p>
          <a:p>
            <a:pPr marL="457200" indent="-457200" eaLnBrk="1" hangingPunct="1">
              <a:defRPr/>
            </a:pPr>
            <a:endParaRPr lang="fr-FR" dirty="0"/>
          </a:p>
          <a:p>
            <a:pPr marL="457200" indent="-457200" eaLnBrk="1" hangingPunct="1">
              <a:defRPr/>
            </a:pPr>
            <a:r>
              <a:rPr lang="fr-FR" dirty="0"/>
              <a:t>3. Dignité </a:t>
            </a:r>
            <a:r>
              <a:rPr lang="fr-FR" b="1" dirty="0"/>
              <a:t>ontologique</a:t>
            </a:r>
            <a:r>
              <a:rPr lang="fr-FR" dirty="0"/>
              <a:t> (intrinsèque)</a:t>
            </a:r>
          </a:p>
          <a:p>
            <a:pPr eaLnBrk="1" hangingPunct="1">
              <a:defRPr/>
            </a:pPr>
            <a:endParaRPr lang="fr-FR" dirty="0">
              <a:solidFill>
                <a:srgbClr val="FF0000"/>
              </a:solidFill>
            </a:endParaRPr>
          </a:p>
          <a:p>
            <a:pPr eaLnBrk="1" hangingPunct="1">
              <a:defRPr/>
            </a:pPr>
            <a:r>
              <a:rPr lang="fr-FR" dirty="0"/>
              <a:t>« La dignité ne désigne pas autre chose que la valeur inconditionnelle et incomparable attribuée à l’humanité telle qu’elle se réalise dans les personnes. Il n’existe pas de degrés dans la dignité et le fait d’être plus ou moins digne, c’est-à-dire plus ou moins à la hauteur d’une situation donnée, n’a rien à voir avec la dignité comme valeur absolue de l’être humain, dérivant du seul fait qu’il est un homme. »</a:t>
            </a:r>
          </a:p>
          <a:p>
            <a:pPr eaLnBrk="1" hangingPunct="1">
              <a:defRPr/>
            </a:pPr>
            <a:r>
              <a:rPr lang="fr-FR" dirty="0">
                <a:solidFill>
                  <a:srgbClr val="FF0000"/>
                </a:solidFill>
              </a:rPr>
              <a:t>C’est le sens premier, fondateur et régulateur des deux autres.</a:t>
            </a:r>
          </a:p>
        </p:txBody>
      </p:sp>
    </p:spTree>
    <p:extLst>
      <p:ext uri="{BB962C8B-B14F-4D97-AF65-F5344CB8AC3E}">
        <p14:creationId xmlns:p14="http://schemas.microsoft.com/office/powerpoint/2010/main" val="17894812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0" dur="500"/>
                                        <p:tgtEl>
                                          <p:spTgt spid="3563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3" dur="500"/>
                                        <p:tgtEl>
                                          <p:spTgt spid="356354">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18" dur="500"/>
                                        <p:tgtEl>
                                          <p:spTgt spid="35635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23" dur="500"/>
                                        <p:tgtEl>
                                          <p:spTgt spid="356354">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0" nodeType="clickEffect">
                                  <p:stCondLst>
                                    <p:cond delay="0"/>
                                  </p:stCondLst>
                                  <p:childTnLst>
                                    <p:animEffect transition="out" filter="checkerboard(across)">
                                      <p:cBhvr>
                                        <p:cTn id="27" dur="500"/>
                                        <p:tgtEl>
                                          <p:spTgt spid="356354">
                                            <p:txEl>
                                              <p:pRg st="0" end="0"/>
                                            </p:txEl>
                                          </p:spTgt>
                                        </p:tgtEl>
                                      </p:cBhvr>
                                    </p:animEffect>
                                    <p:set>
                                      <p:cBhvr>
                                        <p:cTn id="28" dur="1" fill="hold">
                                          <p:stCondLst>
                                            <p:cond delay="499"/>
                                          </p:stCondLst>
                                        </p:cTn>
                                        <p:tgtEl>
                                          <p:spTgt spid="356354">
                                            <p:txEl>
                                              <p:pRg st="0" end="0"/>
                                            </p:txEl>
                                          </p:spTgt>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356354">
                                            <p:txEl>
                                              <p:pRg st="1" end="1"/>
                                            </p:txEl>
                                          </p:spTgt>
                                        </p:tgtEl>
                                      </p:cBhvr>
                                    </p:animEffect>
                                    <p:set>
                                      <p:cBhvr>
                                        <p:cTn id="31" dur="1" fill="hold">
                                          <p:stCondLst>
                                            <p:cond delay="499"/>
                                          </p:stCondLst>
                                        </p:cTn>
                                        <p:tgtEl>
                                          <p:spTgt spid="356354">
                                            <p:txEl>
                                              <p:pRg st="1" end="1"/>
                                            </p:txEl>
                                          </p:spTgt>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356354">
                                            <p:txEl>
                                              <p:pRg st="3" end="3"/>
                                            </p:txEl>
                                          </p:spTgt>
                                        </p:tgtEl>
                                      </p:cBhvr>
                                    </p:animEffect>
                                    <p:set>
                                      <p:cBhvr>
                                        <p:cTn id="34" dur="1" fill="hold">
                                          <p:stCondLst>
                                            <p:cond delay="499"/>
                                          </p:stCondLst>
                                        </p:cTn>
                                        <p:tgtEl>
                                          <p:spTgt spid="356354">
                                            <p:txEl>
                                              <p:pRg st="3" end="3"/>
                                            </p:txEl>
                                          </p:spTgt>
                                        </p:tgtEl>
                                        <p:attrNameLst>
                                          <p:attrName>style.visibility</p:attrName>
                                        </p:attrNameLst>
                                      </p:cBhvr>
                                      <p:to>
                                        <p:strVal val="hidden"/>
                                      </p:to>
                                    </p:set>
                                  </p:childTnLst>
                                </p:cTn>
                              </p:par>
                              <p:par>
                                <p:cTn id="35" presetID="5" presetClass="exit" presetSubtype="10" fill="hold" grpId="0" nodeType="withEffect">
                                  <p:stCondLst>
                                    <p:cond delay="0"/>
                                  </p:stCondLst>
                                  <p:childTnLst>
                                    <p:animEffect transition="out" filter="checkerboard(across)">
                                      <p:cBhvr>
                                        <p:cTn id="36" dur="500"/>
                                        <p:tgtEl>
                                          <p:spTgt spid="356354">
                                            <p:txEl>
                                              <p:pRg st="5" end="5"/>
                                            </p:txEl>
                                          </p:spTgt>
                                        </p:tgtEl>
                                      </p:cBhvr>
                                    </p:animEffect>
                                    <p:set>
                                      <p:cBhvr>
                                        <p:cTn id="37" dur="1" fill="hold">
                                          <p:stCondLst>
                                            <p:cond delay="499"/>
                                          </p:stCondLst>
                                        </p:cTn>
                                        <p:tgtEl>
                                          <p:spTgt spid="356354">
                                            <p:txEl>
                                              <p:pRg st="5" end="5"/>
                                            </p:txEl>
                                          </p:spTgt>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356354">
                                            <p:txEl>
                                              <p:pRg st="6" end="6"/>
                                            </p:txEl>
                                          </p:spTgt>
                                        </p:tgtEl>
                                      </p:cBhvr>
                                    </p:animEffect>
                                    <p:set>
                                      <p:cBhvr>
                                        <p:cTn id="40" dur="1" fill="hold">
                                          <p:stCondLst>
                                            <p:cond delay="499"/>
                                          </p:stCondLst>
                                        </p:cTn>
                                        <p:tgtEl>
                                          <p:spTgt spid="3563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979002"/>
            <a:ext cx="7559675" cy="4893647"/>
          </a:xfrm>
          <a:prstGeom prst="rect">
            <a:avLst/>
          </a:prstGeom>
          <a:noFill/>
          <a:ln w="9525">
            <a:noFill/>
            <a:miter lim="800000"/>
            <a:headEnd/>
            <a:tailEnd/>
          </a:ln>
        </p:spPr>
        <p:txBody>
          <a:bodyPr anchor="ctr">
            <a:spAutoFit/>
          </a:bodyPr>
          <a:lstStyle/>
          <a:p>
            <a:pPr algn="ctr" eaLnBrk="1" hangingPunct="1">
              <a:defRPr/>
            </a:pPr>
            <a:r>
              <a:rPr lang="fr-FR" b="1" dirty="0"/>
              <a:t>Divers sens (équivoques) de ‘droit de </a:t>
            </a:r>
            <a:r>
              <a:rPr lang="fr-FR" b="1" i="1" u="sng" dirty="0">
                <a:highlight>
                  <a:srgbClr val="FFFF00"/>
                </a:highlight>
              </a:rPr>
              <a:t>mourir</a:t>
            </a:r>
            <a:r>
              <a:rPr lang="fr-FR" b="1" dirty="0"/>
              <a:t>’</a:t>
            </a:r>
          </a:p>
          <a:p>
            <a:pPr algn="ctr" eaLnBrk="1" hangingPunct="1">
              <a:defRPr/>
            </a:pPr>
            <a:endParaRPr lang="fr-FR" dirty="0"/>
          </a:p>
          <a:p>
            <a:pPr marL="457200" indent="-457200" eaLnBrk="1" hangingPunct="1">
              <a:buFontTx/>
              <a:buAutoNum type="arabicPeriod"/>
              <a:defRPr/>
            </a:pPr>
            <a:r>
              <a:rPr lang="fr-FR" dirty="0"/>
              <a:t>Droit à l’inéluctable (absurde)</a:t>
            </a:r>
          </a:p>
          <a:p>
            <a:pPr marL="457200" indent="-457200" eaLnBrk="1" hangingPunct="1">
              <a:buFontTx/>
              <a:buAutoNum type="arabicPeriod"/>
              <a:defRPr/>
            </a:pPr>
            <a:r>
              <a:rPr lang="fr-FR" dirty="0"/>
              <a:t>Droit de refuser un traitement (car futile)</a:t>
            </a:r>
          </a:p>
          <a:p>
            <a:pPr marL="457200" indent="-457200" eaLnBrk="1" hangingPunct="1">
              <a:buFontTx/>
              <a:buAutoNum type="arabicPeriod"/>
              <a:defRPr/>
            </a:pPr>
            <a:r>
              <a:rPr lang="fr-FR" dirty="0"/>
              <a:t>Droit de mourir dans la sérénité (soins palliatifs)</a:t>
            </a:r>
          </a:p>
          <a:p>
            <a:pPr marL="457200" indent="-457200" eaLnBrk="1" hangingPunct="1">
              <a:buFontTx/>
              <a:buAutoNum type="arabicPeriod"/>
              <a:defRPr/>
            </a:pPr>
            <a:r>
              <a:rPr lang="fr-FR" dirty="0"/>
              <a:t>Droit d’une aide </a:t>
            </a:r>
            <a:r>
              <a:rPr lang="fr-FR" u="sng" dirty="0"/>
              <a:t>pour</a:t>
            </a:r>
            <a:r>
              <a:rPr lang="fr-FR" dirty="0"/>
              <a:t> se tuer (AS et euthanasie)</a:t>
            </a:r>
          </a:p>
          <a:p>
            <a:pPr marL="457200" indent="-457200" eaLnBrk="1" hangingPunct="1">
              <a:buFontTx/>
              <a:buAutoNum type="arabicPeriod"/>
              <a:defRPr/>
            </a:pPr>
            <a:r>
              <a:rPr lang="fr-FR" b="1" dirty="0"/>
              <a:t>= Droit à être-mort</a:t>
            </a:r>
            <a:endParaRPr lang="fr-FR" dirty="0"/>
          </a:p>
          <a:p>
            <a:pPr eaLnBrk="1" hangingPunct="1">
              <a:defRPr/>
            </a:pPr>
            <a:endParaRPr lang="fr-FR" dirty="0"/>
          </a:p>
          <a:p>
            <a:pPr eaLnBrk="1" hangingPunct="1">
              <a:defRPr/>
            </a:pPr>
            <a:r>
              <a:rPr lang="fr-FR" dirty="0"/>
              <a:t>Alors que nous défendons un véritable</a:t>
            </a:r>
          </a:p>
          <a:p>
            <a:pPr eaLnBrk="1" hangingPunct="1">
              <a:defRPr/>
            </a:pPr>
            <a:r>
              <a:rPr lang="fr-FR" dirty="0"/>
              <a:t>« droit de mourir dans la dignité »</a:t>
            </a:r>
          </a:p>
          <a:p>
            <a:pPr eaLnBrk="1" hangingPunct="1">
              <a:defRPr/>
            </a:pPr>
            <a:r>
              <a:rPr lang="fr-FR" dirty="0"/>
              <a:t>Il s’agit </a:t>
            </a:r>
            <a:r>
              <a:rPr lang="fr-FR" b="1" dirty="0"/>
              <a:t>ici</a:t>
            </a:r>
            <a:r>
              <a:rPr lang="fr-FR" dirty="0"/>
              <a:t> de tout autre chose:</a:t>
            </a:r>
          </a:p>
          <a:p>
            <a:pPr eaLnBrk="1" hangingPunct="1">
              <a:defRPr/>
            </a:pPr>
            <a:r>
              <a:rPr lang="fr-FR" dirty="0"/>
              <a:t>d’une « </a:t>
            </a:r>
            <a:r>
              <a:rPr lang="fr-FR" b="1" dirty="0"/>
              <a:t>licence de (se) tuer avec décence </a:t>
            </a:r>
            <a:r>
              <a:rPr lang="fr-FR" dirty="0"/>
              <a:t>»</a:t>
            </a:r>
          </a:p>
          <a:p>
            <a:pPr eaLnBrk="1" hangingPunct="1">
              <a:defRPr/>
            </a:pPr>
            <a:endParaRPr lang="fr-FR" dirty="0"/>
          </a:p>
        </p:txBody>
      </p:sp>
    </p:spTree>
    <p:extLst>
      <p:ext uri="{BB962C8B-B14F-4D97-AF65-F5344CB8AC3E}">
        <p14:creationId xmlns:p14="http://schemas.microsoft.com/office/powerpoint/2010/main" val="417000551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7" dur="500"/>
                                        <p:tgtEl>
                                          <p:spTgt spid="3563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22" dur="500"/>
                                        <p:tgtEl>
                                          <p:spTgt spid="3563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27" dur="500"/>
                                        <p:tgtEl>
                                          <p:spTgt spid="3563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32" dur="500"/>
                                        <p:tgtEl>
                                          <p:spTgt spid="35635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56354">
                                            <p:txEl>
                                              <p:pRg st="8" end="8"/>
                                            </p:txEl>
                                          </p:spTgt>
                                        </p:tgtEl>
                                        <p:attrNameLst>
                                          <p:attrName>style.visibility</p:attrName>
                                        </p:attrNameLst>
                                      </p:cBhvr>
                                      <p:to>
                                        <p:strVal val="visible"/>
                                      </p:to>
                                    </p:set>
                                    <p:animEffect transition="in" filter="checkerboard(across)">
                                      <p:cBhvr>
                                        <p:cTn id="37" dur="500"/>
                                        <p:tgtEl>
                                          <p:spTgt spid="35635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56354">
                                            <p:txEl>
                                              <p:pRg st="9" end="9"/>
                                            </p:txEl>
                                          </p:spTgt>
                                        </p:tgtEl>
                                        <p:attrNameLst>
                                          <p:attrName>style.visibility</p:attrName>
                                        </p:attrNameLst>
                                      </p:cBhvr>
                                      <p:to>
                                        <p:strVal val="visible"/>
                                      </p:to>
                                    </p:set>
                                    <p:animEffect transition="in" filter="checkerboard(across)">
                                      <p:cBhvr>
                                        <p:cTn id="42" dur="500"/>
                                        <p:tgtEl>
                                          <p:spTgt spid="35635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56354">
                                            <p:txEl>
                                              <p:pRg st="10" end="10"/>
                                            </p:txEl>
                                          </p:spTgt>
                                        </p:tgtEl>
                                        <p:attrNameLst>
                                          <p:attrName>style.visibility</p:attrName>
                                        </p:attrNameLst>
                                      </p:cBhvr>
                                      <p:to>
                                        <p:strVal val="visible"/>
                                      </p:to>
                                    </p:set>
                                    <p:animEffect transition="in" filter="checkerboard(across)">
                                      <p:cBhvr>
                                        <p:cTn id="47" dur="500"/>
                                        <p:tgtEl>
                                          <p:spTgt spid="35635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56354">
                                            <p:txEl>
                                              <p:pRg st="11" end="11"/>
                                            </p:txEl>
                                          </p:spTgt>
                                        </p:tgtEl>
                                        <p:attrNameLst>
                                          <p:attrName>style.visibility</p:attrName>
                                        </p:attrNameLst>
                                      </p:cBhvr>
                                      <p:to>
                                        <p:strVal val="visible"/>
                                      </p:to>
                                    </p:set>
                                    <p:animEffect transition="in" filter="checkerboard(across)">
                                      <p:cBhvr>
                                        <p:cTn id="52" dur="500"/>
                                        <p:tgtEl>
                                          <p:spTgt spid="356354">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xit" presetSubtype="10" fill="hold" grpId="0" nodeType="clickEffect">
                                  <p:stCondLst>
                                    <p:cond delay="0"/>
                                  </p:stCondLst>
                                  <p:childTnLst>
                                    <p:animEffect transition="out" filter="checkerboard(across)">
                                      <p:cBhvr>
                                        <p:cTn id="56" dur="500"/>
                                        <p:tgtEl>
                                          <p:spTgt spid="356354">
                                            <p:txEl>
                                              <p:pRg st="0" end="0"/>
                                            </p:txEl>
                                          </p:spTgt>
                                        </p:tgtEl>
                                      </p:cBhvr>
                                    </p:animEffect>
                                    <p:set>
                                      <p:cBhvr>
                                        <p:cTn id="57" dur="1" fill="hold">
                                          <p:stCondLst>
                                            <p:cond delay="499"/>
                                          </p:stCondLst>
                                        </p:cTn>
                                        <p:tgtEl>
                                          <p:spTgt spid="356354">
                                            <p:txEl>
                                              <p:pRg st="0" end="0"/>
                                            </p:txEl>
                                          </p:spTgt>
                                        </p:tgtEl>
                                        <p:attrNameLst>
                                          <p:attrName>style.visibility</p:attrName>
                                        </p:attrNameLst>
                                      </p:cBhvr>
                                      <p:to>
                                        <p:strVal val="hidden"/>
                                      </p:to>
                                    </p:set>
                                  </p:childTnLst>
                                </p:cTn>
                              </p:par>
                              <p:par>
                                <p:cTn id="58" presetID="5" presetClass="exit" presetSubtype="10" fill="hold" grpId="0" nodeType="withEffect">
                                  <p:stCondLst>
                                    <p:cond delay="0"/>
                                  </p:stCondLst>
                                  <p:childTnLst>
                                    <p:animEffect transition="out" filter="checkerboard(across)">
                                      <p:cBhvr>
                                        <p:cTn id="59" dur="500"/>
                                        <p:tgtEl>
                                          <p:spTgt spid="356354">
                                            <p:txEl>
                                              <p:pRg st="2" end="2"/>
                                            </p:txEl>
                                          </p:spTgt>
                                        </p:tgtEl>
                                      </p:cBhvr>
                                    </p:animEffect>
                                    <p:set>
                                      <p:cBhvr>
                                        <p:cTn id="60" dur="1" fill="hold">
                                          <p:stCondLst>
                                            <p:cond delay="499"/>
                                          </p:stCondLst>
                                        </p:cTn>
                                        <p:tgtEl>
                                          <p:spTgt spid="356354">
                                            <p:txEl>
                                              <p:pRg st="2" end="2"/>
                                            </p:txEl>
                                          </p:spTgt>
                                        </p:tgtEl>
                                        <p:attrNameLst>
                                          <p:attrName>style.visibility</p:attrName>
                                        </p:attrNameLst>
                                      </p:cBhvr>
                                      <p:to>
                                        <p:strVal val="hidden"/>
                                      </p:to>
                                    </p:set>
                                  </p:childTnLst>
                                </p:cTn>
                              </p:par>
                              <p:par>
                                <p:cTn id="61" presetID="5" presetClass="exit" presetSubtype="10" fill="hold" grpId="0" nodeType="withEffect">
                                  <p:stCondLst>
                                    <p:cond delay="0"/>
                                  </p:stCondLst>
                                  <p:childTnLst>
                                    <p:animEffect transition="out" filter="checkerboard(across)">
                                      <p:cBhvr>
                                        <p:cTn id="62" dur="500"/>
                                        <p:tgtEl>
                                          <p:spTgt spid="356354">
                                            <p:txEl>
                                              <p:pRg st="3" end="3"/>
                                            </p:txEl>
                                          </p:spTgt>
                                        </p:tgtEl>
                                      </p:cBhvr>
                                    </p:animEffect>
                                    <p:set>
                                      <p:cBhvr>
                                        <p:cTn id="63" dur="1" fill="hold">
                                          <p:stCondLst>
                                            <p:cond delay="499"/>
                                          </p:stCondLst>
                                        </p:cTn>
                                        <p:tgtEl>
                                          <p:spTgt spid="356354">
                                            <p:txEl>
                                              <p:pRg st="3" end="3"/>
                                            </p:txEl>
                                          </p:spTgt>
                                        </p:tgtEl>
                                        <p:attrNameLst>
                                          <p:attrName>style.visibility</p:attrName>
                                        </p:attrNameLst>
                                      </p:cBhvr>
                                      <p:to>
                                        <p:strVal val="hidden"/>
                                      </p:to>
                                    </p:set>
                                  </p:childTnLst>
                                </p:cTn>
                              </p:par>
                              <p:par>
                                <p:cTn id="64" presetID="5" presetClass="exit" presetSubtype="10" fill="hold" grpId="0" nodeType="withEffect">
                                  <p:stCondLst>
                                    <p:cond delay="0"/>
                                  </p:stCondLst>
                                  <p:childTnLst>
                                    <p:animEffect transition="out" filter="checkerboard(across)">
                                      <p:cBhvr>
                                        <p:cTn id="65" dur="500"/>
                                        <p:tgtEl>
                                          <p:spTgt spid="356354">
                                            <p:txEl>
                                              <p:pRg st="4" end="4"/>
                                            </p:txEl>
                                          </p:spTgt>
                                        </p:tgtEl>
                                      </p:cBhvr>
                                    </p:animEffect>
                                    <p:set>
                                      <p:cBhvr>
                                        <p:cTn id="66" dur="1" fill="hold">
                                          <p:stCondLst>
                                            <p:cond delay="499"/>
                                          </p:stCondLst>
                                        </p:cTn>
                                        <p:tgtEl>
                                          <p:spTgt spid="356354">
                                            <p:txEl>
                                              <p:pRg st="4" end="4"/>
                                            </p:txEl>
                                          </p:spTgt>
                                        </p:tgtEl>
                                        <p:attrNameLst>
                                          <p:attrName>style.visibility</p:attrName>
                                        </p:attrNameLst>
                                      </p:cBhvr>
                                      <p:to>
                                        <p:strVal val="hidden"/>
                                      </p:to>
                                    </p:set>
                                  </p:childTnLst>
                                </p:cTn>
                              </p:par>
                              <p:par>
                                <p:cTn id="67" presetID="5" presetClass="exit" presetSubtype="10" fill="hold" grpId="0" nodeType="withEffect">
                                  <p:stCondLst>
                                    <p:cond delay="0"/>
                                  </p:stCondLst>
                                  <p:childTnLst>
                                    <p:animEffect transition="out" filter="checkerboard(across)">
                                      <p:cBhvr>
                                        <p:cTn id="68" dur="500"/>
                                        <p:tgtEl>
                                          <p:spTgt spid="356354">
                                            <p:txEl>
                                              <p:pRg st="5" end="5"/>
                                            </p:txEl>
                                          </p:spTgt>
                                        </p:tgtEl>
                                      </p:cBhvr>
                                    </p:animEffect>
                                    <p:set>
                                      <p:cBhvr>
                                        <p:cTn id="69" dur="1" fill="hold">
                                          <p:stCondLst>
                                            <p:cond delay="499"/>
                                          </p:stCondLst>
                                        </p:cTn>
                                        <p:tgtEl>
                                          <p:spTgt spid="356354">
                                            <p:txEl>
                                              <p:pRg st="5" end="5"/>
                                            </p:txEl>
                                          </p:spTgt>
                                        </p:tgtEl>
                                        <p:attrNameLst>
                                          <p:attrName>style.visibility</p:attrName>
                                        </p:attrNameLst>
                                      </p:cBhvr>
                                      <p:to>
                                        <p:strVal val="hidden"/>
                                      </p:to>
                                    </p:set>
                                  </p:childTnLst>
                                </p:cTn>
                              </p:par>
                              <p:par>
                                <p:cTn id="70" presetID="5" presetClass="exit" presetSubtype="10" fill="hold" grpId="0" nodeType="withEffect">
                                  <p:stCondLst>
                                    <p:cond delay="0"/>
                                  </p:stCondLst>
                                  <p:childTnLst>
                                    <p:animEffect transition="out" filter="checkerboard(across)">
                                      <p:cBhvr>
                                        <p:cTn id="71" dur="500"/>
                                        <p:tgtEl>
                                          <p:spTgt spid="356354">
                                            <p:txEl>
                                              <p:pRg st="6" end="6"/>
                                            </p:txEl>
                                          </p:spTgt>
                                        </p:tgtEl>
                                      </p:cBhvr>
                                    </p:animEffect>
                                    <p:set>
                                      <p:cBhvr>
                                        <p:cTn id="72" dur="1" fill="hold">
                                          <p:stCondLst>
                                            <p:cond delay="499"/>
                                          </p:stCondLst>
                                        </p:cTn>
                                        <p:tgtEl>
                                          <p:spTgt spid="356354">
                                            <p:txEl>
                                              <p:pRg st="6" end="6"/>
                                            </p:txEl>
                                          </p:spTgt>
                                        </p:tgtEl>
                                        <p:attrNameLst>
                                          <p:attrName>style.visibility</p:attrName>
                                        </p:attrNameLst>
                                      </p:cBhvr>
                                      <p:to>
                                        <p:strVal val="hidden"/>
                                      </p:to>
                                    </p:set>
                                  </p:childTnLst>
                                </p:cTn>
                              </p:par>
                              <p:par>
                                <p:cTn id="73" presetID="5" presetClass="exit" presetSubtype="10" fill="hold" grpId="0" nodeType="withEffect">
                                  <p:stCondLst>
                                    <p:cond delay="0"/>
                                  </p:stCondLst>
                                  <p:childTnLst>
                                    <p:animEffect transition="out" filter="checkerboard(across)">
                                      <p:cBhvr>
                                        <p:cTn id="74" dur="500"/>
                                        <p:tgtEl>
                                          <p:spTgt spid="356354">
                                            <p:txEl>
                                              <p:pRg st="8" end="8"/>
                                            </p:txEl>
                                          </p:spTgt>
                                        </p:tgtEl>
                                      </p:cBhvr>
                                    </p:animEffect>
                                    <p:set>
                                      <p:cBhvr>
                                        <p:cTn id="75" dur="1" fill="hold">
                                          <p:stCondLst>
                                            <p:cond delay="499"/>
                                          </p:stCondLst>
                                        </p:cTn>
                                        <p:tgtEl>
                                          <p:spTgt spid="356354">
                                            <p:txEl>
                                              <p:pRg st="8" end="8"/>
                                            </p:txEl>
                                          </p:spTgt>
                                        </p:tgtEl>
                                        <p:attrNameLst>
                                          <p:attrName>style.visibility</p:attrName>
                                        </p:attrNameLst>
                                      </p:cBhvr>
                                      <p:to>
                                        <p:strVal val="hidden"/>
                                      </p:to>
                                    </p:set>
                                  </p:childTnLst>
                                </p:cTn>
                              </p:par>
                              <p:par>
                                <p:cTn id="76" presetID="5" presetClass="exit" presetSubtype="10" fill="hold" grpId="0" nodeType="withEffect">
                                  <p:stCondLst>
                                    <p:cond delay="0"/>
                                  </p:stCondLst>
                                  <p:childTnLst>
                                    <p:animEffect transition="out" filter="checkerboard(across)">
                                      <p:cBhvr>
                                        <p:cTn id="77" dur="500"/>
                                        <p:tgtEl>
                                          <p:spTgt spid="356354">
                                            <p:txEl>
                                              <p:pRg st="9" end="9"/>
                                            </p:txEl>
                                          </p:spTgt>
                                        </p:tgtEl>
                                      </p:cBhvr>
                                    </p:animEffect>
                                    <p:set>
                                      <p:cBhvr>
                                        <p:cTn id="78" dur="1" fill="hold">
                                          <p:stCondLst>
                                            <p:cond delay="499"/>
                                          </p:stCondLst>
                                        </p:cTn>
                                        <p:tgtEl>
                                          <p:spTgt spid="356354">
                                            <p:txEl>
                                              <p:pRg st="9" end="9"/>
                                            </p:txEl>
                                          </p:spTgt>
                                        </p:tgtEl>
                                        <p:attrNameLst>
                                          <p:attrName>style.visibility</p:attrName>
                                        </p:attrNameLst>
                                      </p:cBhvr>
                                      <p:to>
                                        <p:strVal val="hidden"/>
                                      </p:to>
                                    </p:set>
                                  </p:childTnLst>
                                </p:cTn>
                              </p:par>
                              <p:par>
                                <p:cTn id="79" presetID="5" presetClass="exit" presetSubtype="10" fill="hold" grpId="0" nodeType="withEffect">
                                  <p:stCondLst>
                                    <p:cond delay="0"/>
                                  </p:stCondLst>
                                  <p:childTnLst>
                                    <p:animEffect transition="out" filter="checkerboard(across)">
                                      <p:cBhvr>
                                        <p:cTn id="80" dur="500"/>
                                        <p:tgtEl>
                                          <p:spTgt spid="356354">
                                            <p:txEl>
                                              <p:pRg st="10" end="10"/>
                                            </p:txEl>
                                          </p:spTgt>
                                        </p:tgtEl>
                                      </p:cBhvr>
                                    </p:animEffect>
                                    <p:set>
                                      <p:cBhvr>
                                        <p:cTn id="81" dur="1" fill="hold">
                                          <p:stCondLst>
                                            <p:cond delay="499"/>
                                          </p:stCondLst>
                                        </p:cTn>
                                        <p:tgtEl>
                                          <p:spTgt spid="356354">
                                            <p:txEl>
                                              <p:pRg st="10" end="10"/>
                                            </p:txEl>
                                          </p:spTgt>
                                        </p:tgtEl>
                                        <p:attrNameLst>
                                          <p:attrName>style.visibility</p:attrName>
                                        </p:attrNameLst>
                                      </p:cBhvr>
                                      <p:to>
                                        <p:strVal val="hidden"/>
                                      </p:to>
                                    </p:set>
                                  </p:childTnLst>
                                </p:cTn>
                              </p:par>
                              <p:par>
                                <p:cTn id="82" presetID="5" presetClass="exit" presetSubtype="10" fill="hold" grpId="0" nodeType="withEffect">
                                  <p:stCondLst>
                                    <p:cond delay="0"/>
                                  </p:stCondLst>
                                  <p:childTnLst>
                                    <p:animEffect transition="out" filter="checkerboard(across)">
                                      <p:cBhvr>
                                        <p:cTn id="83" dur="500"/>
                                        <p:tgtEl>
                                          <p:spTgt spid="356354">
                                            <p:txEl>
                                              <p:pRg st="11" end="11"/>
                                            </p:txEl>
                                          </p:spTgt>
                                        </p:tgtEl>
                                      </p:cBhvr>
                                    </p:animEffect>
                                    <p:set>
                                      <p:cBhvr>
                                        <p:cTn id="84" dur="1" fill="hold">
                                          <p:stCondLst>
                                            <p:cond delay="499"/>
                                          </p:stCondLst>
                                        </p:cTn>
                                        <p:tgtEl>
                                          <p:spTgt spid="356354">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69C562C-DF56-B87A-E6A1-F3CB06FC6948}"/>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6F857397-E663-C194-D96A-D3A5318F1A6A}"/>
              </a:ext>
            </a:extLst>
          </p:cNvPr>
          <p:cNvSpPr>
            <a:spLocks noChangeArrowheads="1"/>
          </p:cNvSpPr>
          <p:nvPr/>
        </p:nvSpPr>
        <p:spPr bwMode="auto">
          <a:xfrm>
            <a:off x="1116013" y="2086997"/>
            <a:ext cx="7559675" cy="2677656"/>
          </a:xfrm>
          <a:prstGeom prst="rect">
            <a:avLst/>
          </a:prstGeom>
          <a:noFill/>
          <a:ln w="9525">
            <a:noFill/>
            <a:miter lim="800000"/>
            <a:headEnd/>
            <a:tailEnd/>
          </a:ln>
        </p:spPr>
        <p:txBody>
          <a:bodyPr anchor="ctr">
            <a:spAutoFit/>
          </a:bodyPr>
          <a:lstStyle/>
          <a:p>
            <a:pPr algn="ctr" eaLnBrk="1" hangingPunct="1">
              <a:defRPr/>
            </a:pPr>
            <a:r>
              <a:rPr lang="fr-FR" b="1" dirty="0"/>
              <a:t>‘ </a:t>
            </a:r>
            <a:r>
              <a:rPr lang="fr-FR" b="1" i="1" u="sng" dirty="0">
                <a:highlight>
                  <a:srgbClr val="FFFF00"/>
                </a:highlight>
              </a:rPr>
              <a:t>Droit</a:t>
            </a:r>
            <a:r>
              <a:rPr lang="fr-FR" b="1" i="1" dirty="0"/>
              <a:t> </a:t>
            </a:r>
            <a:r>
              <a:rPr lang="fr-FR" b="1" dirty="0"/>
              <a:t>de mourir’?</a:t>
            </a:r>
          </a:p>
          <a:p>
            <a:pPr algn="ctr" eaLnBrk="1" hangingPunct="1">
              <a:defRPr/>
            </a:pPr>
            <a:endParaRPr lang="fr-FR" dirty="0"/>
          </a:p>
          <a:p>
            <a:pPr eaLnBrk="1" hangingPunct="1">
              <a:defRPr/>
            </a:pPr>
            <a:r>
              <a:rPr lang="fr-FR" dirty="0"/>
              <a:t>Un droit ≠ désir, capacité, revendication</a:t>
            </a:r>
          </a:p>
          <a:p>
            <a:pPr eaLnBrk="1" hangingPunct="1">
              <a:defRPr/>
            </a:pPr>
            <a:endParaRPr lang="fr-FR" dirty="0"/>
          </a:p>
          <a:p>
            <a:pPr eaLnBrk="1" hangingPunct="1">
              <a:defRPr/>
            </a:pPr>
            <a:r>
              <a:rPr lang="fr-FR" dirty="0"/>
              <a:t>Un tel « droit à être mort » ne peut être fondé dans aucune source de la démocratie moderne</a:t>
            </a:r>
          </a:p>
          <a:p>
            <a:pPr marL="457200" indent="-457200" eaLnBrk="1" hangingPunct="1">
              <a:buFontTx/>
              <a:buAutoNum type="alphaUcPeriod"/>
              <a:defRPr/>
            </a:pPr>
            <a:r>
              <a:rPr lang="fr-FR" dirty="0"/>
              <a:t>-</a:t>
            </a:r>
            <a:r>
              <a:rPr lang="fr-FR" b="1" dirty="0"/>
              <a:t>pas dans la nature </a:t>
            </a:r>
            <a:r>
              <a:rPr lang="fr-FR" dirty="0"/>
              <a:t>(droit de vie)</a:t>
            </a:r>
          </a:p>
        </p:txBody>
      </p:sp>
    </p:spTree>
    <p:extLst>
      <p:ext uri="{BB962C8B-B14F-4D97-AF65-F5344CB8AC3E}">
        <p14:creationId xmlns:p14="http://schemas.microsoft.com/office/powerpoint/2010/main" val="37660704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17" dur="500"/>
                                        <p:tgtEl>
                                          <p:spTgt spid="35635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22" dur="500"/>
                                        <p:tgtEl>
                                          <p:spTgt spid="35635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356354">
                                            <p:txEl>
                                              <p:pRg st="0" end="0"/>
                                            </p:txEl>
                                          </p:spTgt>
                                        </p:tgtEl>
                                      </p:cBhvr>
                                    </p:animEffect>
                                    <p:set>
                                      <p:cBhvr>
                                        <p:cTn id="27" dur="1" fill="hold">
                                          <p:stCondLst>
                                            <p:cond delay="499"/>
                                          </p:stCondLst>
                                        </p:cTn>
                                        <p:tgtEl>
                                          <p:spTgt spid="356354">
                                            <p:txEl>
                                              <p:pRg st="0" end="0"/>
                                            </p:txEl>
                                          </p:spTgt>
                                        </p:tgtEl>
                                        <p:attrNameLst>
                                          <p:attrName>style.visibility</p:attrName>
                                        </p:attrNameLst>
                                      </p:cBhvr>
                                      <p:to>
                                        <p:strVal val="hidden"/>
                                      </p:to>
                                    </p:set>
                                  </p:childTnLst>
                                </p:cTn>
                              </p:par>
                              <p:par>
                                <p:cTn id="28" presetID="5" presetClass="exit" presetSubtype="10" fill="hold" grpId="0" nodeType="withEffect">
                                  <p:stCondLst>
                                    <p:cond delay="0"/>
                                  </p:stCondLst>
                                  <p:childTnLst>
                                    <p:animEffect transition="out" filter="checkerboard(across)">
                                      <p:cBhvr>
                                        <p:cTn id="29" dur="500"/>
                                        <p:tgtEl>
                                          <p:spTgt spid="356354">
                                            <p:txEl>
                                              <p:pRg st="2" end="2"/>
                                            </p:txEl>
                                          </p:spTgt>
                                        </p:tgtEl>
                                      </p:cBhvr>
                                    </p:animEffect>
                                    <p:set>
                                      <p:cBhvr>
                                        <p:cTn id="30" dur="1" fill="hold">
                                          <p:stCondLst>
                                            <p:cond delay="499"/>
                                          </p:stCondLst>
                                        </p:cTn>
                                        <p:tgtEl>
                                          <p:spTgt spid="356354">
                                            <p:txEl>
                                              <p:pRg st="2" end="2"/>
                                            </p:txEl>
                                          </p:spTgt>
                                        </p:tgtEl>
                                        <p:attrNameLst>
                                          <p:attrName>style.visibility</p:attrName>
                                        </p:attrNameLst>
                                      </p:cBhvr>
                                      <p:to>
                                        <p:strVal val="hidden"/>
                                      </p:to>
                                    </p:set>
                                  </p:childTnLst>
                                </p:cTn>
                              </p:par>
                              <p:par>
                                <p:cTn id="31" presetID="5" presetClass="exit" presetSubtype="10" fill="hold" grpId="0" nodeType="withEffect">
                                  <p:stCondLst>
                                    <p:cond delay="0"/>
                                  </p:stCondLst>
                                  <p:childTnLst>
                                    <p:animEffect transition="out" filter="checkerboard(across)">
                                      <p:cBhvr>
                                        <p:cTn id="32" dur="500"/>
                                        <p:tgtEl>
                                          <p:spTgt spid="356354">
                                            <p:txEl>
                                              <p:pRg st="4" end="4"/>
                                            </p:txEl>
                                          </p:spTgt>
                                        </p:tgtEl>
                                      </p:cBhvr>
                                    </p:animEffect>
                                    <p:set>
                                      <p:cBhvr>
                                        <p:cTn id="33" dur="1" fill="hold">
                                          <p:stCondLst>
                                            <p:cond delay="499"/>
                                          </p:stCondLst>
                                        </p:cTn>
                                        <p:tgtEl>
                                          <p:spTgt spid="356354">
                                            <p:txEl>
                                              <p:pRg st="4" end="4"/>
                                            </p:txEl>
                                          </p:spTgt>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56354">
                                            <p:txEl>
                                              <p:pRg st="5" end="5"/>
                                            </p:txEl>
                                          </p:spTgt>
                                        </p:tgtEl>
                                      </p:cBhvr>
                                    </p:animEffect>
                                    <p:set>
                                      <p:cBhvr>
                                        <p:cTn id="36" dur="1" fill="hold">
                                          <p:stCondLst>
                                            <p:cond delay="499"/>
                                          </p:stCondLst>
                                        </p:cTn>
                                        <p:tgtEl>
                                          <p:spTgt spid="35635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427ED2A-9076-E6E9-7783-AEA4DDA1224E}"/>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A1342F6A-8146-4814-FCA6-EC3F7F4CF392}"/>
              </a:ext>
            </a:extLst>
          </p:cNvPr>
          <p:cNvSpPr>
            <a:spLocks noChangeArrowheads="1"/>
          </p:cNvSpPr>
          <p:nvPr/>
        </p:nvSpPr>
        <p:spPr bwMode="auto">
          <a:xfrm>
            <a:off x="1116013" y="875251"/>
            <a:ext cx="7559675"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fr-CH" b="1" dirty="0"/>
              <a:t>Pas de </a:t>
            </a:r>
            <a:r>
              <a:rPr lang="fr-CH" b="1" u="sng" dirty="0"/>
              <a:t>droit naturel</a:t>
            </a:r>
            <a:r>
              <a:rPr lang="fr-CH" b="1" dirty="0"/>
              <a:t> à mourir</a:t>
            </a:r>
          </a:p>
          <a:p>
            <a:endParaRPr lang="fr-CH" dirty="0"/>
          </a:p>
          <a:p>
            <a:r>
              <a:rPr lang="fr-CH" dirty="0"/>
              <a:t>Chaque droit que l’homme possède </a:t>
            </a:r>
            <a:r>
              <a:rPr lang="fr-CH" b="1" dirty="0"/>
              <a:t>par nature </a:t>
            </a:r>
            <a:r>
              <a:rPr lang="fr-CH" dirty="0"/>
              <a:t>présuppose la préservation de soi: tous les autres droits en présupposent un plus fondamental : le droit à la vie. Or on ne peut réclamer un droit à mourir en raison d’un droit à la vie, car il contredit le droit à la vie et la tendance naturelle à la préservation de soi.</a:t>
            </a:r>
          </a:p>
          <a:p>
            <a:r>
              <a:rPr lang="fr-CH" dirty="0"/>
              <a:t>On peut certes se donner la mort, mais certainement pas dans le but de vivre mieux. On a la </a:t>
            </a:r>
            <a:r>
              <a:rPr lang="fr-CH" b="1" i="1" dirty="0"/>
              <a:t>liberté</a:t>
            </a:r>
            <a:r>
              <a:rPr lang="fr-CH" dirty="0"/>
              <a:t> de le faire, mais cela n’équivaut pas à un </a:t>
            </a:r>
            <a:r>
              <a:rPr lang="fr-CH" b="1" i="1" dirty="0"/>
              <a:t>droit</a:t>
            </a:r>
            <a:r>
              <a:rPr lang="fr-CH" dirty="0"/>
              <a:t>. Un « droit » à être mort ne peut être défendu au nom des fondements classiques d’une société libre et moderne.</a:t>
            </a:r>
            <a:endParaRPr lang="fr-FR" altLang="x-none" sz="1400" dirty="0"/>
          </a:p>
          <a:p>
            <a:pPr algn="r"/>
            <a:endParaRPr lang="fr-FR" altLang="x-none" sz="1400" dirty="0"/>
          </a:p>
        </p:txBody>
      </p:sp>
    </p:spTree>
    <p:extLst>
      <p:ext uri="{BB962C8B-B14F-4D97-AF65-F5344CB8AC3E}">
        <p14:creationId xmlns:p14="http://schemas.microsoft.com/office/powerpoint/2010/main" val="28829765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7" dur="500"/>
                                        <p:tgtEl>
                                          <p:spTgt spid="3563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56354">
                                            <p:txEl>
                                              <p:pRg st="0" end="0"/>
                                            </p:txEl>
                                          </p:spTgt>
                                        </p:tgtEl>
                                      </p:cBhvr>
                                    </p:animEffect>
                                    <p:set>
                                      <p:cBhvr>
                                        <p:cTn id="22" dur="1" fill="hold">
                                          <p:stCondLst>
                                            <p:cond delay="499"/>
                                          </p:stCondLst>
                                        </p:cTn>
                                        <p:tgtEl>
                                          <p:spTgt spid="356354">
                                            <p:txEl>
                                              <p:pRg st="0" end="0"/>
                                            </p:txEl>
                                          </p:spTgt>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356354">
                                            <p:txEl>
                                              <p:pRg st="2" end="2"/>
                                            </p:txEl>
                                          </p:spTgt>
                                        </p:tgtEl>
                                      </p:cBhvr>
                                    </p:animEffect>
                                    <p:set>
                                      <p:cBhvr>
                                        <p:cTn id="25" dur="1" fill="hold">
                                          <p:stCondLst>
                                            <p:cond delay="499"/>
                                          </p:stCondLst>
                                        </p:cTn>
                                        <p:tgtEl>
                                          <p:spTgt spid="356354">
                                            <p:txEl>
                                              <p:pRg st="2" end="2"/>
                                            </p:txEl>
                                          </p:spTgt>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356354">
                                            <p:txEl>
                                              <p:pRg st="3" end="3"/>
                                            </p:txEl>
                                          </p:spTgt>
                                        </p:tgtEl>
                                      </p:cBhvr>
                                    </p:animEffect>
                                    <p:set>
                                      <p:cBhvr>
                                        <p:cTn id="28" dur="1" fill="hold">
                                          <p:stCondLst>
                                            <p:cond delay="499"/>
                                          </p:stCondLst>
                                        </p:cTn>
                                        <p:tgtEl>
                                          <p:spTgt spid="35635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1902331"/>
            <a:ext cx="7559675" cy="3046988"/>
          </a:xfrm>
          <a:prstGeom prst="rect">
            <a:avLst/>
          </a:prstGeom>
          <a:noFill/>
          <a:ln w="9525">
            <a:noFill/>
            <a:miter lim="800000"/>
            <a:headEnd/>
            <a:tailEnd/>
          </a:ln>
        </p:spPr>
        <p:txBody>
          <a:bodyPr anchor="ctr">
            <a:spAutoFit/>
          </a:bodyPr>
          <a:lstStyle/>
          <a:p>
            <a:pPr algn="ctr" eaLnBrk="1" hangingPunct="1">
              <a:defRPr/>
            </a:pPr>
            <a:r>
              <a:rPr lang="fr-FR" b="1" dirty="0"/>
              <a:t>‘ </a:t>
            </a:r>
            <a:r>
              <a:rPr lang="fr-FR" b="1" i="1" dirty="0"/>
              <a:t>Droit </a:t>
            </a:r>
            <a:r>
              <a:rPr lang="fr-FR" b="1" dirty="0"/>
              <a:t>de mourir’?</a:t>
            </a:r>
          </a:p>
          <a:p>
            <a:pPr algn="ctr" eaLnBrk="1" hangingPunct="1">
              <a:defRPr/>
            </a:pPr>
            <a:endParaRPr lang="fr-FR" dirty="0"/>
          </a:p>
          <a:p>
            <a:pPr eaLnBrk="1" hangingPunct="1">
              <a:defRPr/>
            </a:pPr>
            <a:endParaRPr lang="fr-FR" dirty="0"/>
          </a:p>
          <a:p>
            <a:pPr eaLnBrk="1" hangingPunct="1">
              <a:defRPr/>
            </a:pPr>
            <a:r>
              <a:rPr lang="fr-FR" dirty="0"/>
              <a:t>Un tel « droit à être mort » ne peut être fondé dans aucune source de la démocratie moderne</a:t>
            </a:r>
          </a:p>
          <a:p>
            <a:pPr marL="457200" indent="-457200" eaLnBrk="1" hangingPunct="1">
              <a:buFontTx/>
              <a:buAutoNum type="alphaUcPeriod"/>
              <a:defRPr/>
            </a:pPr>
            <a:r>
              <a:rPr lang="fr-FR" dirty="0"/>
              <a:t>-pas dans la nature (droit de vie)</a:t>
            </a:r>
          </a:p>
          <a:p>
            <a:pPr marL="457200" indent="-457200" eaLnBrk="1" hangingPunct="1">
              <a:buFontTx/>
              <a:buAutoNum type="alphaUcPeriod"/>
              <a:defRPr/>
            </a:pPr>
            <a:r>
              <a:rPr lang="fr-FR" dirty="0"/>
              <a:t>-</a:t>
            </a:r>
            <a:r>
              <a:rPr lang="fr-FR" b="1" dirty="0"/>
              <a:t>pas dans la raison </a:t>
            </a:r>
            <a:r>
              <a:rPr lang="fr-FR" dirty="0"/>
              <a:t>(contradictoire, Kant)</a:t>
            </a:r>
          </a:p>
          <a:p>
            <a:pPr marL="457200" indent="-457200" eaLnBrk="1" hangingPunct="1">
              <a:defRPr/>
            </a:pPr>
            <a:endParaRPr lang="fr-FR" dirty="0"/>
          </a:p>
        </p:txBody>
      </p:sp>
    </p:spTree>
    <p:extLst>
      <p:ext uri="{BB962C8B-B14F-4D97-AF65-F5344CB8AC3E}">
        <p14:creationId xmlns:p14="http://schemas.microsoft.com/office/powerpoint/2010/main" val="29668742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0" dur="500"/>
                                        <p:tgtEl>
                                          <p:spTgt spid="35635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13" dur="500"/>
                                        <p:tgtEl>
                                          <p:spTgt spid="356354">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18" dur="500"/>
                                        <p:tgtEl>
                                          <p:spTgt spid="35635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0" nodeType="clickEffect">
                                  <p:stCondLst>
                                    <p:cond delay="0"/>
                                  </p:stCondLst>
                                  <p:childTnLst>
                                    <p:animEffect transition="out" filter="checkerboard(across)">
                                      <p:cBhvr>
                                        <p:cTn id="22" dur="500"/>
                                        <p:tgtEl>
                                          <p:spTgt spid="356354">
                                            <p:txEl>
                                              <p:pRg st="0" end="0"/>
                                            </p:txEl>
                                          </p:spTgt>
                                        </p:tgtEl>
                                      </p:cBhvr>
                                    </p:animEffect>
                                    <p:set>
                                      <p:cBhvr>
                                        <p:cTn id="23" dur="1" fill="hold">
                                          <p:stCondLst>
                                            <p:cond delay="499"/>
                                          </p:stCondLst>
                                        </p:cTn>
                                        <p:tgtEl>
                                          <p:spTgt spid="356354">
                                            <p:txEl>
                                              <p:pRg st="0" end="0"/>
                                            </p:txEl>
                                          </p:spTgt>
                                        </p:tgtEl>
                                        <p:attrNameLst>
                                          <p:attrName>style.visibility</p:attrName>
                                        </p:attrNameLst>
                                      </p:cBhvr>
                                      <p:to>
                                        <p:strVal val="hidden"/>
                                      </p:to>
                                    </p:set>
                                  </p:childTnLst>
                                </p:cTn>
                              </p:par>
                              <p:par>
                                <p:cTn id="24" presetID="5" presetClass="exit" presetSubtype="10" fill="hold" grpId="0" nodeType="withEffect">
                                  <p:stCondLst>
                                    <p:cond delay="0"/>
                                  </p:stCondLst>
                                  <p:childTnLst>
                                    <p:animEffect transition="out" filter="checkerboard(across)">
                                      <p:cBhvr>
                                        <p:cTn id="25" dur="500"/>
                                        <p:tgtEl>
                                          <p:spTgt spid="356354">
                                            <p:txEl>
                                              <p:pRg st="3" end="3"/>
                                            </p:txEl>
                                          </p:spTgt>
                                        </p:tgtEl>
                                      </p:cBhvr>
                                    </p:animEffect>
                                    <p:set>
                                      <p:cBhvr>
                                        <p:cTn id="26" dur="1" fill="hold">
                                          <p:stCondLst>
                                            <p:cond delay="499"/>
                                          </p:stCondLst>
                                        </p:cTn>
                                        <p:tgtEl>
                                          <p:spTgt spid="356354">
                                            <p:txEl>
                                              <p:pRg st="3" end="3"/>
                                            </p:txEl>
                                          </p:spTgt>
                                        </p:tgtEl>
                                        <p:attrNameLst>
                                          <p:attrName>style.visibility</p:attrName>
                                        </p:attrNameLst>
                                      </p:cBhvr>
                                      <p:to>
                                        <p:strVal val="hidden"/>
                                      </p:to>
                                    </p:set>
                                  </p:childTnLst>
                                </p:cTn>
                              </p:par>
                              <p:par>
                                <p:cTn id="27" presetID="5" presetClass="exit" presetSubtype="10" fill="hold" grpId="0" nodeType="withEffect">
                                  <p:stCondLst>
                                    <p:cond delay="0"/>
                                  </p:stCondLst>
                                  <p:childTnLst>
                                    <p:animEffect transition="out" filter="checkerboard(across)">
                                      <p:cBhvr>
                                        <p:cTn id="28" dur="500"/>
                                        <p:tgtEl>
                                          <p:spTgt spid="356354">
                                            <p:txEl>
                                              <p:pRg st="4" end="4"/>
                                            </p:txEl>
                                          </p:spTgt>
                                        </p:tgtEl>
                                      </p:cBhvr>
                                    </p:animEffect>
                                    <p:set>
                                      <p:cBhvr>
                                        <p:cTn id="29" dur="1" fill="hold">
                                          <p:stCondLst>
                                            <p:cond delay="499"/>
                                          </p:stCondLst>
                                        </p:cTn>
                                        <p:tgtEl>
                                          <p:spTgt spid="356354">
                                            <p:txEl>
                                              <p:pRg st="4" end="4"/>
                                            </p:txEl>
                                          </p:spTgt>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356354">
                                            <p:txEl>
                                              <p:pRg st="5" end="5"/>
                                            </p:txEl>
                                          </p:spTgt>
                                        </p:tgtEl>
                                      </p:cBhvr>
                                    </p:animEffect>
                                    <p:set>
                                      <p:cBhvr>
                                        <p:cTn id="32" dur="1" fill="hold">
                                          <p:stCondLst>
                                            <p:cond delay="499"/>
                                          </p:stCondLst>
                                        </p:cTn>
                                        <p:tgtEl>
                                          <p:spTgt spid="35635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95B071E-126F-5972-3EEE-D146DE27D2FC}"/>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04021373-17A2-5976-0DFC-73416B41CD69}"/>
              </a:ext>
            </a:extLst>
          </p:cNvPr>
          <p:cNvSpPr>
            <a:spLocks noChangeArrowheads="1"/>
          </p:cNvSpPr>
          <p:nvPr/>
        </p:nvSpPr>
        <p:spPr bwMode="auto">
          <a:xfrm>
            <a:off x="1116013" y="328947"/>
            <a:ext cx="7559675" cy="620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fr-CH" b="1" dirty="0"/>
              <a:t>Pas de </a:t>
            </a:r>
            <a:r>
              <a:rPr lang="fr-CH" b="1" u="sng" dirty="0"/>
              <a:t>droit rationnel</a:t>
            </a:r>
            <a:r>
              <a:rPr lang="fr-CH" b="1" dirty="0"/>
              <a:t> à mourir</a:t>
            </a:r>
          </a:p>
          <a:p>
            <a:endParaRPr lang="fr-CH" dirty="0"/>
          </a:p>
          <a:p>
            <a:r>
              <a:rPr lang="fr-CH" sz="1800" dirty="0"/>
              <a:t>L’impératif moral sans condition (impératif catégorique) requiert que la maxime d’une action puisse être rationnelle, c’est-à-dire élevée au rang de </a:t>
            </a:r>
            <a:r>
              <a:rPr lang="fr-CH" sz="1800" b="1" dirty="0"/>
              <a:t>l’universalité</a:t>
            </a:r>
            <a:r>
              <a:rPr lang="fr-CH" sz="1800" dirty="0"/>
              <a:t>. Or cela conduit à une contradiction.</a:t>
            </a:r>
          </a:p>
          <a:p>
            <a:r>
              <a:rPr lang="fr-CH" sz="1800" dirty="0"/>
              <a:t>Kant décrit un homme désespéré par tant de maux qu’il éprouve du dégoût pour la vie ; on suppose qu’il lui reste suffisamment de raison pour se demander si la maxime de son action peut être généralisée. « Mais voici sa maxime : par amour de moi-même, je pose en principe d’abréger ma vie, si en la prolongeant j’ai plus de maux à en craindre que de satisfactions à en espérer. » (argument utilitariste)</a:t>
            </a:r>
          </a:p>
          <a:p>
            <a:r>
              <a:rPr lang="fr-CH" sz="1800" dirty="0"/>
              <a:t>L’unique question consiste à savoir si ce principe d’amour-propre peut devenir universel, c’est-à-dire s’il est rationnel.</a:t>
            </a:r>
          </a:p>
          <a:p>
            <a:r>
              <a:rPr lang="fr-CH" sz="1800" dirty="0"/>
              <a:t>La réponse est clairement « non » : en effet, il serait contradictoire donc antirationnel de prétendre « détruire la vie même » par souci de « pousser au développement de la vie ». Une telle loi « serait en contradiction avec elle-même ». </a:t>
            </a:r>
          </a:p>
          <a:p>
            <a:r>
              <a:rPr lang="fr-CH" sz="1800" dirty="0"/>
              <a:t>Conclusion : se donner la mort est contradictoire, irrationnel, et donc immoral. Tout défenseur d’un « droit de mourir » prétendument rationnel se heurtera à l’argument imparable de Kant sur ce point.</a:t>
            </a:r>
          </a:p>
          <a:p>
            <a:pPr algn="r"/>
            <a:r>
              <a:rPr lang="fr-FR" sz="1100" dirty="0"/>
              <a:t>Emmanuel </a:t>
            </a:r>
            <a:r>
              <a:rPr lang="fr-CH" sz="1100" cap="small" dirty="0"/>
              <a:t>Kant</a:t>
            </a:r>
            <a:r>
              <a:rPr lang="fr-CH" sz="1100" dirty="0"/>
              <a:t>, </a:t>
            </a:r>
            <a:r>
              <a:rPr lang="fr-CH" sz="1100" i="1" dirty="0"/>
              <a:t>Fondements de la métaphysique des mœurs</a:t>
            </a:r>
            <a:r>
              <a:rPr lang="fr-CH" sz="1100" dirty="0"/>
              <a:t>, Paris, </a:t>
            </a:r>
            <a:r>
              <a:rPr lang="fr-CH" sz="1100" dirty="0" err="1"/>
              <a:t>Delagave</a:t>
            </a:r>
            <a:r>
              <a:rPr lang="fr-CH" sz="1100" dirty="0"/>
              <a:t>, 1977, p. 138.</a:t>
            </a:r>
          </a:p>
          <a:p>
            <a:pPr algn="r"/>
            <a:endParaRPr lang="fr-FR" altLang="x-none" sz="1400" dirty="0"/>
          </a:p>
        </p:txBody>
      </p:sp>
    </p:spTree>
    <p:extLst>
      <p:ext uri="{BB962C8B-B14F-4D97-AF65-F5344CB8AC3E}">
        <p14:creationId xmlns:p14="http://schemas.microsoft.com/office/powerpoint/2010/main" val="230962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7" dur="500"/>
                                        <p:tgtEl>
                                          <p:spTgt spid="356354">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20" dur="500"/>
                                        <p:tgtEl>
                                          <p:spTgt spid="35635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25" dur="500"/>
                                        <p:tgtEl>
                                          <p:spTgt spid="35635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30" dur="500"/>
                                        <p:tgtEl>
                                          <p:spTgt spid="35635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35" dur="500"/>
                                        <p:tgtEl>
                                          <p:spTgt spid="35635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grpId="0" nodeType="clickEffect">
                                  <p:stCondLst>
                                    <p:cond delay="0"/>
                                  </p:stCondLst>
                                  <p:childTnLst>
                                    <p:animEffect transition="out" filter="checkerboard(across)">
                                      <p:cBhvr>
                                        <p:cTn id="39" dur="500"/>
                                        <p:tgtEl>
                                          <p:spTgt spid="356354">
                                            <p:txEl>
                                              <p:pRg st="0" end="0"/>
                                            </p:txEl>
                                          </p:spTgt>
                                        </p:tgtEl>
                                      </p:cBhvr>
                                    </p:animEffect>
                                    <p:set>
                                      <p:cBhvr>
                                        <p:cTn id="40" dur="1" fill="hold">
                                          <p:stCondLst>
                                            <p:cond delay="499"/>
                                          </p:stCondLst>
                                        </p:cTn>
                                        <p:tgtEl>
                                          <p:spTgt spid="356354">
                                            <p:txEl>
                                              <p:pRg st="0" end="0"/>
                                            </p:txEl>
                                          </p:spTgt>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356354">
                                            <p:txEl>
                                              <p:pRg st="2" end="2"/>
                                            </p:txEl>
                                          </p:spTgt>
                                        </p:tgtEl>
                                      </p:cBhvr>
                                    </p:animEffect>
                                    <p:set>
                                      <p:cBhvr>
                                        <p:cTn id="43" dur="1" fill="hold">
                                          <p:stCondLst>
                                            <p:cond delay="499"/>
                                          </p:stCondLst>
                                        </p:cTn>
                                        <p:tgtEl>
                                          <p:spTgt spid="356354">
                                            <p:txEl>
                                              <p:pRg st="2" end="2"/>
                                            </p:txEl>
                                          </p:spTgt>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356354">
                                            <p:txEl>
                                              <p:pRg st="3" end="3"/>
                                            </p:txEl>
                                          </p:spTgt>
                                        </p:tgtEl>
                                      </p:cBhvr>
                                    </p:animEffect>
                                    <p:set>
                                      <p:cBhvr>
                                        <p:cTn id="46" dur="1" fill="hold">
                                          <p:stCondLst>
                                            <p:cond delay="499"/>
                                          </p:stCondLst>
                                        </p:cTn>
                                        <p:tgtEl>
                                          <p:spTgt spid="356354">
                                            <p:txEl>
                                              <p:pRg st="3" end="3"/>
                                            </p:txEl>
                                          </p:spTgt>
                                        </p:tgtEl>
                                        <p:attrNameLst>
                                          <p:attrName>style.visibility</p:attrName>
                                        </p:attrNameLst>
                                      </p:cBhvr>
                                      <p:to>
                                        <p:strVal val="hidden"/>
                                      </p:to>
                                    </p:set>
                                  </p:childTnLst>
                                </p:cTn>
                              </p:par>
                              <p:par>
                                <p:cTn id="47" presetID="5" presetClass="exit" presetSubtype="10" fill="hold" grpId="0" nodeType="withEffect">
                                  <p:stCondLst>
                                    <p:cond delay="0"/>
                                  </p:stCondLst>
                                  <p:childTnLst>
                                    <p:animEffect transition="out" filter="checkerboard(across)">
                                      <p:cBhvr>
                                        <p:cTn id="48" dur="500"/>
                                        <p:tgtEl>
                                          <p:spTgt spid="356354">
                                            <p:txEl>
                                              <p:pRg st="4" end="4"/>
                                            </p:txEl>
                                          </p:spTgt>
                                        </p:tgtEl>
                                      </p:cBhvr>
                                    </p:animEffect>
                                    <p:set>
                                      <p:cBhvr>
                                        <p:cTn id="49" dur="1" fill="hold">
                                          <p:stCondLst>
                                            <p:cond delay="499"/>
                                          </p:stCondLst>
                                        </p:cTn>
                                        <p:tgtEl>
                                          <p:spTgt spid="356354">
                                            <p:txEl>
                                              <p:pRg st="4" end="4"/>
                                            </p:txEl>
                                          </p:spTgt>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356354">
                                            <p:txEl>
                                              <p:pRg st="5" end="5"/>
                                            </p:txEl>
                                          </p:spTgt>
                                        </p:tgtEl>
                                      </p:cBhvr>
                                    </p:animEffect>
                                    <p:set>
                                      <p:cBhvr>
                                        <p:cTn id="52" dur="1" fill="hold">
                                          <p:stCondLst>
                                            <p:cond delay="499"/>
                                          </p:stCondLst>
                                        </p:cTn>
                                        <p:tgtEl>
                                          <p:spTgt spid="356354">
                                            <p:txEl>
                                              <p:pRg st="5" end="5"/>
                                            </p:txEl>
                                          </p:spTgt>
                                        </p:tgtEl>
                                        <p:attrNameLst>
                                          <p:attrName>style.visibility</p:attrName>
                                        </p:attrNameLst>
                                      </p:cBhvr>
                                      <p:to>
                                        <p:strVal val="hidden"/>
                                      </p:to>
                                    </p:set>
                                  </p:childTnLst>
                                </p:cTn>
                              </p:par>
                              <p:par>
                                <p:cTn id="53" presetID="5" presetClass="exit" presetSubtype="10" fill="hold" grpId="0" nodeType="withEffect">
                                  <p:stCondLst>
                                    <p:cond delay="0"/>
                                  </p:stCondLst>
                                  <p:childTnLst>
                                    <p:animEffect transition="out" filter="checkerboard(across)">
                                      <p:cBhvr>
                                        <p:cTn id="54" dur="500"/>
                                        <p:tgtEl>
                                          <p:spTgt spid="356354">
                                            <p:txEl>
                                              <p:pRg st="6" end="6"/>
                                            </p:txEl>
                                          </p:spTgt>
                                        </p:tgtEl>
                                      </p:cBhvr>
                                    </p:animEffect>
                                    <p:set>
                                      <p:cBhvr>
                                        <p:cTn id="55" dur="1" fill="hold">
                                          <p:stCondLst>
                                            <p:cond delay="499"/>
                                          </p:stCondLst>
                                        </p:cTn>
                                        <p:tgtEl>
                                          <p:spTgt spid="356354">
                                            <p:txEl>
                                              <p:pRg st="6" end="6"/>
                                            </p:txEl>
                                          </p:spTgt>
                                        </p:tgtEl>
                                        <p:attrNameLst>
                                          <p:attrName>style.visibility</p:attrName>
                                        </p:attrNameLst>
                                      </p:cBhvr>
                                      <p:to>
                                        <p:strVal val="hidden"/>
                                      </p:to>
                                    </p:set>
                                  </p:childTnLst>
                                </p:cTn>
                              </p:par>
                              <p:par>
                                <p:cTn id="56" presetID="5" presetClass="exit" presetSubtype="10" fill="hold" grpId="0" nodeType="withEffect">
                                  <p:stCondLst>
                                    <p:cond delay="0"/>
                                  </p:stCondLst>
                                  <p:childTnLst>
                                    <p:animEffect transition="out" filter="checkerboard(across)">
                                      <p:cBhvr>
                                        <p:cTn id="57" dur="500"/>
                                        <p:tgtEl>
                                          <p:spTgt spid="356354">
                                            <p:txEl>
                                              <p:pRg st="7" end="7"/>
                                            </p:txEl>
                                          </p:spTgt>
                                        </p:tgtEl>
                                      </p:cBhvr>
                                    </p:animEffect>
                                    <p:set>
                                      <p:cBhvr>
                                        <p:cTn id="58" dur="1" fill="hold">
                                          <p:stCondLst>
                                            <p:cond delay="499"/>
                                          </p:stCondLst>
                                        </p:cTn>
                                        <p:tgtEl>
                                          <p:spTgt spid="35635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E6A58EC-F4A5-B3AE-F9D5-87427B9B7FD4}"/>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9EE0AA1A-6216-81FC-C941-D44AF5CBFE29}"/>
              </a:ext>
            </a:extLst>
          </p:cNvPr>
          <p:cNvSpPr>
            <a:spLocks noChangeArrowheads="1"/>
          </p:cNvSpPr>
          <p:nvPr/>
        </p:nvSpPr>
        <p:spPr bwMode="auto">
          <a:xfrm>
            <a:off x="1116013" y="1348333"/>
            <a:ext cx="7559675" cy="4154984"/>
          </a:xfrm>
          <a:prstGeom prst="rect">
            <a:avLst/>
          </a:prstGeom>
          <a:noFill/>
          <a:ln w="9525">
            <a:noFill/>
            <a:miter lim="800000"/>
            <a:headEnd/>
            <a:tailEnd/>
          </a:ln>
        </p:spPr>
        <p:txBody>
          <a:bodyPr anchor="ctr">
            <a:spAutoFit/>
          </a:bodyPr>
          <a:lstStyle/>
          <a:p>
            <a:pPr algn="ctr" eaLnBrk="1" hangingPunct="1">
              <a:defRPr/>
            </a:pPr>
            <a:r>
              <a:rPr lang="fr-FR" b="1" dirty="0"/>
              <a:t>‘ </a:t>
            </a:r>
            <a:r>
              <a:rPr lang="fr-FR" b="1" i="1" dirty="0"/>
              <a:t>Droit </a:t>
            </a:r>
            <a:r>
              <a:rPr lang="fr-FR" b="1" dirty="0"/>
              <a:t>de mourir’?</a:t>
            </a:r>
          </a:p>
          <a:p>
            <a:pPr eaLnBrk="1" hangingPunct="1">
              <a:defRPr/>
            </a:pPr>
            <a:endParaRPr lang="fr-FR" dirty="0"/>
          </a:p>
          <a:p>
            <a:pPr eaLnBrk="1" hangingPunct="1">
              <a:defRPr/>
            </a:pPr>
            <a:r>
              <a:rPr lang="fr-FR" dirty="0"/>
              <a:t>Un tel « droit à être mort » ne peut être fondé dans aucune source de la démocratie moderne</a:t>
            </a:r>
          </a:p>
          <a:p>
            <a:pPr marL="457200" indent="-457200" eaLnBrk="1" hangingPunct="1">
              <a:buFontTx/>
              <a:buAutoNum type="alphaUcPeriod"/>
              <a:defRPr/>
            </a:pPr>
            <a:r>
              <a:rPr lang="fr-FR" dirty="0"/>
              <a:t>-pas dans la nature (droit de vie)</a:t>
            </a:r>
          </a:p>
          <a:p>
            <a:pPr marL="457200" indent="-457200" eaLnBrk="1" hangingPunct="1">
              <a:buFontTx/>
              <a:buAutoNum type="alphaUcPeriod"/>
              <a:defRPr/>
            </a:pPr>
            <a:r>
              <a:rPr lang="fr-FR" dirty="0"/>
              <a:t>-pas dans la raison (contradictoire, Kant)</a:t>
            </a:r>
          </a:p>
          <a:p>
            <a:pPr marL="457200" indent="-457200" eaLnBrk="1" hangingPunct="1">
              <a:defRPr/>
            </a:pPr>
            <a:endParaRPr lang="fr-FR" dirty="0"/>
          </a:p>
          <a:p>
            <a:pPr marL="457200" indent="-457200" eaLnBrk="1" hangingPunct="1">
              <a:defRPr/>
            </a:pPr>
            <a:r>
              <a:rPr lang="fr-FR" dirty="0"/>
              <a:t>D. Donc, une telle prétention est fondée dans l’affirmation de soi (volonté nietzschéenne)</a:t>
            </a:r>
          </a:p>
          <a:p>
            <a:pPr marL="457200" indent="-457200" eaLnBrk="1" hangingPunct="1">
              <a:defRPr/>
            </a:pPr>
            <a:r>
              <a:rPr lang="fr-FR" b="1" dirty="0"/>
              <a:t>On substitue aux </a:t>
            </a:r>
            <a:r>
              <a:rPr lang="fr-FR" b="1" i="1" dirty="0"/>
              <a:t>Droits de l’homme</a:t>
            </a:r>
            <a:r>
              <a:rPr lang="fr-FR" b="1" dirty="0"/>
              <a:t> des ‘revendications’ de </a:t>
            </a:r>
            <a:r>
              <a:rPr lang="fr-FR" b="1" i="1" dirty="0"/>
              <a:t>l’individu souverain</a:t>
            </a:r>
            <a:endParaRPr lang="fr-FR" b="1" dirty="0"/>
          </a:p>
        </p:txBody>
      </p:sp>
    </p:spTree>
    <p:extLst>
      <p:ext uri="{BB962C8B-B14F-4D97-AF65-F5344CB8AC3E}">
        <p14:creationId xmlns:p14="http://schemas.microsoft.com/office/powerpoint/2010/main" val="3220428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0" dur="500"/>
                                        <p:tgtEl>
                                          <p:spTgt spid="35635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3" dur="500"/>
                                        <p:tgtEl>
                                          <p:spTgt spid="356354">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16" dur="500"/>
                                        <p:tgtEl>
                                          <p:spTgt spid="35635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21" dur="500"/>
                                        <p:tgtEl>
                                          <p:spTgt spid="35635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26" dur="500"/>
                                        <p:tgtEl>
                                          <p:spTgt spid="35635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0" nodeType="clickEffect">
                                  <p:stCondLst>
                                    <p:cond delay="0"/>
                                  </p:stCondLst>
                                  <p:childTnLst>
                                    <p:animEffect transition="out" filter="checkerboard(across)">
                                      <p:cBhvr>
                                        <p:cTn id="30" dur="500"/>
                                        <p:tgtEl>
                                          <p:spTgt spid="356354">
                                            <p:txEl>
                                              <p:pRg st="0" end="0"/>
                                            </p:txEl>
                                          </p:spTgt>
                                        </p:tgtEl>
                                      </p:cBhvr>
                                    </p:animEffect>
                                    <p:set>
                                      <p:cBhvr>
                                        <p:cTn id="31" dur="1" fill="hold">
                                          <p:stCondLst>
                                            <p:cond delay="499"/>
                                          </p:stCondLst>
                                        </p:cTn>
                                        <p:tgtEl>
                                          <p:spTgt spid="356354">
                                            <p:txEl>
                                              <p:pRg st="0" end="0"/>
                                            </p:txEl>
                                          </p:spTgt>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356354">
                                            <p:txEl>
                                              <p:pRg st="2" end="2"/>
                                            </p:txEl>
                                          </p:spTgt>
                                        </p:tgtEl>
                                      </p:cBhvr>
                                    </p:animEffect>
                                    <p:set>
                                      <p:cBhvr>
                                        <p:cTn id="34" dur="1" fill="hold">
                                          <p:stCondLst>
                                            <p:cond delay="499"/>
                                          </p:stCondLst>
                                        </p:cTn>
                                        <p:tgtEl>
                                          <p:spTgt spid="356354">
                                            <p:txEl>
                                              <p:pRg st="2" end="2"/>
                                            </p:txEl>
                                          </p:spTgt>
                                        </p:tgtEl>
                                        <p:attrNameLst>
                                          <p:attrName>style.visibility</p:attrName>
                                        </p:attrNameLst>
                                      </p:cBhvr>
                                      <p:to>
                                        <p:strVal val="hidden"/>
                                      </p:to>
                                    </p:set>
                                  </p:childTnLst>
                                </p:cTn>
                              </p:par>
                              <p:par>
                                <p:cTn id="35" presetID="5" presetClass="exit" presetSubtype="10" fill="hold" grpId="0" nodeType="withEffect">
                                  <p:stCondLst>
                                    <p:cond delay="0"/>
                                  </p:stCondLst>
                                  <p:childTnLst>
                                    <p:animEffect transition="out" filter="checkerboard(across)">
                                      <p:cBhvr>
                                        <p:cTn id="36" dur="500"/>
                                        <p:tgtEl>
                                          <p:spTgt spid="356354">
                                            <p:txEl>
                                              <p:pRg st="3" end="3"/>
                                            </p:txEl>
                                          </p:spTgt>
                                        </p:tgtEl>
                                      </p:cBhvr>
                                    </p:animEffect>
                                    <p:set>
                                      <p:cBhvr>
                                        <p:cTn id="37" dur="1" fill="hold">
                                          <p:stCondLst>
                                            <p:cond delay="499"/>
                                          </p:stCondLst>
                                        </p:cTn>
                                        <p:tgtEl>
                                          <p:spTgt spid="356354">
                                            <p:txEl>
                                              <p:pRg st="3" end="3"/>
                                            </p:txEl>
                                          </p:spTgt>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356354">
                                            <p:txEl>
                                              <p:pRg st="4" end="4"/>
                                            </p:txEl>
                                          </p:spTgt>
                                        </p:tgtEl>
                                      </p:cBhvr>
                                    </p:animEffect>
                                    <p:set>
                                      <p:cBhvr>
                                        <p:cTn id="40" dur="1" fill="hold">
                                          <p:stCondLst>
                                            <p:cond delay="499"/>
                                          </p:stCondLst>
                                        </p:cTn>
                                        <p:tgtEl>
                                          <p:spTgt spid="356354">
                                            <p:txEl>
                                              <p:pRg st="4" end="4"/>
                                            </p:txEl>
                                          </p:spTgt>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356354">
                                            <p:txEl>
                                              <p:pRg st="6" end="6"/>
                                            </p:txEl>
                                          </p:spTgt>
                                        </p:tgtEl>
                                      </p:cBhvr>
                                    </p:animEffect>
                                    <p:set>
                                      <p:cBhvr>
                                        <p:cTn id="43" dur="1" fill="hold">
                                          <p:stCondLst>
                                            <p:cond delay="499"/>
                                          </p:stCondLst>
                                        </p:cTn>
                                        <p:tgtEl>
                                          <p:spTgt spid="356354">
                                            <p:txEl>
                                              <p:pRg st="6" end="6"/>
                                            </p:txEl>
                                          </p:spTgt>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356354">
                                            <p:txEl>
                                              <p:pRg st="7" end="7"/>
                                            </p:txEl>
                                          </p:spTgt>
                                        </p:tgtEl>
                                      </p:cBhvr>
                                    </p:animEffect>
                                    <p:set>
                                      <p:cBhvr>
                                        <p:cTn id="46" dur="1" fill="hold">
                                          <p:stCondLst>
                                            <p:cond delay="499"/>
                                          </p:stCondLst>
                                        </p:cTn>
                                        <p:tgtEl>
                                          <p:spTgt spid="35635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19AC3FD-3184-7370-24DC-56AA77A5414E}"/>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F0F3A7A8-F1DA-F812-F05A-5C129E77E507}"/>
              </a:ext>
            </a:extLst>
          </p:cNvPr>
          <p:cNvSpPr>
            <a:spLocks noChangeArrowheads="1"/>
          </p:cNvSpPr>
          <p:nvPr/>
        </p:nvSpPr>
        <p:spPr bwMode="auto">
          <a:xfrm>
            <a:off x="1116013" y="244309"/>
            <a:ext cx="75596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fr-CH" b="1" dirty="0"/>
              <a:t>Le véritable fondement du ‘droit de mourir’</a:t>
            </a:r>
          </a:p>
          <a:p>
            <a:endParaRPr lang="fr-CH" dirty="0"/>
          </a:p>
          <a:p>
            <a:r>
              <a:rPr lang="fr-CH" sz="2000" dirty="0"/>
              <a:t>«Le malade est un parasite de la société. Une fois atteint un certain état, il est inconvenant de vivre plus longtemps. Continuer à végéter dans une lâche dépendance des médecins et de leurs pratiques, une fois que le sens de la vie, le </a:t>
            </a:r>
            <a:r>
              <a:rPr lang="fr-CH" sz="2000" i="1" dirty="0"/>
              <a:t>droit</a:t>
            </a:r>
            <a:r>
              <a:rPr lang="fr-CH" sz="2000" dirty="0"/>
              <a:t> à la vie est perdu, cela devrait susciter, de la part de la société, le mépris le plus profond. À leur tour, les médecins devraient être les inter­médiaires naturels de ce mépris […]. Mourir fièrement, quand il n’est plus possible de vivre avec fierté. La mort librement choisie, la mort au moment voulu, lucide et joyeuse, accomplie au milieu de ses enfants et de témoins, de sorte que de vrais adieux soient possibles, puisque celui qui prend congé </a:t>
            </a:r>
            <a:r>
              <a:rPr lang="fr-CH" sz="2000" i="1" dirty="0"/>
              <a:t>est encore présent,</a:t>
            </a:r>
            <a:r>
              <a:rPr lang="fr-CH" sz="2000" dirty="0"/>
              <a:t> et capable de peser ce qu’il a voulu et ce qu’il a atteint, bref de faire le </a:t>
            </a:r>
            <a:r>
              <a:rPr lang="fr-CH" sz="2000" i="1" dirty="0"/>
              <a:t>bilan</a:t>
            </a:r>
            <a:r>
              <a:rPr lang="fr-CH" sz="2000" dirty="0"/>
              <a:t> de sa vie – tout cela par opposition à la comédie pitoyable et atroce que le christianisme s’est permis de jouer avec la dernière heure des mourants. On ne saurait pardonner au christianisme d’avoir abusé de la faiblesse des mourants pour violer leur cons­cience, et de leur manière même de mourir pour en tirer des jugements de valeur sur l’homme et son passé ! </a:t>
            </a:r>
            <a:endParaRPr lang="fr-FR" altLang="x-none" sz="1200" dirty="0"/>
          </a:p>
        </p:txBody>
      </p:sp>
    </p:spTree>
    <p:extLst>
      <p:ext uri="{BB962C8B-B14F-4D97-AF65-F5344CB8AC3E}">
        <p14:creationId xmlns:p14="http://schemas.microsoft.com/office/powerpoint/2010/main" val="3406840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checkerboard(across)">
                                      <p:cBhvr>
                                        <p:cTn id="7" dur="500"/>
                                        <p:tgtEl>
                                          <p:spTgt spid="356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CB6A338-27EB-95D0-9058-CEE59B3DF9D6}"/>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CFD0DF8F-F26E-0D8E-0074-6C015F42B5E3}"/>
              </a:ext>
            </a:extLst>
          </p:cNvPr>
          <p:cNvSpPr>
            <a:spLocks noChangeArrowheads="1"/>
          </p:cNvSpPr>
          <p:nvPr/>
        </p:nvSpPr>
        <p:spPr bwMode="auto">
          <a:xfrm>
            <a:off x="1116013" y="1521581"/>
            <a:ext cx="755967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fr-CH" sz="2000" dirty="0"/>
              <a:t>– Il s’agit maintenant, en dépit de toutes les lâchetés du pré­jugé, de rétablir l’appréciation exacte, c’est-à-dire physio­logique, de ce qu’on appelle mort </a:t>
            </a:r>
            <a:r>
              <a:rPr lang="fr-CH" sz="2000" i="1" dirty="0"/>
              <a:t>naturelle,</a:t>
            </a:r>
            <a:r>
              <a:rPr lang="fr-CH" sz="2000" dirty="0"/>
              <a:t> et qui n’est en fin de compte elle aussi qu’une mort “non naturelle” : un suicide. On ne périt jamais que par soi-même. […] Il n’est pas en notre pouvoir d’empêcher que nous ne soyons nés, mais nous pouvons réparer cette erreur puisqu’il arrive que ce soit une erreur. Quand on se </a:t>
            </a:r>
            <a:r>
              <a:rPr lang="fr-CH" sz="2000" i="1" dirty="0"/>
              <a:t>supprime,</a:t>
            </a:r>
            <a:r>
              <a:rPr lang="fr-CH" sz="2000" dirty="0"/>
              <a:t> on fait la chose la plus estimable qui soit. Rien que pour cela, on mériterait presque de vivre… »</a:t>
            </a:r>
          </a:p>
          <a:p>
            <a:endParaRPr lang="fr-CH" dirty="0"/>
          </a:p>
          <a:p>
            <a:pPr algn="r"/>
            <a:r>
              <a:rPr lang="fr-CH" sz="1200" dirty="0"/>
              <a:t>Friedrich </a:t>
            </a:r>
            <a:r>
              <a:rPr lang="fr-CH" sz="1200" cap="small" dirty="0"/>
              <a:t>Nietzsche</a:t>
            </a:r>
            <a:r>
              <a:rPr lang="fr-CH" sz="1200" dirty="0"/>
              <a:t>, </a:t>
            </a:r>
            <a:r>
              <a:rPr lang="fr-CH" sz="1200" i="1" dirty="0"/>
              <a:t>Crépuscule des Idoles, ou Comment philosopher à coups de marteau</a:t>
            </a:r>
            <a:r>
              <a:rPr lang="fr-CH" sz="1200" dirty="0"/>
              <a:t>, « Divagations d’un “inactuel” », § 36, dans </a:t>
            </a:r>
            <a:r>
              <a:rPr lang="fr-CH" sz="1200" i="1" dirty="0"/>
              <a:t>Œuvres philosophiques complètes</a:t>
            </a:r>
            <a:r>
              <a:rPr lang="fr-CH" sz="1200" dirty="0"/>
              <a:t> VIII, Paris, Gallimard, 1974, p. 128-129.</a:t>
            </a:r>
          </a:p>
          <a:p>
            <a:pPr algn="r"/>
            <a:endParaRPr lang="fr-FR" altLang="x-none" sz="1400" dirty="0"/>
          </a:p>
        </p:txBody>
      </p:sp>
    </p:spTree>
    <p:extLst>
      <p:ext uri="{BB962C8B-B14F-4D97-AF65-F5344CB8AC3E}">
        <p14:creationId xmlns:p14="http://schemas.microsoft.com/office/powerpoint/2010/main" val="37644465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checkerboard(across)">
                                      <p:cBhvr>
                                        <p:cTn id="7" dur="5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56354"/>
                                        </p:tgtEl>
                                      </p:cBhvr>
                                    </p:animEffect>
                                    <p:set>
                                      <p:cBhvr>
                                        <p:cTn id="12" dur="1" fill="hold">
                                          <p:stCondLst>
                                            <p:cond delay="499"/>
                                          </p:stCondLst>
                                        </p:cTn>
                                        <p:tgtEl>
                                          <p:spTgt spid="356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4" grpId="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1116013" y="1612900"/>
            <a:ext cx="7559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a:t>Rappel: refus de l’obstination déraisonnable et AS</a:t>
            </a:r>
          </a:p>
          <a:p>
            <a:pPr algn="ctr" eaLnBrk="1" hangingPunct="1">
              <a:spcBef>
                <a:spcPct val="0"/>
              </a:spcBef>
              <a:buClrTx/>
              <a:buSzTx/>
              <a:buFontTx/>
              <a:buNone/>
            </a:pPr>
            <a:endParaRPr lang="fr-FR" altLang="fr-FR" sz="2400"/>
          </a:p>
          <a:p>
            <a:pPr eaLnBrk="1" hangingPunct="1">
              <a:spcBef>
                <a:spcPct val="0"/>
              </a:spcBef>
              <a:buClrTx/>
              <a:buSzTx/>
              <a:buFontTx/>
              <a:buNone/>
            </a:pPr>
            <a:r>
              <a:rPr lang="fr-FR" altLang="fr-FR" sz="2400"/>
              <a:t>1.Dans le refus de l’obstination déraisonnable,</a:t>
            </a:r>
          </a:p>
          <a:p>
            <a:pPr eaLnBrk="1" hangingPunct="1">
              <a:spcBef>
                <a:spcPct val="0"/>
              </a:spcBef>
              <a:buClrTx/>
              <a:buSzTx/>
              <a:buFontTx/>
              <a:buNone/>
            </a:pPr>
            <a:r>
              <a:rPr lang="fr-FR" altLang="fr-FR" sz="2400"/>
              <a:t>c’est </a:t>
            </a:r>
            <a:r>
              <a:rPr lang="fr-FR" altLang="fr-FR" sz="2400" b="1"/>
              <a:t>la </a:t>
            </a:r>
            <a:r>
              <a:rPr lang="fr-FR" altLang="fr-FR" sz="2400" b="1" u="sng"/>
              <a:t>maladie</a:t>
            </a:r>
            <a:r>
              <a:rPr lang="fr-FR" altLang="fr-FR" sz="2400" b="1"/>
              <a:t> qui provoque la mort</a:t>
            </a:r>
          </a:p>
          <a:p>
            <a:pPr eaLnBrk="1" hangingPunct="1">
              <a:spcBef>
                <a:spcPct val="0"/>
              </a:spcBef>
              <a:buClrTx/>
              <a:buSzTx/>
              <a:buFontTx/>
              <a:buNone/>
            </a:pPr>
            <a:r>
              <a:rPr lang="fr-FR" altLang="fr-FR" sz="2400"/>
              <a:t>Patient, proches, médecins, soignants, y consentent</a:t>
            </a:r>
          </a:p>
          <a:p>
            <a:pPr eaLnBrk="1" hangingPunct="1">
              <a:spcBef>
                <a:spcPct val="0"/>
              </a:spcBef>
              <a:buClrTx/>
              <a:buSzTx/>
              <a:buFontTx/>
              <a:buNone/>
            </a:pPr>
            <a:endParaRPr lang="fr-FR" altLang="fr-FR" sz="2400"/>
          </a:p>
          <a:p>
            <a:pPr eaLnBrk="1" hangingPunct="1">
              <a:spcBef>
                <a:spcPct val="0"/>
              </a:spcBef>
              <a:buClrTx/>
              <a:buSzTx/>
              <a:buFontTx/>
              <a:buNone/>
            </a:pPr>
            <a:r>
              <a:rPr lang="fr-FR" altLang="fr-FR" sz="2400"/>
              <a:t>2.Dans l’euthanasie et l’AS, il s’agit d’un homicide:</a:t>
            </a:r>
          </a:p>
          <a:p>
            <a:pPr eaLnBrk="1" hangingPunct="1">
              <a:spcBef>
                <a:spcPct val="0"/>
              </a:spcBef>
              <a:buClrTx/>
              <a:buSzTx/>
              <a:buFontTx/>
              <a:buNone/>
            </a:pPr>
            <a:r>
              <a:rPr lang="fr-FR" altLang="fr-FR" sz="2400"/>
              <a:t>c’est </a:t>
            </a:r>
            <a:r>
              <a:rPr lang="fr-FR" altLang="fr-FR" sz="2400" b="1"/>
              <a:t>une </a:t>
            </a:r>
            <a:r>
              <a:rPr lang="fr-FR" altLang="fr-FR" sz="2400" b="1" u="sng"/>
              <a:t>personne</a:t>
            </a:r>
            <a:r>
              <a:rPr lang="fr-FR" altLang="fr-FR" sz="2400" b="1"/>
              <a:t> qui tue</a:t>
            </a:r>
            <a:r>
              <a:rPr lang="fr-FR" altLang="fr-FR" sz="2400"/>
              <a:t>.</a:t>
            </a:r>
          </a:p>
          <a:p>
            <a:pPr eaLnBrk="1" hangingPunct="1">
              <a:spcBef>
                <a:spcPct val="0"/>
              </a:spcBef>
              <a:buClrTx/>
              <a:buSzTx/>
              <a:buFontTx/>
              <a:buNone/>
            </a:pPr>
            <a:r>
              <a:rPr lang="fr-FR" altLang="fr-FR" sz="2400"/>
              <a:t>Ici soi-même, et le médecin s’en fait collaborateur.</a:t>
            </a:r>
          </a:p>
          <a:p>
            <a:pPr eaLnBrk="1" hangingPunct="1">
              <a:spcBef>
                <a:spcPct val="0"/>
              </a:spcBef>
              <a:buClrTx/>
              <a:buSzTx/>
              <a:buFontTx/>
              <a:buNone/>
            </a:pPr>
            <a:endParaRPr lang="fr-FR" altLang="fr-FR" sz="1200"/>
          </a:p>
        </p:txBody>
      </p:sp>
    </p:spTree>
    <p:extLst>
      <p:ext uri="{BB962C8B-B14F-4D97-AF65-F5344CB8AC3E}">
        <p14:creationId xmlns:p14="http://schemas.microsoft.com/office/powerpoint/2010/main" val="335381883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60450">
                                            <p:txEl>
                                              <p:pRg st="0" end="0"/>
                                            </p:txEl>
                                          </p:spTgt>
                                        </p:tgtEl>
                                        <p:attrNameLst>
                                          <p:attrName>style.visibility</p:attrName>
                                        </p:attrNameLst>
                                      </p:cBhvr>
                                      <p:to>
                                        <p:strVal val="visible"/>
                                      </p:to>
                                    </p:set>
                                    <p:animEffect transition="in" filter="checkerboard(across)">
                                      <p:cBhvr>
                                        <p:cTn id="7" dur="500"/>
                                        <p:tgtEl>
                                          <p:spTgt spid="3604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0450">
                                            <p:txEl>
                                              <p:pRg st="2" end="2"/>
                                            </p:txEl>
                                          </p:spTgt>
                                        </p:tgtEl>
                                        <p:attrNameLst>
                                          <p:attrName>style.visibility</p:attrName>
                                        </p:attrNameLst>
                                      </p:cBhvr>
                                      <p:to>
                                        <p:strVal val="visible"/>
                                      </p:to>
                                    </p:set>
                                    <p:animEffect transition="in" filter="checkerboard(across)">
                                      <p:cBhvr>
                                        <p:cTn id="12" dur="500"/>
                                        <p:tgtEl>
                                          <p:spTgt spid="360450">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60450">
                                            <p:txEl>
                                              <p:pRg st="3" end="3"/>
                                            </p:txEl>
                                          </p:spTgt>
                                        </p:tgtEl>
                                        <p:attrNameLst>
                                          <p:attrName>style.visibility</p:attrName>
                                        </p:attrNameLst>
                                      </p:cBhvr>
                                      <p:to>
                                        <p:strVal val="visible"/>
                                      </p:to>
                                    </p:set>
                                    <p:animEffect transition="in" filter="checkerboard(across)">
                                      <p:cBhvr>
                                        <p:cTn id="15" dur="500"/>
                                        <p:tgtEl>
                                          <p:spTgt spid="360450">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60450">
                                            <p:txEl>
                                              <p:pRg st="4" end="4"/>
                                            </p:txEl>
                                          </p:spTgt>
                                        </p:tgtEl>
                                        <p:attrNameLst>
                                          <p:attrName>style.visibility</p:attrName>
                                        </p:attrNameLst>
                                      </p:cBhvr>
                                      <p:to>
                                        <p:strVal val="visible"/>
                                      </p:to>
                                    </p:set>
                                    <p:animEffect transition="in" filter="checkerboard(across)">
                                      <p:cBhvr>
                                        <p:cTn id="18" dur="500"/>
                                        <p:tgtEl>
                                          <p:spTgt spid="360450">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60450">
                                            <p:txEl>
                                              <p:pRg st="6" end="6"/>
                                            </p:txEl>
                                          </p:spTgt>
                                        </p:tgtEl>
                                        <p:attrNameLst>
                                          <p:attrName>style.visibility</p:attrName>
                                        </p:attrNameLst>
                                      </p:cBhvr>
                                      <p:to>
                                        <p:strVal val="visible"/>
                                      </p:to>
                                    </p:set>
                                    <p:animEffect transition="in" filter="checkerboard(across)">
                                      <p:cBhvr>
                                        <p:cTn id="23" dur="500"/>
                                        <p:tgtEl>
                                          <p:spTgt spid="360450">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60450">
                                            <p:txEl>
                                              <p:pRg st="7" end="7"/>
                                            </p:txEl>
                                          </p:spTgt>
                                        </p:tgtEl>
                                        <p:attrNameLst>
                                          <p:attrName>style.visibility</p:attrName>
                                        </p:attrNameLst>
                                      </p:cBhvr>
                                      <p:to>
                                        <p:strVal val="visible"/>
                                      </p:to>
                                    </p:set>
                                    <p:animEffect transition="in" filter="checkerboard(across)">
                                      <p:cBhvr>
                                        <p:cTn id="26" dur="500"/>
                                        <p:tgtEl>
                                          <p:spTgt spid="360450">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60450">
                                            <p:txEl>
                                              <p:pRg st="8" end="8"/>
                                            </p:txEl>
                                          </p:spTgt>
                                        </p:tgtEl>
                                        <p:attrNameLst>
                                          <p:attrName>style.visibility</p:attrName>
                                        </p:attrNameLst>
                                      </p:cBhvr>
                                      <p:to>
                                        <p:strVal val="visible"/>
                                      </p:to>
                                    </p:set>
                                    <p:animEffect transition="in" filter="checkerboard(across)">
                                      <p:cBhvr>
                                        <p:cTn id="29" dur="500"/>
                                        <p:tgtEl>
                                          <p:spTgt spid="360450">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0" nodeType="clickEffect">
                                  <p:stCondLst>
                                    <p:cond delay="0"/>
                                  </p:stCondLst>
                                  <p:childTnLst>
                                    <p:animEffect transition="out" filter="checkerboard(across)">
                                      <p:cBhvr>
                                        <p:cTn id="33" dur="500"/>
                                        <p:tgtEl>
                                          <p:spTgt spid="360450">
                                            <p:txEl>
                                              <p:pRg st="0" end="0"/>
                                            </p:txEl>
                                          </p:spTgt>
                                        </p:tgtEl>
                                      </p:cBhvr>
                                    </p:animEffect>
                                    <p:set>
                                      <p:cBhvr>
                                        <p:cTn id="34" dur="1" fill="hold">
                                          <p:stCondLst>
                                            <p:cond delay="499"/>
                                          </p:stCondLst>
                                        </p:cTn>
                                        <p:tgtEl>
                                          <p:spTgt spid="360450">
                                            <p:txEl>
                                              <p:pRg st="0" end="0"/>
                                            </p:txEl>
                                          </p:spTgt>
                                        </p:tgtEl>
                                        <p:attrNameLst>
                                          <p:attrName>style.visibility</p:attrName>
                                        </p:attrNameLst>
                                      </p:cBhvr>
                                      <p:to>
                                        <p:strVal val="hidden"/>
                                      </p:to>
                                    </p:set>
                                  </p:childTnLst>
                                </p:cTn>
                              </p:par>
                              <p:par>
                                <p:cTn id="35" presetID="5" presetClass="exit" presetSubtype="10" fill="hold" grpId="0" nodeType="withEffect">
                                  <p:stCondLst>
                                    <p:cond delay="0"/>
                                  </p:stCondLst>
                                  <p:childTnLst>
                                    <p:animEffect transition="out" filter="checkerboard(across)">
                                      <p:cBhvr>
                                        <p:cTn id="36" dur="500"/>
                                        <p:tgtEl>
                                          <p:spTgt spid="360450">
                                            <p:txEl>
                                              <p:pRg st="2" end="2"/>
                                            </p:txEl>
                                          </p:spTgt>
                                        </p:tgtEl>
                                      </p:cBhvr>
                                    </p:animEffect>
                                    <p:set>
                                      <p:cBhvr>
                                        <p:cTn id="37" dur="1" fill="hold">
                                          <p:stCondLst>
                                            <p:cond delay="499"/>
                                          </p:stCondLst>
                                        </p:cTn>
                                        <p:tgtEl>
                                          <p:spTgt spid="360450">
                                            <p:txEl>
                                              <p:pRg st="2" end="2"/>
                                            </p:txEl>
                                          </p:spTgt>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360450">
                                            <p:txEl>
                                              <p:pRg st="3" end="3"/>
                                            </p:txEl>
                                          </p:spTgt>
                                        </p:tgtEl>
                                      </p:cBhvr>
                                    </p:animEffect>
                                    <p:set>
                                      <p:cBhvr>
                                        <p:cTn id="40" dur="1" fill="hold">
                                          <p:stCondLst>
                                            <p:cond delay="499"/>
                                          </p:stCondLst>
                                        </p:cTn>
                                        <p:tgtEl>
                                          <p:spTgt spid="360450">
                                            <p:txEl>
                                              <p:pRg st="3" end="3"/>
                                            </p:txEl>
                                          </p:spTgt>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360450">
                                            <p:txEl>
                                              <p:pRg st="4" end="4"/>
                                            </p:txEl>
                                          </p:spTgt>
                                        </p:tgtEl>
                                      </p:cBhvr>
                                    </p:animEffect>
                                    <p:set>
                                      <p:cBhvr>
                                        <p:cTn id="43" dur="1" fill="hold">
                                          <p:stCondLst>
                                            <p:cond delay="499"/>
                                          </p:stCondLst>
                                        </p:cTn>
                                        <p:tgtEl>
                                          <p:spTgt spid="360450">
                                            <p:txEl>
                                              <p:pRg st="4" end="4"/>
                                            </p:txEl>
                                          </p:spTgt>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360450">
                                            <p:txEl>
                                              <p:pRg st="6" end="6"/>
                                            </p:txEl>
                                          </p:spTgt>
                                        </p:tgtEl>
                                      </p:cBhvr>
                                    </p:animEffect>
                                    <p:set>
                                      <p:cBhvr>
                                        <p:cTn id="46" dur="1" fill="hold">
                                          <p:stCondLst>
                                            <p:cond delay="499"/>
                                          </p:stCondLst>
                                        </p:cTn>
                                        <p:tgtEl>
                                          <p:spTgt spid="360450">
                                            <p:txEl>
                                              <p:pRg st="6" end="6"/>
                                            </p:txEl>
                                          </p:spTgt>
                                        </p:tgtEl>
                                        <p:attrNameLst>
                                          <p:attrName>style.visibility</p:attrName>
                                        </p:attrNameLst>
                                      </p:cBhvr>
                                      <p:to>
                                        <p:strVal val="hidden"/>
                                      </p:to>
                                    </p:set>
                                  </p:childTnLst>
                                </p:cTn>
                              </p:par>
                              <p:par>
                                <p:cTn id="47" presetID="5" presetClass="exit" presetSubtype="10" fill="hold" grpId="0" nodeType="withEffect">
                                  <p:stCondLst>
                                    <p:cond delay="0"/>
                                  </p:stCondLst>
                                  <p:childTnLst>
                                    <p:animEffect transition="out" filter="checkerboard(across)">
                                      <p:cBhvr>
                                        <p:cTn id="48" dur="500"/>
                                        <p:tgtEl>
                                          <p:spTgt spid="360450">
                                            <p:txEl>
                                              <p:pRg st="7" end="7"/>
                                            </p:txEl>
                                          </p:spTgt>
                                        </p:tgtEl>
                                      </p:cBhvr>
                                    </p:animEffect>
                                    <p:set>
                                      <p:cBhvr>
                                        <p:cTn id="49" dur="1" fill="hold">
                                          <p:stCondLst>
                                            <p:cond delay="499"/>
                                          </p:stCondLst>
                                        </p:cTn>
                                        <p:tgtEl>
                                          <p:spTgt spid="360450">
                                            <p:txEl>
                                              <p:pRg st="7" end="7"/>
                                            </p:txEl>
                                          </p:spTgt>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360450">
                                            <p:txEl>
                                              <p:pRg st="8" end="8"/>
                                            </p:txEl>
                                          </p:spTgt>
                                        </p:tgtEl>
                                      </p:cBhvr>
                                    </p:animEffect>
                                    <p:set>
                                      <p:cBhvr>
                                        <p:cTn id="52" dur="1" fill="hold">
                                          <p:stCondLst>
                                            <p:cond delay="499"/>
                                          </p:stCondLst>
                                        </p:cTn>
                                        <p:tgtEl>
                                          <p:spTgt spid="360450">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43CC1EC-B023-D656-1C7A-96FC79C7B76E}"/>
            </a:ext>
          </a:extLst>
        </p:cNvPr>
        <p:cNvGrpSpPr/>
        <p:nvPr/>
      </p:nvGrpSpPr>
      <p:grpSpPr>
        <a:xfrm>
          <a:off x="0" y="0"/>
          <a:ext cx="0" cy="0"/>
          <a:chOff x="0" y="0"/>
          <a:chExt cx="0" cy="0"/>
        </a:xfrm>
      </p:grpSpPr>
      <p:sp>
        <p:nvSpPr>
          <p:cNvPr id="283650" name="Rectangle 2">
            <a:extLst>
              <a:ext uri="{FF2B5EF4-FFF2-40B4-BE49-F238E27FC236}">
                <a16:creationId xmlns:a16="http://schemas.microsoft.com/office/drawing/2014/main" id="{5B8BDEDA-FA1D-9787-C2B1-61C530DE81D7}"/>
              </a:ext>
            </a:extLst>
          </p:cNvPr>
          <p:cNvSpPr>
            <a:spLocks noChangeArrowheads="1"/>
          </p:cNvSpPr>
          <p:nvPr/>
        </p:nvSpPr>
        <p:spPr bwMode="auto">
          <a:xfrm>
            <a:off x="1116013" y="1812381"/>
            <a:ext cx="755967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FR" altLang="fr-FR" sz="2400" dirty="0"/>
              <a:t>« Je n’ai qu’à me consulter sur ce que je veux faire : tout ce que je </a:t>
            </a:r>
            <a:r>
              <a:rPr lang="fr-FR" altLang="fr-FR" sz="2400" b="1" dirty="0"/>
              <a:t>sens</a:t>
            </a:r>
            <a:r>
              <a:rPr lang="fr-FR" altLang="fr-FR" sz="2400" dirty="0"/>
              <a:t> être bien est bien, tout ce que je </a:t>
            </a:r>
            <a:r>
              <a:rPr lang="fr-FR" altLang="fr-FR" sz="2400" b="1" dirty="0"/>
              <a:t>sens</a:t>
            </a:r>
            <a:r>
              <a:rPr lang="fr-FR" altLang="fr-FR" sz="2400" dirty="0"/>
              <a:t> être mal est mal. »</a:t>
            </a:r>
          </a:p>
          <a:p>
            <a:pPr eaLnBrk="1" hangingPunct="1">
              <a:spcBef>
                <a:spcPct val="0"/>
              </a:spcBef>
              <a:buClrTx/>
              <a:buSzTx/>
              <a:buFontTx/>
              <a:buNone/>
            </a:pPr>
            <a:endParaRPr lang="fr-FR" altLang="fr-FR" sz="2400" dirty="0"/>
          </a:p>
          <a:p>
            <a:pPr eaLnBrk="1" hangingPunct="1">
              <a:spcBef>
                <a:spcPct val="0"/>
              </a:spcBef>
              <a:buClrTx/>
              <a:buSzTx/>
              <a:buFontTx/>
              <a:buNone/>
            </a:pPr>
            <a:r>
              <a:rPr lang="fr-CH" sz="2400" dirty="0"/>
              <a:t>Quand tous les raisonnements et « tous les philosophes </a:t>
            </a:r>
            <a:r>
              <a:rPr lang="fr-CH" sz="2400" b="1" dirty="0"/>
              <a:t>prouveraient que j’ai tort</a:t>
            </a:r>
            <a:r>
              <a:rPr lang="fr-CH" sz="2400" dirty="0"/>
              <a:t>, si vous </a:t>
            </a:r>
            <a:r>
              <a:rPr lang="fr-CH" sz="2400" b="1" dirty="0"/>
              <a:t>sentez</a:t>
            </a:r>
            <a:r>
              <a:rPr lang="fr-CH" sz="2400" dirty="0"/>
              <a:t> que j’ai raison, je n’en veux pas davantage ». </a:t>
            </a:r>
            <a:endParaRPr lang="fr-CH" altLang="fr-FR" sz="2400" dirty="0"/>
          </a:p>
          <a:p>
            <a:pPr algn="ctr" eaLnBrk="1" hangingPunct="1">
              <a:spcBef>
                <a:spcPct val="0"/>
              </a:spcBef>
              <a:buClrTx/>
              <a:buSzTx/>
              <a:buFontTx/>
              <a:buNone/>
            </a:pPr>
            <a:endParaRPr lang="fr-CH" altLang="fr-FR" sz="1200" dirty="0"/>
          </a:p>
          <a:p>
            <a:pPr algn="r" eaLnBrk="1" hangingPunct="1">
              <a:spcBef>
                <a:spcPct val="0"/>
              </a:spcBef>
              <a:buClrTx/>
              <a:buSzTx/>
              <a:buFontTx/>
              <a:buNone/>
            </a:pPr>
            <a:r>
              <a:rPr lang="fr-CH" altLang="fr-FR" sz="1200" dirty="0"/>
              <a:t>Jean-Jacques Rousseau, </a:t>
            </a:r>
            <a:r>
              <a:rPr lang="fr-CH" altLang="fr-FR" sz="1200" i="1" dirty="0"/>
              <a:t>Profession de foi du vicaire savoyard</a:t>
            </a:r>
            <a:endParaRPr lang="fr-FR" altLang="fr-FR" sz="1200" dirty="0"/>
          </a:p>
          <a:p>
            <a:pPr algn="r" eaLnBrk="1" hangingPunct="1">
              <a:spcBef>
                <a:spcPct val="0"/>
              </a:spcBef>
              <a:buClrTx/>
              <a:buSzTx/>
              <a:buFontTx/>
              <a:buNone/>
            </a:pPr>
            <a:r>
              <a:rPr lang="fr-FR" altLang="fr-FR" sz="1200" dirty="0"/>
              <a:t>(l’</a:t>
            </a:r>
            <a:r>
              <a:rPr lang="fr-CH" altLang="fr-FR" sz="1200" i="1" dirty="0"/>
              <a:t>Emile</a:t>
            </a:r>
            <a:r>
              <a:rPr lang="fr-CH" altLang="fr-FR" sz="1200" dirty="0"/>
              <a:t>,</a:t>
            </a:r>
            <a:r>
              <a:rPr lang="fr-FR" altLang="fr-FR" sz="1200" dirty="0"/>
              <a:t> l. IV), Paris 1996, p. 377, 372.</a:t>
            </a:r>
          </a:p>
        </p:txBody>
      </p:sp>
    </p:spTree>
    <p:extLst>
      <p:ext uri="{BB962C8B-B14F-4D97-AF65-F5344CB8AC3E}">
        <p14:creationId xmlns:p14="http://schemas.microsoft.com/office/powerpoint/2010/main" val="3468597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83650">
                                            <p:txEl>
                                              <p:pRg st="0" end="0"/>
                                            </p:txEl>
                                          </p:spTgt>
                                        </p:tgtEl>
                                        <p:attrNameLst>
                                          <p:attrName>style.visibility</p:attrName>
                                        </p:attrNameLst>
                                      </p:cBhvr>
                                      <p:to>
                                        <p:strVal val="visible"/>
                                      </p:to>
                                    </p:set>
                                    <p:animEffect transition="in" filter="checkerboard(across)">
                                      <p:cBhvr>
                                        <p:cTn id="7" dur="500"/>
                                        <p:tgtEl>
                                          <p:spTgt spid="28365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83650">
                                            <p:txEl>
                                              <p:pRg st="4" end="4"/>
                                            </p:txEl>
                                          </p:spTgt>
                                        </p:tgtEl>
                                        <p:attrNameLst>
                                          <p:attrName>style.visibility</p:attrName>
                                        </p:attrNameLst>
                                      </p:cBhvr>
                                      <p:to>
                                        <p:strVal val="visible"/>
                                      </p:to>
                                    </p:set>
                                    <p:animEffect transition="in" filter="checkerboard(across)">
                                      <p:cBhvr>
                                        <p:cTn id="10" dur="500"/>
                                        <p:tgtEl>
                                          <p:spTgt spid="283650">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83650">
                                            <p:txEl>
                                              <p:pRg st="5" end="5"/>
                                            </p:txEl>
                                          </p:spTgt>
                                        </p:tgtEl>
                                        <p:attrNameLst>
                                          <p:attrName>style.visibility</p:attrName>
                                        </p:attrNameLst>
                                      </p:cBhvr>
                                      <p:to>
                                        <p:strVal val="visible"/>
                                      </p:to>
                                    </p:set>
                                    <p:animEffect transition="in" filter="checkerboard(across)">
                                      <p:cBhvr>
                                        <p:cTn id="13" dur="500"/>
                                        <p:tgtEl>
                                          <p:spTgt spid="283650">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83650">
                                            <p:txEl>
                                              <p:pRg st="2" end="2"/>
                                            </p:txEl>
                                          </p:spTgt>
                                        </p:tgtEl>
                                        <p:attrNameLst>
                                          <p:attrName>style.visibility</p:attrName>
                                        </p:attrNameLst>
                                      </p:cBhvr>
                                      <p:to>
                                        <p:strVal val="visible"/>
                                      </p:to>
                                    </p:set>
                                    <p:animEffect transition="in" filter="checkerboard(across)">
                                      <p:cBhvr>
                                        <p:cTn id="18" dur="500"/>
                                        <p:tgtEl>
                                          <p:spTgt spid="28365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0" nodeType="clickEffect">
                                  <p:stCondLst>
                                    <p:cond delay="0"/>
                                  </p:stCondLst>
                                  <p:childTnLst>
                                    <p:animEffect transition="out" filter="checkerboard(across)">
                                      <p:cBhvr>
                                        <p:cTn id="22" dur="500"/>
                                        <p:tgtEl>
                                          <p:spTgt spid="283650">
                                            <p:txEl>
                                              <p:pRg st="0" end="0"/>
                                            </p:txEl>
                                          </p:spTgt>
                                        </p:tgtEl>
                                      </p:cBhvr>
                                    </p:animEffect>
                                    <p:set>
                                      <p:cBhvr>
                                        <p:cTn id="23" dur="1" fill="hold">
                                          <p:stCondLst>
                                            <p:cond delay="499"/>
                                          </p:stCondLst>
                                        </p:cTn>
                                        <p:tgtEl>
                                          <p:spTgt spid="283650">
                                            <p:txEl>
                                              <p:pRg st="0" end="0"/>
                                            </p:txEl>
                                          </p:spTgt>
                                        </p:tgtEl>
                                        <p:attrNameLst>
                                          <p:attrName>style.visibility</p:attrName>
                                        </p:attrNameLst>
                                      </p:cBhvr>
                                      <p:to>
                                        <p:strVal val="hidden"/>
                                      </p:to>
                                    </p:set>
                                  </p:childTnLst>
                                </p:cTn>
                              </p:par>
                              <p:par>
                                <p:cTn id="24" presetID="5" presetClass="exit" presetSubtype="10" fill="hold" grpId="0" nodeType="withEffect">
                                  <p:stCondLst>
                                    <p:cond delay="0"/>
                                  </p:stCondLst>
                                  <p:childTnLst>
                                    <p:animEffect transition="out" filter="checkerboard(across)">
                                      <p:cBhvr>
                                        <p:cTn id="25" dur="500"/>
                                        <p:tgtEl>
                                          <p:spTgt spid="283650">
                                            <p:txEl>
                                              <p:pRg st="2" end="2"/>
                                            </p:txEl>
                                          </p:spTgt>
                                        </p:tgtEl>
                                      </p:cBhvr>
                                    </p:animEffect>
                                    <p:set>
                                      <p:cBhvr>
                                        <p:cTn id="26" dur="1" fill="hold">
                                          <p:stCondLst>
                                            <p:cond delay="499"/>
                                          </p:stCondLst>
                                        </p:cTn>
                                        <p:tgtEl>
                                          <p:spTgt spid="283650">
                                            <p:txEl>
                                              <p:pRg st="2" end="2"/>
                                            </p:txEl>
                                          </p:spTgt>
                                        </p:tgtEl>
                                        <p:attrNameLst>
                                          <p:attrName>style.visibility</p:attrName>
                                        </p:attrNameLst>
                                      </p:cBhvr>
                                      <p:to>
                                        <p:strVal val="hidden"/>
                                      </p:to>
                                    </p:set>
                                  </p:childTnLst>
                                </p:cTn>
                              </p:par>
                              <p:par>
                                <p:cTn id="27" presetID="5" presetClass="exit" presetSubtype="10" fill="hold" grpId="0" nodeType="withEffect">
                                  <p:stCondLst>
                                    <p:cond delay="0"/>
                                  </p:stCondLst>
                                  <p:childTnLst>
                                    <p:animEffect transition="out" filter="checkerboard(across)">
                                      <p:cBhvr>
                                        <p:cTn id="28" dur="500"/>
                                        <p:tgtEl>
                                          <p:spTgt spid="283650">
                                            <p:txEl>
                                              <p:pRg st="4" end="4"/>
                                            </p:txEl>
                                          </p:spTgt>
                                        </p:tgtEl>
                                      </p:cBhvr>
                                    </p:animEffect>
                                    <p:set>
                                      <p:cBhvr>
                                        <p:cTn id="29" dur="1" fill="hold">
                                          <p:stCondLst>
                                            <p:cond delay="499"/>
                                          </p:stCondLst>
                                        </p:cTn>
                                        <p:tgtEl>
                                          <p:spTgt spid="283650">
                                            <p:txEl>
                                              <p:pRg st="4" end="4"/>
                                            </p:txEl>
                                          </p:spTgt>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283650">
                                            <p:txEl>
                                              <p:pRg st="5" end="5"/>
                                            </p:txEl>
                                          </p:spTgt>
                                        </p:tgtEl>
                                      </p:cBhvr>
                                    </p:animEffect>
                                    <p:set>
                                      <p:cBhvr>
                                        <p:cTn id="32" dur="1" fill="hold">
                                          <p:stCondLst>
                                            <p:cond delay="499"/>
                                          </p:stCondLst>
                                        </p:cTn>
                                        <p:tgtEl>
                                          <p:spTgt spid="283650">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469B82C-15BA-C8C3-2E48-B5862BD7341D}"/>
            </a:ext>
          </a:extLst>
        </p:cNvPr>
        <p:cNvGrpSpPr/>
        <p:nvPr/>
      </p:nvGrpSpPr>
      <p:grpSpPr>
        <a:xfrm>
          <a:off x="0" y="0"/>
          <a:ext cx="0" cy="0"/>
          <a:chOff x="0" y="0"/>
          <a:chExt cx="0" cy="0"/>
        </a:xfrm>
      </p:grpSpPr>
      <p:sp>
        <p:nvSpPr>
          <p:cNvPr id="353282" name="Rectangle 2">
            <a:extLst>
              <a:ext uri="{FF2B5EF4-FFF2-40B4-BE49-F238E27FC236}">
                <a16:creationId xmlns:a16="http://schemas.microsoft.com/office/drawing/2014/main" id="{65C564AD-71A8-B60E-44AC-3C9E1845CE1C}"/>
              </a:ext>
            </a:extLst>
          </p:cNvPr>
          <p:cNvSpPr>
            <a:spLocks noGrp="1" noChangeArrowheads="1"/>
          </p:cNvSpPr>
          <p:nvPr>
            <p:ph type="ctrTitle"/>
          </p:nvPr>
        </p:nvSpPr>
        <p:spPr/>
        <p:txBody>
          <a:bodyPr/>
          <a:lstStyle/>
          <a:p>
            <a:r>
              <a:rPr lang="fr-CH" dirty="0"/>
              <a:t>Les enjeux</a:t>
            </a:r>
            <a:br>
              <a:rPr lang="fr-CH" dirty="0"/>
            </a:br>
            <a:r>
              <a:rPr lang="fr-CH" dirty="0"/>
              <a:t>de la fin de vie</a:t>
            </a:r>
            <a:endParaRPr lang="fr-FR" altLang="fr-FR" sz="4600" dirty="0"/>
          </a:p>
        </p:txBody>
      </p:sp>
      <p:sp>
        <p:nvSpPr>
          <p:cNvPr id="10243" name="Rectangle 3">
            <a:extLst>
              <a:ext uri="{FF2B5EF4-FFF2-40B4-BE49-F238E27FC236}">
                <a16:creationId xmlns:a16="http://schemas.microsoft.com/office/drawing/2014/main" id="{5EABC435-3A76-7E58-4111-7A2D6E7D3FF2}"/>
              </a:ext>
            </a:extLst>
          </p:cNvPr>
          <p:cNvSpPr>
            <a:spLocks noGrp="1" noChangeArrowheads="1"/>
          </p:cNvSpPr>
          <p:nvPr>
            <p:ph type="subTitle" idx="1"/>
          </p:nvPr>
        </p:nvSpPr>
        <p:spPr>
          <a:xfrm>
            <a:off x="684213" y="3886200"/>
            <a:ext cx="7991475" cy="1752600"/>
          </a:xfrm>
        </p:spPr>
        <p:txBody>
          <a:bodyPr/>
          <a:lstStyle/>
          <a:p>
            <a:pPr eaLnBrk="1" hangingPunct="1">
              <a:buFont typeface="Wingdings" charset="2"/>
              <a:buNone/>
            </a:pPr>
            <a:endParaRPr lang="fr-CH" altLang="fr-FR" dirty="0"/>
          </a:p>
          <a:p>
            <a:pPr algn="r" eaLnBrk="1" hangingPunct="1"/>
            <a:r>
              <a:rPr lang="fr-CH" sz="1600" dirty="0"/>
              <a:t>Le suicide assisté en Suisse: une déroute de la raison?</a:t>
            </a:r>
          </a:p>
          <a:p>
            <a:pPr algn="r" eaLnBrk="1" hangingPunct="1"/>
            <a:r>
              <a:rPr lang="fr-CH" altLang="fr-FR" sz="1600" i="1" dirty="0" err="1"/>
              <a:t>Fnisasic</a:t>
            </a:r>
            <a:r>
              <a:rPr lang="fr-CH" altLang="fr-FR" sz="1600" dirty="0"/>
              <a:t>, Paris, janvier 2025</a:t>
            </a:r>
            <a:endParaRPr lang="fr-FR" altLang="fr-FR" sz="1600" dirty="0"/>
          </a:p>
        </p:txBody>
      </p:sp>
    </p:spTree>
    <p:extLst>
      <p:ext uri="{BB962C8B-B14F-4D97-AF65-F5344CB8AC3E}">
        <p14:creationId xmlns:p14="http://schemas.microsoft.com/office/powerpoint/2010/main" val="1293267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heckerboard(across)">
                                      <p:cBhvr>
                                        <p:cTn id="7" dur="500"/>
                                        <p:tgtEl>
                                          <p:spTgt spid="353282"/>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353282"/>
                                        </p:tgtEl>
                                      </p:cBhvr>
                                    </p:animEffect>
                                    <p:set>
                                      <p:cBhvr>
                                        <p:cTn id="18" dur="1" fill="hold">
                                          <p:stCondLst>
                                            <p:cond delay="499"/>
                                          </p:stCondLst>
                                        </p:cTn>
                                        <p:tgtEl>
                                          <p:spTgt spid="353282"/>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10243">
                                            <p:txEl>
                                              <p:pRg st="1" end="1"/>
                                            </p:txEl>
                                          </p:spTgt>
                                        </p:tgtEl>
                                      </p:cBhvr>
                                    </p:animEffect>
                                    <p:set>
                                      <p:cBhvr>
                                        <p:cTn id="21" dur="1" fill="hold">
                                          <p:stCondLst>
                                            <p:cond delay="499"/>
                                          </p:stCondLst>
                                        </p:cTn>
                                        <p:tgtEl>
                                          <p:spTgt spid="10243">
                                            <p:txEl>
                                              <p:pRg st="1" end="1"/>
                                            </p:txEl>
                                          </p:spTgt>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10243">
                                            <p:txEl>
                                              <p:pRg st="2" end="2"/>
                                            </p:txEl>
                                          </p:spTgt>
                                        </p:tgtEl>
                                      </p:cBhvr>
                                    </p:animEffect>
                                    <p:set>
                                      <p:cBhvr>
                                        <p:cTn id="24" dur="1" fill="hold">
                                          <p:stCondLst>
                                            <p:cond delay="499"/>
                                          </p:stCondLst>
                                        </p:cTn>
                                        <p:tgtEl>
                                          <p:spTgt spid="102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2" grpId="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8212D85-69C4-9BD1-734D-A0D0063F228F}"/>
            </a:ext>
          </a:extLst>
        </p:cNvPr>
        <p:cNvGrpSpPr/>
        <p:nvPr/>
      </p:nvGrpSpPr>
      <p:grpSpPr>
        <a:xfrm>
          <a:off x="0" y="0"/>
          <a:ext cx="0" cy="0"/>
          <a:chOff x="0" y="0"/>
          <a:chExt cx="0" cy="0"/>
        </a:xfrm>
      </p:grpSpPr>
      <p:sp>
        <p:nvSpPr>
          <p:cNvPr id="352258" name="Rectangle 2">
            <a:extLst>
              <a:ext uri="{FF2B5EF4-FFF2-40B4-BE49-F238E27FC236}">
                <a16:creationId xmlns:a16="http://schemas.microsoft.com/office/drawing/2014/main" id="{47632D08-C711-B48F-9E86-E681C76CE845}"/>
              </a:ext>
            </a:extLst>
          </p:cNvPr>
          <p:cNvSpPr>
            <a:spLocks noChangeArrowheads="1"/>
          </p:cNvSpPr>
          <p:nvPr/>
        </p:nvSpPr>
        <p:spPr bwMode="auto">
          <a:xfrm>
            <a:off x="1116013" y="217071"/>
            <a:ext cx="7559675" cy="642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b="1" i="1" dirty="0"/>
              <a:t>Art. 115 CPS</a:t>
            </a:r>
          </a:p>
          <a:p>
            <a:pPr algn="ctr" eaLnBrk="1" hangingPunct="1">
              <a:spcBef>
                <a:spcPct val="0"/>
              </a:spcBef>
              <a:buClrTx/>
              <a:buSzTx/>
              <a:buFontTx/>
              <a:buNone/>
            </a:pPr>
            <a:r>
              <a:rPr lang="fr-FR" altLang="fr-FR" sz="2400" b="1" i="1" dirty="0"/>
              <a:t>Incitation et assistance au suicide</a:t>
            </a:r>
          </a:p>
          <a:p>
            <a:pPr algn="just" eaLnBrk="1" hangingPunct="1">
              <a:spcBef>
                <a:spcPts val="88"/>
              </a:spcBef>
              <a:buClrTx/>
              <a:buSzTx/>
              <a:buFontTx/>
              <a:buNone/>
            </a:pPr>
            <a:r>
              <a:rPr lang="fr-FR" altLang="fr-FR" sz="2400" dirty="0"/>
              <a:t>Celui qui, poussé par un mobile égoïste, </a:t>
            </a:r>
          </a:p>
          <a:p>
            <a:pPr algn="just" eaLnBrk="1" hangingPunct="1">
              <a:spcBef>
                <a:spcPts val="88"/>
              </a:spcBef>
              <a:buClrTx/>
              <a:buSzTx/>
              <a:buFontTx/>
              <a:buNone/>
            </a:pPr>
            <a:r>
              <a:rPr lang="fr-CH" sz="2400" dirty="0">
                <a:solidFill>
                  <a:srgbClr val="FF0000"/>
                </a:solidFill>
              </a:rPr>
              <a:t>et agissant dans le cadre d’une organisation d’assistance au suicide</a:t>
            </a:r>
            <a:r>
              <a:rPr lang="fr-CH" sz="2400" dirty="0"/>
              <a:t> </a:t>
            </a:r>
          </a:p>
          <a:p>
            <a:pPr algn="just" eaLnBrk="1" hangingPunct="1">
              <a:spcBef>
                <a:spcPts val="88"/>
              </a:spcBef>
              <a:buClrTx/>
              <a:buSzTx/>
              <a:buFontTx/>
              <a:buNone/>
            </a:pPr>
            <a:r>
              <a:rPr lang="fr-FR" altLang="fr-FR" sz="2400" dirty="0"/>
              <a:t>aura incité une personne au suicide, ou lui aura prêté assistance en vue du suicide, sera, si le suicide a été consommé ou tenté, puni d’une peine privative de liberté de cinq ans au plus ou d’une peine pécuniaire. </a:t>
            </a:r>
          </a:p>
          <a:p>
            <a:pPr algn="just" eaLnBrk="1" hangingPunct="1">
              <a:spcBef>
                <a:spcPts val="88"/>
              </a:spcBef>
              <a:buClrTx/>
              <a:buSzTx/>
              <a:buFontTx/>
              <a:buNone/>
            </a:pPr>
            <a:endParaRPr lang="fr-FR" altLang="fr-FR" sz="2400" b="1" i="1" dirty="0"/>
          </a:p>
          <a:p>
            <a:pPr algn="ctr" eaLnBrk="1" hangingPunct="1">
              <a:spcBef>
                <a:spcPct val="0"/>
              </a:spcBef>
              <a:buClrTx/>
              <a:buSzTx/>
              <a:buFontTx/>
              <a:buNone/>
            </a:pPr>
            <a:r>
              <a:rPr lang="fr-FR" altLang="fr-FR" sz="2400" b="1" i="1" dirty="0"/>
              <a:t>Art. 114 CPS</a:t>
            </a:r>
          </a:p>
          <a:p>
            <a:pPr algn="ctr" eaLnBrk="1" hangingPunct="1">
              <a:spcBef>
                <a:spcPct val="0"/>
              </a:spcBef>
              <a:buClrTx/>
              <a:buSzTx/>
              <a:buFontTx/>
              <a:buNone/>
            </a:pPr>
            <a:r>
              <a:rPr lang="fr-FR" altLang="fr-FR" sz="2400" b="1" i="1" dirty="0"/>
              <a:t>Meurtre sur la demande de la victime</a:t>
            </a:r>
          </a:p>
          <a:p>
            <a:pPr algn="just" eaLnBrk="1" hangingPunct="1">
              <a:spcBef>
                <a:spcPct val="0"/>
              </a:spcBef>
              <a:buClrTx/>
              <a:buSzTx/>
              <a:buFontTx/>
              <a:buNone/>
            </a:pPr>
            <a:r>
              <a:rPr lang="fr-FR" altLang="fr-FR" sz="2400" dirty="0"/>
              <a:t>Celui qui, cédant à un mobile honorable, notamment à la pitié, aura donné la mort à une personne sur la demande sérieuse et instante de celle-ci sera puni d’une peine privative de liberté de trois ans au plus ou d’une peine pécuniaire. </a:t>
            </a:r>
          </a:p>
        </p:txBody>
      </p:sp>
    </p:spTree>
    <p:extLst>
      <p:ext uri="{BB962C8B-B14F-4D97-AF65-F5344CB8AC3E}">
        <p14:creationId xmlns:p14="http://schemas.microsoft.com/office/powerpoint/2010/main" val="2479952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2258">
                                            <p:txEl>
                                              <p:pRg st="6" end="6"/>
                                            </p:txEl>
                                          </p:spTgt>
                                        </p:tgtEl>
                                        <p:attrNameLst>
                                          <p:attrName>style.visibility</p:attrName>
                                        </p:attrNameLst>
                                      </p:cBhvr>
                                      <p:to>
                                        <p:strVal val="visible"/>
                                      </p:to>
                                    </p:set>
                                    <p:animEffect transition="in" filter="checkerboard(across)">
                                      <p:cBhvr>
                                        <p:cTn id="7" dur="500"/>
                                        <p:tgtEl>
                                          <p:spTgt spid="352258">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2258">
                                            <p:txEl>
                                              <p:pRg st="7" end="7"/>
                                            </p:txEl>
                                          </p:spTgt>
                                        </p:tgtEl>
                                        <p:attrNameLst>
                                          <p:attrName>style.visibility</p:attrName>
                                        </p:attrNameLst>
                                      </p:cBhvr>
                                      <p:to>
                                        <p:strVal val="visible"/>
                                      </p:to>
                                    </p:set>
                                    <p:animEffect transition="in" filter="checkerboard(across)">
                                      <p:cBhvr>
                                        <p:cTn id="10" dur="500"/>
                                        <p:tgtEl>
                                          <p:spTgt spid="352258">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52258">
                                            <p:txEl>
                                              <p:pRg st="8" end="8"/>
                                            </p:txEl>
                                          </p:spTgt>
                                        </p:tgtEl>
                                        <p:attrNameLst>
                                          <p:attrName>style.visibility</p:attrName>
                                        </p:attrNameLst>
                                      </p:cBhvr>
                                      <p:to>
                                        <p:strVal val="visible"/>
                                      </p:to>
                                    </p:set>
                                    <p:animEffect transition="in" filter="checkerboard(across)">
                                      <p:cBhvr>
                                        <p:cTn id="15" dur="500"/>
                                        <p:tgtEl>
                                          <p:spTgt spid="352258">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52258">
                                            <p:txEl>
                                              <p:pRg st="0" end="0"/>
                                            </p:txEl>
                                          </p:spTgt>
                                        </p:tgtEl>
                                        <p:attrNameLst>
                                          <p:attrName>style.visibility</p:attrName>
                                        </p:attrNameLst>
                                      </p:cBhvr>
                                      <p:to>
                                        <p:strVal val="visible"/>
                                      </p:to>
                                    </p:set>
                                    <p:animEffect transition="in" filter="checkerboard(across)">
                                      <p:cBhvr>
                                        <p:cTn id="20" dur="500"/>
                                        <p:tgtEl>
                                          <p:spTgt spid="352258">
                                            <p:txEl>
                                              <p:pRg st="0" end="0"/>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52258">
                                            <p:txEl>
                                              <p:pRg st="1" end="1"/>
                                            </p:txEl>
                                          </p:spTgt>
                                        </p:tgtEl>
                                        <p:attrNameLst>
                                          <p:attrName>style.visibility</p:attrName>
                                        </p:attrNameLst>
                                      </p:cBhvr>
                                      <p:to>
                                        <p:strVal val="visible"/>
                                      </p:to>
                                    </p:set>
                                    <p:animEffect transition="in" filter="checkerboard(across)">
                                      <p:cBhvr>
                                        <p:cTn id="23" dur="500"/>
                                        <p:tgtEl>
                                          <p:spTgt spid="35225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52258">
                                            <p:txEl>
                                              <p:pRg st="2" end="2"/>
                                            </p:txEl>
                                          </p:spTgt>
                                        </p:tgtEl>
                                        <p:attrNameLst>
                                          <p:attrName>style.visibility</p:attrName>
                                        </p:attrNameLst>
                                      </p:cBhvr>
                                      <p:to>
                                        <p:strVal val="visible"/>
                                      </p:to>
                                    </p:set>
                                    <p:animEffect transition="in" filter="checkerboard(across)">
                                      <p:cBhvr>
                                        <p:cTn id="28" dur="500"/>
                                        <p:tgtEl>
                                          <p:spTgt spid="352258">
                                            <p:txEl>
                                              <p:pRg st="2" end="2"/>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52258">
                                            <p:txEl>
                                              <p:pRg st="4" end="4"/>
                                            </p:txEl>
                                          </p:spTgt>
                                        </p:tgtEl>
                                        <p:attrNameLst>
                                          <p:attrName>style.visibility</p:attrName>
                                        </p:attrNameLst>
                                      </p:cBhvr>
                                      <p:to>
                                        <p:strVal val="visible"/>
                                      </p:to>
                                    </p:set>
                                    <p:animEffect transition="in" filter="checkerboard(across)">
                                      <p:cBhvr>
                                        <p:cTn id="31" dur="500"/>
                                        <p:tgtEl>
                                          <p:spTgt spid="35225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52258">
                                            <p:txEl>
                                              <p:pRg st="3" end="3"/>
                                            </p:txEl>
                                          </p:spTgt>
                                        </p:tgtEl>
                                        <p:attrNameLst>
                                          <p:attrName>style.visibility</p:attrName>
                                        </p:attrNameLst>
                                      </p:cBhvr>
                                      <p:to>
                                        <p:strVal val="visible"/>
                                      </p:to>
                                    </p:set>
                                    <p:animEffect transition="in" filter="checkerboard(across)">
                                      <p:cBhvr>
                                        <p:cTn id="36" dur="500"/>
                                        <p:tgtEl>
                                          <p:spTgt spid="35225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0" nodeType="clickEffect">
                                  <p:stCondLst>
                                    <p:cond delay="0"/>
                                  </p:stCondLst>
                                  <p:childTnLst>
                                    <p:animEffect transition="out" filter="checkerboard(across)">
                                      <p:cBhvr>
                                        <p:cTn id="40" dur="500"/>
                                        <p:tgtEl>
                                          <p:spTgt spid="352258">
                                            <p:txEl>
                                              <p:pRg st="0" end="0"/>
                                            </p:txEl>
                                          </p:spTgt>
                                        </p:tgtEl>
                                      </p:cBhvr>
                                    </p:animEffect>
                                    <p:set>
                                      <p:cBhvr>
                                        <p:cTn id="41" dur="1" fill="hold">
                                          <p:stCondLst>
                                            <p:cond delay="499"/>
                                          </p:stCondLst>
                                        </p:cTn>
                                        <p:tgtEl>
                                          <p:spTgt spid="352258">
                                            <p:txEl>
                                              <p:pRg st="0" end="0"/>
                                            </p:txEl>
                                          </p:spTgt>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352258">
                                            <p:txEl>
                                              <p:pRg st="1" end="1"/>
                                            </p:txEl>
                                          </p:spTgt>
                                        </p:tgtEl>
                                      </p:cBhvr>
                                    </p:animEffect>
                                    <p:set>
                                      <p:cBhvr>
                                        <p:cTn id="44" dur="1" fill="hold">
                                          <p:stCondLst>
                                            <p:cond delay="499"/>
                                          </p:stCondLst>
                                        </p:cTn>
                                        <p:tgtEl>
                                          <p:spTgt spid="352258">
                                            <p:txEl>
                                              <p:pRg st="1" end="1"/>
                                            </p:txEl>
                                          </p:spTgt>
                                        </p:tgtEl>
                                        <p:attrNameLst>
                                          <p:attrName>style.visibility</p:attrName>
                                        </p:attrNameLst>
                                      </p:cBhvr>
                                      <p:to>
                                        <p:strVal val="hidden"/>
                                      </p:to>
                                    </p:set>
                                  </p:childTnLst>
                                </p:cTn>
                              </p:par>
                              <p:par>
                                <p:cTn id="45" presetID="5" presetClass="exit" presetSubtype="10" fill="hold" grpId="0" nodeType="withEffect">
                                  <p:stCondLst>
                                    <p:cond delay="0"/>
                                  </p:stCondLst>
                                  <p:childTnLst>
                                    <p:animEffect transition="out" filter="checkerboard(across)">
                                      <p:cBhvr>
                                        <p:cTn id="46" dur="500"/>
                                        <p:tgtEl>
                                          <p:spTgt spid="352258">
                                            <p:txEl>
                                              <p:pRg st="2" end="2"/>
                                            </p:txEl>
                                          </p:spTgt>
                                        </p:tgtEl>
                                      </p:cBhvr>
                                    </p:animEffect>
                                    <p:set>
                                      <p:cBhvr>
                                        <p:cTn id="47" dur="1" fill="hold">
                                          <p:stCondLst>
                                            <p:cond delay="499"/>
                                          </p:stCondLst>
                                        </p:cTn>
                                        <p:tgtEl>
                                          <p:spTgt spid="352258">
                                            <p:txEl>
                                              <p:pRg st="2" end="2"/>
                                            </p:txEl>
                                          </p:spTgt>
                                        </p:tgtEl>
                                        <p:attrNameLst>
                                          <p:attrName>style.visibility</p:attrName>
                                        </p:attrNameLst>
                                      </p:cBhvr>
                                      <p:to>
                                        <p:strVal val="hidden"/>
                                      </p:to>
                                    </p:set>
                                  </p:childTnLst>
                                </p:cTn>
                              </p:par>
                              <p:par>
                                <p:cTn id="48" presetID="5" presetClass="exit" presetSubtype="10" fill="hold" grpId="0" nodeType="withEffect">
                                  <p:stCondLst>
                                    <p:cond delay="0"/>
                                  </p:stCondLst>
                                  <p:childTnLst>
                                    <p:animEffect transition="out" filter="checkerboard(across)">
                                      <p:cBhvr>
                                        <p:cTn id="49" dur="500"/>
                                        <p:tgtEl>
                                          <p:spTgt spid="352258">
                                            <p:txEl>
                                              <p:pRg st="3" end="3"/>
                                            </p:txEl>
                                          </p:spTgt>
                                        </p:tgtEl>
                                      </p:cBhvr>
                                    </p:animEffect>
                                    <p:set>
                                      <p:cBhvr>
                                        <p:cTn id="50" dur="1" fill="hold">
                                          <p:stCondLst>
                                            <p:cond delay="499"/>
                                          </p:stCondLst>
                                        </p:cTn>
                                        <p:tgtEl>
                                          <p:spTgt spid="352258">
                                            <p:txEl>
                                              <p:pRg st="3" end="3"/>
                                            </p:txEl>
                                          </p:spTgt>
                                        </p:tgtEl>
                                        <p:attrNameLst>
                                          <p:attrName>style.visibility</p:attrName>
                                        </p:attrNameLst>
                                      </p:cBhvr>
                                      <p:to>
                                        <p:strVal val="hidden"/>
                                      </p:to>
                                    </p:set>
                                  </p:childTnLst>
                                </p:cTn>
                              </p:par>
                              <p:par>
                                <p:cTn id="51" presetID="5" presetClass="exit" presetSubtype="10" fill="hold" grpId="0" nodeType="withEffect">
                                  <p:stCondLst>
                                    <p:cond delay="0"/>
                                  </p:stCondLst>
                                  <p:childTnLst>
                                    <p:animEffect transition="out" filter="checkerboard(across)">
                                      <p:cBhvr>
                                        <p:cTn id="52" dur="500"/>
                                        <p:tgtEl>
                                          <p:spTgt spid="352258">
                                            <p:txEl>
                                              <p:pRg st="4" end="4"/>
                                            </p:txEl>
                                          </p:spTgt>
                                        </p:tgtEl>
                                      </p:cBhvr>
                                    </p:animEffect>
                                    <p:set>
                                      <p:cBhvr>
                                        <p:cTn id="53" dur="1" fill="hold">
                                          <p:stCondLst>
                                            <p:cond delay="499"/>
                                          </p:stCondLst>
                                        </p:cTn>
                                        <p:tgtEl>
                                          <p:spTgt spid="352258">
                                            <p:txEl>
                                              <p:pRg st="4" end="4"/>
                                            </p:txEl>
                                          </p:spTgt>
                                        </p:tgtEl>
                                        <p:attrNameLst>
                                          <p:attrName>style.visibility</p:attrName>
                                        </p:attrNameLst>
                                      </p:cBhvr>
                                      <p:to>
                                        <p:strVal val="hidden"/>
                                      </p:to>
                                    </p:set>
                                  </p:childTnLst>
                                </p:cTn>
                              </p:par>
                              <p:par>
                                <p:cTn id="54" presetID="5" presetClass="exit" presetSubtype="10" fill="hold" grpId="0" nodeType="withEffect">
                                  <p:stCondLst>
                                    <p:cond delay="0"/>
                                  </p:stCondLst>
                                  <p:childTnLst>
                                    <p:animEffect transition="out" filter="checkerboard(across)">
                                      <p:cBhvr>
                                        <p:cTn id="55" dur="500"/>
                                        <p:tgtEl>
                                          <p:spTgt spid="352258">
                                            <p:txEl>
                                              <p:pRg st="6" end="6"/>
                                            </p:txEl>
                                          </p:spTgt>
                                        </p:tgtEl>
                                      </p:cBhvr>
                                    </p:animEffect>
                                    <p:set>
                                      <p:cBhvr>
                                        <p:cTn id="56" dur="1" fill="hold">
                                          <p:stCondLst>
                                            <p:cond delay="499"/>
                                          </p:stCondLst>
                                        </p:cTn>
                                        <p:tgtEl>
                                          <p:spTgt spid="352258">
                                            <p:txEl>
                                              <p:pRg st="6" end="6"/>
                                            </p:txEl>
                                          </p:spTgt>
                                        </p:tgtEl>
                                        <p:attrNameLst>
                                          <p:attrName>style.visibility</p:attrName>
                                        </p:attrNameLst>
                                      </p:cBhvr>
                                      <p:to>
                                        <p:strVal val="hidden"/>
                                      </p:to>
                                    </p:set>
                                  </p:childTnLst>
                                </p:cTn>
                              </p:par>
                              <p:par>
                                <p:cTn id="57" presetID="5" presetClass="exit" presetSubtype="10" fill="hold" grpId="0" nodeType="withEffect">
                                  <p:stCondLst>
                                    <p:cond delay="0"/>
                                  </p:stCondLst>
                                  <p:childTnLst>
                                    <p:animEffect transition="out" filter="checkerboard(across)">
                                      <p:cBhvr>
                                        <p:cTn id="58" dur="500"/>
                                        <p:tgtEl>
                                          <p:spTgt spid="352258">
                                            <p:txEl>
                                              <p:pRg st="7" end="7"/>
                                            </p:txEl>
                                          </p:spTgt>
                                        </p:tgtEl>
                                      </p:cBhvr>
                                    </p:animEffect>
                                    <p:set>
                                      <p:cBhvr>
                                        <p:cTn id="59" dur="1" fill="hold">
                                          <p:stCondLst>
                                            <p:cond delay="499"/>
                                          </p:stCondLst>
                                        </p:cTn>
                                        <p:tgtEl>
                                          <p:spTgt spid="352258">
                                            <p:txEl>
                                              <p:pRg st="7" end="7"/>
                                            </p:txEl>
                                          </p:spTgt>
                                        </p:tgtEl>
                                        <p:attrNameLst>
                                          <p:attrName>style.visibility</p:attrName>
                                        </p:attrNameLst>
                                      </p:cBhvr>
                                      <p:to>
                                        <p:strVal val="hidden"/>
                                      </p:to>
                                    </p:set>
                                  </p:childTnLst>
                                </p:cTn>
                              </p:par>
                              <p:par>
                                <p:cTn id="60" presetID="5" presetClass="exit" presetSubtype="10" fill="hold" grpId="0" nodeType="withEffect">
                                  <p:stCondLst>
                                    <p:cond delay="0"/>
                                  </p:stCondLst>
                                  <p:childTnLst>
                                    <p:animEffect transition="out" filter="checkerboard(across)">
                                      <p:cBhvr>
                                        <p:cTn id="61" dur="500"/>
                                        <p:tgtEl>
                                          <p:spTgt spid="352258">
                                            <p:txEl>
                                              <p:pRg st="8" end="8"/>
                                            </p:txEl>
                                          </p:spTgt>
                                        </p:tgtEl>
                                      </p:cBhvr>
                                    </p:animEffect>
                                    <p:set>
                                      <p:cBhvr>
                                        <p:cTn id="62" dur="1" fill="hold">
                                          <p:stCondLst>
                                            <p:cond delay="499"/>
                                          </p:stCondLst>
                                        </p:cTn>
                                        <p:tgtEl>
                                          <p:spTgt spid="352258">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uiExpand="1" build="allAtOnce"/>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27B73F4-DFF8-2B12-F3AD-C64C52CBDFCD}"/>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FB4A2248-29CF-22D2-A03E-3FC45E986E30}"/>
              </a:ext>
            </a:extLst>
          </p:cNvPr>
          <p:cNvSpPr>
            <a:spLocks noChangeArrowheads="1"/>
          </p:cNvSpPr>
          <p:nvPr/>
        </p:nvSpPr>
        <p:spPr bwMode="auto">
          <a:xfrm>
            <a:off x="1116013" y="1225232"/>
            <a:ext cx="75596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buNone/>
            </a:pPr>
            <a:r>
              <a:rPr lang="fr-CH" sz="2800" dirty="0"/>
              <a:t>« Le nombre de suicides a encore diminué en 2020 » ; « après le pic de la période de 1980 à 1985, il n’a cessé de baisser </a:t>
            </a:r>
            <a:r>
              <a:rPr lang="fr-CH" sz="2800" b="1" dirty="0"/>
              <a:t>pour atteindre 972 en 2020 </a:t>
            </a:r>
            <a:r>
              <a:rPr lang="fr-CH" sz="2800" dirty="0"/>
              <a:t>et passer ainsi sous la barre des mille cas pour la première fois depuis 1964 ».</a:t>
            </a:r>
          </a:p>
          <a:p>
            <a:pPr algn="r" eaLnBrk="1" hangingPunct="1">
              <a:spcBef>
                <a:spcPct val="0"/>
              </a:spcBef>
              <a:buClrTx/>
              <a:buSzTx/>
              <a:buFontTx/>
              <a:buNone/>
            </a:pPr>
            <a:r>
              <a:rPr lang="fr-CH" sz="1400" dirty="0"/>
              <a:t>Communiqué de l’OFS du 03.10.2022</a:t>
            </a:r>
          </a:p>
          <a:p>
            <a:pPr eaLnBrk="1" hangingPunct="1">
              <a:spcBef>
                <a:spcPct val="0"/>
              </a:spcBef>
              <a:buClrTx/>
              <a:buSzTx/>
              <a:buFontTx/>
              <a:buNone/>
            </a:pPr>
            <a:endParaRPr lang="fr-CH" sz="2400" dirty="0"/>
          </a:p>
          <a:p>
            <a:pPr eaLnBrk="1" hangingPunct="1">
              <a:spcBef>
                <a:spcPct val="0"/>
              </a:spcBef>
              <a:buClrTx/>
              <a:buSzTx/>
              <a:buFontTx/>
              <a:buNone/>
            </a:pPr>
            <a:r>
              <a:rPr lang="fr-CH" sz="2800" dirty="0"/>
              <a:t>La réalité: avec ses 74 425 décès (en 2022), la Suisse de 9 millions d’habitants déplore </a:t>
            </a:r>
            <a:r>
              <a:rPr lang="fr-CH" sz="2800" b="1" dirty="0"/>
              <a:t>2 552 suicides</a:t>
            </a:r>
            <a:r>
              <a:rPr lang="fr-CH" sz="2800" dirty="0"/>
              <a:t>, soit </a:t>
            </a:r>
            <a:r>
              <a:rPr lang="fr-CH" sz="2800" b="1" dirty="0"/>
              <a:t>7 suicides par jour</a:t>
            </a:r>
            <a:r>
              <a:rPr lang="fr-CH" sz="2000" dirty="0"/>
              <a:t>.</a:t>
            </a:r>
            <a:endParaRPr lang="fr-CH" altLang="fr-FR" sz="2000" dirty="0"/>
          </a:p>
          <a:p>
            <a:pPr eaLnBrk="1" hangingPunct="1">
              <a:spcBef>
                <a:spcPct val="0"/>
              </a:spcBef>
              <a:buClrTx/>
              <a:buSzTx/>
              <a:buFontTx/>
              <a:buNone/>
            </a:pPr>
            <a:endParaRPr lang="fr-FR" altLang="fr-FR" sz="1800" dirty="0"/>
          </a:p>
        </p:txBody>
      </p:sp>
    </p:spTree>
    <p:extLst>
      <p:ext uri="{BB962C8B-B14F-4D97-AF65-F5344CB8AC3E}">
        <p14:creationId xmlns:p14="http://schemas.microsoft.com/office/powerpoint/2010/main" val="3928067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0" dur="500"/>
                                        <p:tgtEl>
                                          <p:spTgt spid="35635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5" dur="500"/>
                                        <p:tgtEl>
                                          <p:spTgt spid="35635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356354">
                                            <p:txEl>
                                              <p:pRg st="0" end="0"/>
                                            </p:txEl>
                                          </p:spTgt>
                                        </p:tgtEl>
                                      </p:cBhvr>
                                    </p:animEffect>
                                    <p:set>
                                      <p:cBhvr>
                                        <p:cTn id="20" dur="1" fill="hold">
                                          <p:stCondLst>
                                            <p:cond delay="499"/>
                                          </p:stCondLst>
                                        </p:cTn>
                                        <p:tgtEl>
                                          <p:spTgt spid="356354">
                                            <p:txEl>
                                              <p:pRg st="0" end="0"/>
                                            </p:txEl>
                                          </p:spTgt>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356354">
                                            <p:txEl>
                                              <p:pRg st="1" end="1"/>
                                            </p:txEl>
                                          </p:spTgt>
                                        </p:tgtEl>
                                      </p:cBhvr>
                                    </p:animEffect>
                                    <p:set>
                                      <p:cBhvr>
                                        <p:cTn id="23" dur="1" fill="hold">
                                          <p:stCondLst>
                                            <p:cond delay="499"/>
                                          </p:stCondLst>
                                        </p:cTn>
                                        <p:tgtEl>
                                          <p:spTgt spid="356354">
                                            <p:txEl>
                                              <p:pRg st="1" end="1"/>
                                            </p:txEl>
                                          </p:spTgt>
                                        </p:tgtEl>
                                        <p:attrNameLst>
                                          <p:attrName>style.visibility</p:attrName>
                                        </p:attrNameLst>
                                      </p:cBhvr>
                                      <p:to>
                                        <p:strVal val="hidden"/>
                                      </p:to>
                                    </p:set>
                                  </p:childTnLst>
                                </p:cTn>
                              </p:par>
                              <p:par>
                                <p:cTn id="24" presetID="5" presetClass="exit" presetSubtype="10" fill="hold" grpId="0" nodeType="withEffect">
                                  <p:stCondLst>
                                    <p:cond delay="0"/>
                                  </p:stCondLst>
                                  <p:childTnLst>
                                    <p:animEffect transition="out" filter="checkerboard(across)">
                                      <p:cBhvr>
                                        <p:cTn id="25" dur="500"/>
                                        <p:tgtEl>
                                          <p:spTgt spid="356354">
                                            <p:txEl>
                                              <p:pRg st="3" end="3"/>
                                            </p:txEl>
                                          </p:spTgt>
                                        </p:tgtEl>
                                      </p:cBhvr>
                                    </p:animEffect>
                                    <p:set>
                                      <p:cBhvr>
                                        <p:cTn id="26" dur="1" fill="hold">
                                          <p:stCondLst>
                                            <p:cond delay="499"/>
                                          </p:stCondLst>
                                        </p:cTn>
                                        <p:tgtEl>
                                          <p:spTgt spid="35635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C84A267-3748-8786-E6F7-D7B324B87BEB}"/>
            </a:ext>
          </a:extLst>
        </p:cNvPr>
        <p:cNvGrpSpPr/>
        <p:nvPr/>
      </p:nvGrpSpPr>
      <p:grpSpPr>
        <a:xfrm>
          <a:off x="0" y="0"/>
          <a:ext cx="0" cy="0"/>
          <a:chOff x="0" y="0"/>
          <a:chExt cx="0" cy="0"/>
        </a:xfrm>
      </p:grpSpPr>
      <p:pic>
        <p:nvPicPr>
          <p:cNvPr id="3" name="Image 2" descr="Une image contenant texte, capture d’écran, Tracé, diagramme&#10;&#10;Description générée automatiquement">
            <a:extLst>
              <a:ext uri="{FF2B5EF4-FFF2-40B4-BE49-F238E27FC236}">
                <a16:creationId xmlns:a16="http://schemas.microsoft.com/office/drawing/2014/main" id="{2CF80DD6-1DC5-6E4C-FAA7-7F0AFC769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90807" y="-257686"/>
            <a:ext cx="5259767" cy="7442197"/>
          </a:xfrm>
          <a:prstGeom prst="rect">
            <a:avLst/>
          </a:prstGeom>
        </p:spPr>
      </p:pic>
    </p:spTree>
    <p:extLst>
      <p:ext uri="{BB962C8B-B14F-4D97-AF65-F5344CB8AC3E}">
        <p14:creationId xmlns:p14="http://schemas.microsoft.com/office/powerpoint/2010/main" val="3934954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E69EA3F-F037-73A4-D09D-72294C35E204}"/>
            </a:ext>
          </a:extLst>
        </p:cNvPr>
        <p:cNvGrpSpPr/>
        <p:nvPr/>
      </p:nvGrpSpPr>
      <p:grpSpPr>
        <a:xfrm>
          <a:off x="0" y="0"/>
          <a:ext cx="0" cy="0"/>
          <a:chOff x="0" y="0"/>
          <a:chExt cx="0" cy="0"/>
        </a:xfrm>
      </p:grpSpPr>
      <p:pic>
        <p:nvPicPr>
          <p:cNvPr id="3" name="Image 2" descr="Une image contenant texte, capture d’écran, logiciel, nombre&#10;&#10;Description générée automatiquement">
            <a:extLst>
              <a:ext uri="{FF2B5EF4-FFF2-40B4-BE49-F238E27FC236}">
                <a16:creationId xmlns:a16="http://schemas.microsoft.com/office/drawing/2014/main" id="{BE8699B4-94DB-1C25-DE7B-202579C6A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31" y="548680"/>
            <a:ext cx="9634061" cy="6021288"/>
          </a:xfrm>
          <a:prstGeom prst="rect">
            <a:avLst/>
          </a:prstGeom>
        </p:spPr>
      </p:pic>
    </p:spTree>
    <p:extLst>
      <p:ext uri="{BB962C8B-B14F-4D97-AF65-F5344CB8AC3E}">
        <p14:creationId xmlns:p14="http://schemas.microsoft.com/office/powerpoint/2010/main" val="25791927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D7CCE6-1408-625C-D039-AFE19774F6AE}"/>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590E6FFB-0B1C-7AD1-DB95-C067B0457993}"/>
              </a:ext>
            </a:extLst>
          </p:cNvPr>
          <p:cNvSpPr>
            <a:spLocks noChangeArrowheads="1"/>
          </p:cNvSpPr>
          <p:nvPr/>
        </p:nvSpPr>
        <p:spPr bwMode="auto">
          <a:xfrm>
            <a:off x="1116013" y="1871566"/>
            <a:ext cx="75596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CH" sz="2800" dirty="0">
                <a:latin typeface="+mn-lt"/>
                <a:ea typeface="Times New Roman" panose="02020603050405020304" pitchFamily="18" charset="0"/>
              </a:rPr>
              <a:t>C</a:t>
            </a:r>
            <a:r>
              <a:rPr lang="fr-CH" sz="2800" dirty="0">
                <a:effectLst/>
                <a:latin typeface="+mn-lt"/>
                <a:ea typeface="Times New Roman" panose="02020603050405020304" pitchFamily="18" charset="0"/>
              </a:rPr>
              <a:t>e qui aurait causé les 1 592 décès par « suicide assisté », ce n’est pas du tout le suicide, mais la </a:t>
            </a:r>
            <a:r>
              <a:rPr lang="fr-CH" sz="2800" b="1" i="1" dirty="0">
                <a:effectLst/>
                <a:latin typeface="+mn-lt"/>
                <a:ea typeface="Times New Roman" panose="02020603050405020304" pitchFamily="18" charset="0"/>
              </a:rPr>
              <a:t>maladie</a:t>
            </a:r>
            <a:r>
              <a:rPr lang="fr-CH" sz="2800" dirty="0">
                <a:effectLst/>
                <a:latin typeface="+mn-lt"/>
                <a:ea typeface="Times New Roman" panose="02020603050405020304" pitchFamily="18" charset="0"/>
              </a:rPr>
              <a:t>. </a:t>
            </a:r>
          </a:p>
          <a:p>
            <a:pPr eaLnBrk="1" hangingPunct="1">
              <a:spcBef>
                <a:spcPct val="0"/>
              </a:spcBef>
              <a:buClrTx/>
              <a:buSzTx/>
              <a:buFontTx/>
              <a:buNone/>
            </a:pPr>
            <a:r>
              <a:rPr lang="fr-CH" sz="2800" dirty="0">
                <a:latin typeface="+mn-lt"/>
                <a:ea typeface="Times New Roman" panose="02020603050405020304" pitchFamily="18" charset="0"/>
              </a:rPr>
              <a:t>C</a:t>
            </a:r>
            <a:r>
              <a:rPr lang="fr-CH" sz="2800" dirty="0">
                <a:effectLst/>
                <a:latin typeface="+mn-lt"/>
                <a:ea typeface="Times New Roman" panose="02020603050405020304" pitchFamily="18" charset="0"/>
              </a:rPr>
              <a:t>es « </a:t>
            </a:r>
            <a:r>
              <a:rPr lang="fr-CH" sz="2800" b="1" dirty="0">
                <a:effectLst/>
                <a:latin typeface="+mn-lt"/>
                <a:ea typeface="Times New Roman" panose="02020603050405020304" pitchFamily="18" charset="0"/>
              </a:rPr>
              <a:t>suicides</a:t>
            </a:r>
            <a:r>
              <a:rPr lang="fr-CH" sz="2800" dirty="0">
                <a:effectLst/>
                <a:latin typeface="+mn-lt"/>
                <a:ea typeface="Times New Roman" panose="02020603050405020304" pitchFamily="18" charset="0"/>
              </a:rPr>
              <a:t> assistés » </a:t>
            </a:r>
            <a:r>
              <a:rPr lang="fr-CH" sz="2800" b="1" dirty="0">
                <a:effectLst/>
                <a:latin typeface="+mn-lt"/>
                <a:ea typeface="Times New Roman" panose="02020603050405020304" pitchFamily="18" charset="0"/>
              </a:rPr>
              <a:t>qui n’en sont pas</a:t>
            </a:r>
            <a:r>
              <a:rPr lang="fr-CH" sz="2800" dirty="0">
                <a:effectLst/>
                <a:latin typeface="+mn-lt"/>
                <a:ea typeface="Times New Roman" panose="02020603050405020304" pitchFamily="18" charset="0"/>
              </a:rPr>
              <a:t>, sont ventilés ailleurs : dans les cancers de l’intestin ou des poumons, par exemple, mais pas dans les « morts violentes ».</a:t>
            </a:r>
            <a:endParaRPr lang="fr-CH" sz="2800" dirty="0">
              <a:latin typeface="+mn-lt"/>
              <a:ea typeface="Times New Roman" panose="02020603050405020304" pitchFamily="18" charset="0"/>
            </a:endParaRPr>
          </a:p>
        </p:txBody>
      </p:sp>
    </p:spTree>
    <p:extLst>
      <p:ext uri="{BB962C8B-B14F-4D97-AF65-F5344CB8AC3E}">
        <p14:creationId xmlns:p14="http://schemas.microsoft.com/office/powerpoint/2010/main" val="4191647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2" dur="500"/>
                                        <p:tgtEl>
                                          <p:spTgt spid="3563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56354">
                                            <p:txEl>
                                              <p:pRg st="0" end="0"/>
                                            </p:txEl>
                                          </p:spTgt>
                                        </p:tgtEl>
                                      </p:cBhvr>
                                    </p:animEffect>
                                    <p:set>
                                      <p:cBhvr>
                                        <p:cTn id="17" dur="1" fill="hold">
                                          <p:stCondLst>
                                            <p:cond delay="499"/>
                                          </p:stCondLst>
                                        </p:cTn>
                                        <p:tgtEl>
                                          <p:spTgt spid="356354">
                                            <p:txEl>
                                              <p:pRg st="0" end="0"/>
                                            </p:txEl>
                                          </p:spTgt>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356354">
                                            <p:txEl>
                                              <p:pRg st="1" end="1"/>
                                            </p:txEl>
                                          </p:spTgt>
                                        </p:tgtEl>
                                      </p:cBhvr>
                                    </p:animEffect>
                                    <p:set>
                                      <p:cBhvr>
                                        <p:cTn id="20" dur="1" fill="hold">
                                          <p:stCondLst>
                                            <p:cond delay="499"/>
                                          </p:stCondLst>
                                        </p:cTn>
                                        <p:tgtEl>
                                          <p:spTgt spid="35635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EF96E67-864B-2E67-1D48-F725EDDCBDD1}"/>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4E54D254-DD7C-113B-35FA-EF23BB035F69}"/>
              </a:ext>
            </a:extLst>
          </p:cNvPr>
          <p:cNvSpPr>
            <a:spLocks noChangeArrowheads="1"/>
          </p:cNvSpPr>
          <p:nvPr/>
        </p:nvSpPr>
        <p:spPr bwMode="auto">
          <a:xfrm>
            <a:off x="1116013" y="1179068"/>
            <a:ext cx="755967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None/>
            </a:pPr>
            <a:r>
              <a:rPr lang="fr-CH" sz="2800" dirty="0">
                <a:effectLst/>
                <a:latin typeface="+mn-lt"/>
                <a:ea typeface="Times New Roman" panose="02020603050405020304" pitchFamily="18" charset="0"/>
              </a:rPr>
              <a:t>« on enregistre comme </a:t>
            </a:r>
            <a:r>
              <a:rPr lang="fr-CH" sz="2800" b="1" dirty="0">
                <a:effectLst/>
                <a:latin typeface="+mn-lt"/>
                <a:ea typeface="Times New Roman" panose="02020603050405020304" pitchFamily="18" charset="0"/>
              </a:rPr>
              <a:t>cause</a:t>
            </a:r>
            <a:r>
              <a:rPr lang="fr-CH" sz="2800" dirty="0">
                <a:effectLst/>
                <a:latin typeface="+mn-lt"/>
                <a:ea typeface="Times New Roman" panose="02020603050405020304" pitchFamily="18" charset="0"/>
              </a:rPr>
              <a:t> de décès </a:t>
            </a:r>
            <a:r>
              <a:rPr lang="fr-CH" sz="2800" b="1" dirty="0">
                <a:effectLst/>
                <a:latin typeface="+mn-lt"/>
                <a:ea typeface="Times New Roman" panose="02020603050405020304" pitchFamily="18" charset="0"/>
              </a:rPr>
              <a:t>la maladie </a:t>
            </a:r>
            <a:r>
              <a:rPr lang="fr-CH" sz="2800" dirty="0">
                <a:effectLst/>
                <a:latin typeface="+mn-lt"/>
                <a:ea typeface="Times New Roman" panose="02020603050405020304" pitchFamily="18" charset="0"/>
              </a:rPr>
              <a:t>qui est à l’origine du processus ayant conduit au décès ».</a:t>
            </a:r>
          </a:p>
          <a:p>
            <a:pPr eaLnBrk="1" hangingPunct="1">
              <a:spcBef>
                <a:spcPct val="0"/>
              </a:spcBef>
              <a:buClrTx/>
              <a:buSzTx/>
              <a:buNone/>
            </a:pPr>
            <a:endParaRPr lang="fr-CH" sz="2800" dirty="0">
              <a:latin typeface="+mn-lt"/>
              <a:ea typeface="Times New Roman" panose="02020603050405020304" pitchFamily="18" charset="0"/>
            </a:endParaRPr>
          </a:p>
          <a:p>
            <a:pPr eaLnBrk="1" hangingPunct="1">
              <a:spcBef>
                <a:spcPct val="0"/>
              </a:spcBef>
              <a:buClrTx/>
              <a:buSzTx/>
              <a:buNone/>
            </a:pPr>
            <a:endParaRPr lang="fr-CH" sz="2800" dirty="0">
              <a:latin typeface="+mn-lt"/>
              <a:ea typeface="Times New Roman" panose="02020603050405020304" pitchFamily="18" charset="0"/>
            </a:endParaRPr>
          </a:p>
          <a:p>
            <a:pPr eaLnBrk="1" hangingPunct="1">
              <a:spcBef>
                <a:spcPct val="0"/>
              </a:spcBef>
              <a:buClrTx/>
              <a:buSzTx/>
              <a:buNone/>
            </a:pPr>
            <a:r>
              <a:rPr lang="fr-CH" sz="2800" dirty="0">
                <a:effectLst/>
                <a:latin typeface="+mn-lt"/>
                <a:ea typeface="Times New Roman" panose="02020603050405020304" pitchFamily="18" charset="0"/>
              </a:rPr>
              <a:t>« La </a:t>
            </a:r>
            <a:r>
              <a:rPr lang="fr-CH" sz="2800" b="1" dirty="0">
                <a:effectLst/>
                <a:latin typeface="+mn-lt"/>
                <a:ea typeface="Times New Roman" panose="02020603050405020304" pitchFamily="18" charset="0"/>
              </a:rPr>
              <a:t>cause</a:t>
            </a:r>
            <a:r>
              <a:rPr lang="fr-CH" sz="2800" dirty="0">
                <a:effectLst/>
                <a:latin typeface="+mn-lt"/>
                <a:ea typeface="Times New Roman" panose="02020603050405020304" pitchFamily="18" charset="0"/>
              </a:rPr>
              <a:t> principale du décès est la </a:t>
            </a:r>
            <a:r>
              <a:rPr lang="fr-CH" sz="2800" b="1" dirty="0">
                <a:effectLst/>
                <a:latin typeface="+mn-lt"/>
                <a:ea typeface="Times New Roman" panose="02020603050405020304" pitchFamily="18" charset="0"/>
              </a:rPr>
              <a:t>maladie</a:t>
            </a:r>
            <a:r>
              <a:rPr lang="fr-CH" sz="2800" dirty="0">
                <a:effectLst/>
                <a:latin typeface="+mn-lt"/>
                <a:ea typeface="Times New Roman" panose="02020603050405020304" pitchFamily="18" charset="0"/>
              </a:rPr>
              <a:t> ou </a:t>
            </a:r>
            <a:r>
              <a:rPr lang="fr-CH" sz="2800" b="1" dirty="0">
                <a:effectLst/>
                <a:latin typeface="+mn-lt"/>
                <a:ea typeface="Times New Roman" panose="02020603050405020304" pitchFamily="18" charset="0"/>
              </a:rPr>
              <a:t>l’état</a:t>
            </a:r>
            <a:r>
              <a:rPr lang="fr-CH" sz="2800" dirty="0">
                <a:effectLst/>
                <a:latin typeface="+mn-lt"/>
                <a:ea typeface="Times New Roman" panose="02020603050405020304" pitchFamily="18" charset="0"/>
              </a:rPr>
              <a:t> qui a </a:t>
            </a:r>
            <a:r>
              <a:rPr lang="fr-CH" sz="2800" b="1" dirty="0">
                <a:effectLst/>
                <a:latin typeface="+mn-lt"/>
                <a:ea typeface="Times New Roman" panose="02020603050405020304" pitchFamily="18" charset="0"/>
              </a:rPr>
              <a:t>motivé</a:t>
            </a:r>
            <a:r>
              <a:rPr lang="fr-CH" sz="2800" dirty="0">
                <a:effectLst/>
                <a:latin typeface="+mn-lt"/>
                <a:ea typeface="Times New Roman" panose="02020603050405020304" pitchFamily="18" charset="0"/>
              </a:rPr>
              <a:t> le recours au suicide assisté. »</a:t>
            </a:r>
            <a:endParaRPr lang="fr-CH" sz="2800" dirty="0">
              <a:effectLst/>
              <a:latin typeface="+mn-lt"/>
              <a:ea typeface="Times New Roman" panose="02020603050405020304" pitchFamily="18" charset="0"/>
              <a:cs typeface="Times New Roman" panose="02020603050405020304" pitchFamily="18" charset="0"/>
            </a:endParaRPr>
          </a:p>
          <a:p>
            <a:pPr eaLnBrk="1" hangingPunct="1">
              <a:spcBef>
                <a:spcPct val="0"/>
              </a:spcBef>
              <a:buClrTx/>
              <a:buSzTx/>
              <a:buNone/>
            </a:pPr>
            <a:endParaRPr lang="fr-CH" sz="2800" dirty="0">
              <a:effectLst/>
              <a:latin typeface="Times New Roman" panose="02020603050405020304" pitchFamily="18" charset="0"/>
              <a:ea typeface="Times New Roman" panose="02020603050405020304" pitchFamily="18" charset="0"/>
            </a:endParaRPr>
          </a:p>
          <a:p>
            <a:pPr algn="r" eaLnBrk="1" hangingPunct="1">
              <a:spcBef>
                <a:spcPct val="0"/>
              </a:spcBef>
              <a:buClrTx/>
              <a:buSzTx/>
              <a:buNone/>
            </a:pPr>
            <a:r>
              <a:rPr lang="fr-CH" altLang="fr-FR" sz="1600" dirty="0">
                <a:latin typeface="Times New Roman" panose="02020603050405020304" pitchFamily="18" charset="0"/>
              </a:rPr>
              <a:t>Communication de l’OFS, 27.2. 2024</a:t>
            </a:r>
            <a:endParaRPr lang="fr-FR" altLang="fr-FR" sz="1600" dirty="0"/>
          </a:p>
          <a:p>
            <a:pPr eaLnBrk="1" hangingPunct="1">
              <a:spcBef>
                <a:spcPct val="0"/>
              </a:spcBef>
              <a:buClrTx/>
              <a:buSzTx/>
              <a:buFontTx/>
              <a:buNone/>
            </a:pPr>
            <a:endParaRPr lang="fr-FR" altLang="fr-FR" sz="1800" dirty="0"/>
          </a:p>
        </p:txBody>
      </p:sp>
    </p:spTree>
    <p:extLst>
      <p:ext uri="{BB962C8B-B14F-4D97-AF65-F5344CB8AC3E}">
        <p14:creationId xmlns:p14="http://schemas.microsoft.com/office/powerpoint/2010/main" val="2524104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10" dur="500"/>
                                        <p:tgtEl>
                                          <p:spTgt spid="356354">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5" dur="500"/>
                                        <p:tgtEl>
                                          <p:spTgt spid="35635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356354">
                                            <p:txEl>
                                              <p:pRg st="0" end="0"/>
                                            </p:txEl>
                                          </p:spTgt>
                                        </p:tgtEl>
                                      </p:cBhvr>
                                    </p:animEffect>
                                    <p:set>
                                      <p:cBhvr>
                                        <p:cTn id="20" dur="1" fill="hold">
                                          <p:stCondLst>
                                            <p:cond delay="499"/>
                                          </p:stCondLst>
                                        </p:cTn>
                                        <p:tgtEl>
                                          <p:spTgt spid="356354">
                                            <p:txEl>
                                              <p:pRg st="0" end="0"/>
                                            </p:txEl>
                                          </p:spTgt>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356354">
                                            <p:txEl>
                                              <p:pRg st="3" end="3"/>
                                            </p:txEl>
                                          </p:spTgt>
                                        </p:tgtEl>
                                      </p:cBhvr>
                                    </p:animEffect>
                                    <p:set>
                                      <p:cBhvr>
                                        <p:cTn id="23" dur="1" fill="hold">
                                          <p:stCondLst>
                                            <p:cond delay="499"/>
                                          </p:stCondLst>
                                        </p:cTn>
                                        <p:tgtEl>
                                          <p:spTgt spid="356354">
                                            <p:txEl>
                                              <p:pRg st="3" end="3"/>
                                            </p:txEl>
                                          </p:spTgt>
                                        </p:tgtEl>
                                        <p:attrNameLst>
                                          <p:attrName>style.visibility</p:attrName>
                                        </p:attrNameLst>
                                      </p:cBhvr>
                                      <p:to>
                                        <p:strVal val="hidden"/>
                                      </p:to>
                                    </p:set>
                                  </p:childTnLst>
                                </p:cTn>
                              </p:par>
                              <p:par>
                                <p:cTn id="24" presetID="5" presetClass="exit" presetSubtype="10" fill="hold" grpId="0" nodeType="withEffect">
                                  <p:stCondLst>
                                    <p:cond delay="0"/>
                                  </p:stCondLst>
                                  <p:childTnLst>
                                    <p:animEffect transition="out" filter="checkerboard(across)">
                                      <p:cBhvr>
                                        <p:cTn id="25" dur="500"/>
                                        <p:tgtEl>
                                          <p:spTgt spid="356354">
                                            <p:txEl>
                                              <p:pRg st="5" end="5"/>
                                            </p:txEl>
                                          </p:spTgt>
                                        </p:tgtEl>
                                      </p:cBhvr>
                                    </p:animEffect>
                                    <p:set>
                                      <p:cBhvr>
                                        <p:cTn id="26" dur="1" fill="hold">
                                          <p:stCondLst>
                                            <p:cond delay="499"/>
                                          </p:stCondLst>
                                        </p:cTn>
                                        <p:tgtEl>
                                          <p:spTgt spid="35635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C831742-A56E-F780-19AB-DE8A65A7082B}"/>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319C4217-7807-8851-CB8B-5E7F22772F4E}"/>
              </a:ext>
            </a:extLst>
          </p:cNvPr>
          <p:cNvSpPr>
            <a:spLocks noChangeArrowheads="1"/>
          </p:cNvSpPr>
          <p:nvPr/>
        </p:nvSpPr>
        <p:spPr bwMode="auto">
          <a:xfrm>
            <a:off x="1116013" y="1286790"/>
            <a:ext cx="75596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None/>
            </a:pPr>
            <a:r>
              <a:rPr lang="fr-CH" sz="2400" dirty="0">
                <a:latin typeface="Times New Roman" panose="02020603050405020304" pitchFamily="18" charset="0"/>
                <a:ea typeface="Times New Roman" panose="02020603050405020304" pitchFamily="18" charset="0"/>
              </a:rPr>
              <a:t>« La </a:t>
            </a:r>
            <a:r>
              <a:rPr lang="fr-CH" sz="2400" b="1" dirty="0">
                <a:solidFill>
                  <a:srgbClr val="FF0000"/>
                </a:solidFill>
                <a:latin typeface="Times New Roman" panose="02020603050405020304" pitchFamily="18" charset="0"/>
                <a:ea typeface="Times New Roman" panose="02020603050405020304" pitchFamily="18" charset="0"/>
              </a:rPr>
              <a:t>cause</a:t>
            </a:r>
            <a:r>
              <a:rPr lang="fr-CH" sz="2400" dirty="0">
                <a:latin typeface="Times New Roman" panose="02020603050405020304" pitchFamily="18" charset="0"/>
                <a:ea typeface="Times New Roman" panose="02020603050405020304" pitchFamily="18" charset="0"/>
              </a:rPr>
              <a:t> principale du décès est la maladie ou </a:t>
            </a:r>
            <a:r>
              <a:rPr lang="fr-CH" sz="2400" b="1" dirty="0">
                <a:latin typeface="Times New Roman" panose="02020603050405020304" pitchFamily="18" charset="0"/>
                <a:ea typeface="Times New Roman" panose="02020603050405020304" pitchFamily="18" charset="0"/>
              </a:rPr>
              <a:t>l’état</a:t>
            </a:r>
            <a:r>
              <a:rPr lang="fr-CH" sz="2400" dirty="0">
                <a:latin typeface="Times New Roman" panose="02020603050405020304" pitchFamily="18" charset="0"/>
                <a:ea typeface="Times New Roman" panose="02020603050405020304" pitchFamily="18" charset="0"/>
              </a:rPr>
              <a:t> qui a </a:t>
            </a:r>
            <a:r>
              <a:rPr lang="fr-CH" sz="2400" b="1" dirty="0">
                <a:solidFill>
                  <a:srgbClr val="FF0000"/>
                </a:solidFill>
                <a:latin typeface="Times New Roman" panose="02020603050405020304" pitchFamily="18" charset="0"/>
                <a:ea typeface="Times New Roman" panose="02020603050405020304" pitchFamily="18" charset="0"/>
              </a:rPr>
              <a:t>motivé</a:t>
            </a:r>
            <a:r>
              <a:rPr lang="fr-CH" sz="2400" dirty="0">
                <a:latin typeface="Times New Roman" panose="02020603050405020304" pitchFamily="18" charset="0"/>
                <a:ea typeface="Times New Roman" panose="02020603050405020304" pitchFamily="18" charset="0"/>
              </a:rPr>
              <a:t> le recours au suicide assisté. » (OFS)</a:t>
            </a:r>
            <a:endParaRPr lang="fr-CH" sz="2400" dirty="0">
              <a:effectLst/>
              <a:latin typeface="+mn-lt"/>
              <a:ea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fr-CH" sz="2800" dirty="0">
              <a:effectLst/>
              <a:latin typeface="+mn-lt"/>
              <a:ea typeface="Times New Roman" panose="02020603050405020304" pitchFamily="18" charset="0"/>
            </a:endParaRPr>
          </a:p>
          <a:p>
            <a:pPr eaLnBrk="1" hangingPunct="1">
              <a:spcBef>
                <a:spcPct val="0"/>
              </a:spcBef>
              <a:buClrTx/>
              <a:buSzTx/>
              <a:buFontTx/>
              <a:buNone/>
            </a:pPr>
            <a:r>
              <a:rPr lang="fr-CH" sz="2800" dirty="0">
                <a:latin typeface="+mn-lt"/>
                <a:ea typeface="Times New Roman" panose="02020603050405020304" pitchFamily="18" charset="0"/>
              </a:rPr>
              <a:t>1. </a:t>
            </a:r>
            <a:r>
              <a:rPr lang="fr-CH" sz="2800" dirty="0">
                <a:effectLst/>
                <a:latin typeface="+mn-lt"/>
                <a:ea typeface="Times New Roman" panose="02020603050405020304" pitchFamily="18" charset="0"/>
              </a:rPr>
              <a:t>si un sentiment d’urgence (un rendez-vous important que je ne veux pas manquer) me pousse à dépasser les limitations de vitesse sur l’autoroute et qu’un accident survient, qui osera affirmer que c’est l’imminence de mon rendez-vous qui a causé l’accident, et non l’infraction que j’ai commise ?</a:t>
            </a:r>
            <a:r>
              <a:rPr lang="fr-CH" sz="2800" dirty="0">
                <a:effectLst/>
                <a:latin typeface="+mn-lt"/>
              </a:rPr>
              <a:t> </a:t>
            </a:r>
            <a:endParaRPr lang="fr-FR" altLang="fr-FR" sz="2800" dirty="0">
              <a:latin typeface="+mn-lt"/>
            </a:endParaRPr>
          </a:p>
        </p:txBody>
      </p:sp>
    </p:spTree>
    <p:extLst>
      <p:ext uri="{BB962C8B-B14F-4D97-AF65-F5344CB8AC3E}">
        <p14:creationId xmlns:p14="http://schemas.microsoft.com/office/powerpoint/2010/main" val="1778034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56354">
                                            <p:txEl>
                                              <p:pRg st="0" end="0"/>
                                            </p:txEl>
                                          </p:spTgt>
                                        </p:tgtEl>
                                      </p:cBhvr>
                                    </p:animEffect>
                                    <p:set>
                                      <p:cBhvr>
                                        <p:cTn id="17" dur="1" fill="hold">
                                          <p:stCondLst>
                                            <p:cond delay="499"/>
                                          </p:stCondLst>
                                        </p:cTn>
                                        <p:tgtEl>
                                          <p:spTgt spid="356354">
                                            <p:txEl>
                                              <p:pRg st="0" end="0"/>
                                            </p:txEl>
                                          </p:spTgt>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356354">
                                            <p:txEl>
                                              <p:pRg st="2" end="2"/>
                                            </p:txEl>
                                          </p:spTgt>
                                        </p:tgtEl>
                                      </p:cBhvr>
                                    </p:animEffect>
                                    <p:set>
                                      <p:cBhvr>
                                        <p:cTn id="20" dur="1" fill="hold">
                                          <p:stCondLst>
                                            <p:cond delay="499"/>
                                          </p:stCondLst>
                                        </p:cTn>
                                        <p:tgtEl>
                                          <p:spTgt spid="35635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D74C114-BEDF-6502-A016-EA1890E9ABE6}"/>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4E447018-B991-8A7B-2179-C5AC5B1F71C1}"/>
              </a:ext>
            </a:extLst>
          </p:cNvPr>
          <p:cNvSpPr>
            <a:spLocks noChangeArrowheads="1"/>
          </p:cNvSpPr>
          <p:nvPr/>
        </p:nvSpPr>
        <p:spPr bwMode="auto">
          <a:xfrm>
            <a:off x="1116013" y="1286790"/>
            <a:ext cx="75596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None/>
            </a:pPr>
            <a:r>
              <a:rPr lang="fr-CH" sz="2400" dirty="0">
                <a:effectLst/>
                <a:latin typeface="Times New Roman" panose="02020603050405020304" pitchFamily="18" charset="0"/>
                <a:ea typeface="Times New Roman" panose="02020603050405020304" pitchFamily="18" charset="0"/>
              </a:rPr>
              <a:t>« La </a:t>
            </a:r>
            <a:r>
              <a:rPr lang="fr-CH" sz="2400" b="1" dirty="0">
                <a:solidFill>
                  <a:srgbClr val="FF0000"/>
                </a:solidFill>
                <a:effectLst/>
                <a:latin typeface="Times New Roman" panose="02020603050405020304" pitchFamily="18" charset="0"/>
                <a:ea typeface="Times New Roman" panose="02020603050405020304" pitchFamily="18" charset="0"/>
              </a:rPr>
              <a:t>cause</a:t>
            </a:r>
            <a:r>
              <a:rPr lang="fr-CH" sz="2400" dirty="0">
                <a:effectLst/>
                <a:latin typeface="Times New Roman" panose="02020603050405020304" pitchFamily="18" charset="0"/>
                <a:ea typeface="Times New Roman" panose="02020603050405020304" pitchFamily="18" charset="0"/>
              </a:rPr>
              <a:t> principale du décès est la maladie ou </a:t>
            </a:r>
            <a:r>
              <a:rPr lang="fr-CH" sz="2400" b="1" dirty="0">
                <a:solidFill>
                  <a:srgbClr val="FF0000"/>
                </a:solidFill>
                <a:effectLst/>
                <a:latin typeface="Times New Roman" panose="02020603050405020304" pitchFamily="18" charset="0"/>
                <a:ea typeface="Times New Roman" panose="02020603050405020304" pitchFamily="18" charset="0"/>
              </a:rPr>
              <a:t>l’état</a:t>
            </a:r>
            <a:r>
              <a:rPr lang="fr-CH" sz="2400" dirty="0">
                <a:effectLst/>
                <a:latin typeface="Times New Roman" panose="02020603050405020304" pitchFamily="18" charset="0"/>
                <a:ea typeface="Times New Roman" panose="02020603050405020304" pitchFamily="18" charset="0"/>
              </a:rPr>
              <a:t> qui a </a:t>
            </a:r>
            <a:r>
              <a:rPr lang="fr-CH" sz="2400" b="1" dirty="0">
                <a:effectLst/>
                <a:latin typeface="Times New Roman" panose="02020603050405020304" pitchFamily="18" charset="0"/>
                <a:ea typeface="Times New Roman" panose="02020603050405020304" pitchFamily="18" charset="0"/>
              </a:rPr>
              <a:t>motivé</a:t>
            </a:r>
            <a:r>
              <a:rPr lang="fr-CH" sz="2400" dirty="0">
                <a:effectLst/>
                <a:latin typeface="Times New Roman" panose="02020603050405020304" pitchFamily="18" charset="0"/>
                <a:ea typeface="Times New Roman" panose="02020603050405020304" pitchFamily="18" charset="0"/>
              </a:rPr>
              <a:t> le recours au suicide assisté. » (OFS)</a:t>
            </a:r>
            <a:endParaRPr lang="fr-CH" sz="2400" dirty="0">
              <a:effectLst/>
              <a:latin typeface="Toronto"/>
              <a:ea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fr-CH" sz="2800" dirty="0">
              <a:effectLst/>
              <a:latin typeface="Times New Roman" panose="02020603050405020304" pitchFamily="18" charset="0"/>
              <a:ea typeface="Times New Roman" panose="02020603050405020304" pitchFamily="18" charset="0"/>
            </a:endParaRPr>
          </a:p>
          <a:p>
            <a:pPr eaLnBrk="1" hangingPunct="1">
              <a:spcBef>
                <a:spcPct val="0"/>
              </a:spcBef>
              <a:buClrTx/>
              <a:buSzTx/>
              <a:buFontTx/>
              <a:buNone/>
            </a:pPr>
            <a:r>
              <a:rPr lang="fr-CH" sz="2800" dirty="0">
                <a:latin typeface="+mn-lt"/>
                <a:ea typeface="Times New Roman" panose="02020603050405020304" pitchFamily="18" charset="0"/>
              </a:rPr>
              <a:t>2. </a:t>
            </a:r>
            <a:r>
              <a:rPr lang="fr-CH" sz="2800" dirty="0">
                <a:effectLst/>
                <a:latin typeface="+mn-lt"/>
                <a:ea typeface="Times New Roman" panose="02020603050405020304" pitchFamily="18" charset="0"/>
              </a:rPr>
              <a:t>des limitations fonctionnelles ne produisent pas forcément le décès. Dans ce cas, quelle a été la cause du décès de ces gens, si ce ne sont ni leurs limitations fonctionnelles </a:t>
            </a:r>
            <a:r>
              <a:rPr lang="fr-CH" sz="2800" i="1" dirty="0">
                <a:ea typeface="Times New Roman" panose="02020603050405020304" pitchFamily="18" charset="0"/>
              </a:rPr>
              <a:t>(=état</a:t>
            </a:r>
            <a:r>
              <a:rPr lang="fr-CH" sz="2800" dirty="0">
                <a:ea typeface="Times New Roman" panose="02020603050405020304" pitchFamily="18" charset="0"/>
              </a:rPr>
              <a:t>)</a:t>
            </a:r>
            <a:r>
              <a:rPr lang="fr-CH" sz="2800" dirty="0">
                <a:effectLst/>
                <a:latin typeface="+mn-lt"/>
                <a:ea typeface="Times New Roman" panose="02020603050405020304" pitchFamily="18" charset="0"/>
              </a:rPr>
              <a:t> ni le suicide assisté ?</a:t>
            </a:r>
          </a:p>
          <a:p>
            <a:pPr eaLnBrk="1" hangingPunct="1">
              <a:spcBef>
                <a:spcPct val="0"/>
              </a:spcBef>
              <a:buClrTx/>
              <a:buSzTx/>
              <a:buFontTx/>
              <a:buNone/>
            </a:pPr>
            <a:r>
              <a:rPr lang="fr-CH" sz="2800" b="1" dirty="0">
                <a:latin typeface="+mn-lt"/>
              </a:rPr>
              <a:t>L’OFS vient d’inventer des décès sans cause!</a:t>
            </a:r>
            <a:r>
              <a:rPr lang="fr-CH" sz="2800" b="1" dirty="0">
                <a:effectLst/>
                <a:latin typeface="+mn-lt"/>
              </a:rPr>
              <a:t> </a:t>
            </a:r>
            <a:endParaRPr lang="fr-FR" altLang="fr-FR" sz="2800" b="1" dirty="0">
              <a:latin typeface="+mn-lt"/>
            </a:endParaRPr>
          </a:p>
        </p:txBody>
      </p:sp>
    </p:spTree>
    <p:extLst>
      <p:ext uri="{BB962C8B-B14F-4D97-AF65-F5344CB8AC3E}">
        <p14:creationId xmlns:p14="http://schemas.microsoft.com/office/powerpoint/2010/main" val="1548768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7" dur="500"/>
                                        <p:tgtEl>
                                          <p:spTgt spid="3563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56354">
                                            <p:txEl>
                                              <p:pRg st="0" end="0"/>
                                            </p:txEl>
                                          </p:spTgt>
                                        </p:tgtEl>
                                      </p:cBhvr>
                                    </p:animEffect>
                                    <p:set>
                                      <p:cBhvr>
                                        <p:cTn id="22" dur="1" fill="hold">
                                          <p:stCondLst>
                                            <p:cond delay="499"/>
                                          </p:stCondLst>
                                        </p:cTn>
                                        <p:tgtEl>
                                          <p:spTgt spid="356354">
                                            <p:txEl>
                                              <p:pRg st="0" end="0"/>
                                            </p:txEl>
                                          </p:spTgt>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356354">
                                            <p:txEl>
                                              <p:pRg st="2" end="2"/>
                                            </p:txEl>
                                          </p:spTgt>
                                        </p:tgtEl>
                                      </p:cBhvr>
                                    </p:animEffect>
                                    <p:set>
                                      <p:cBhvr>
                                        <p:cTn id="25" dur="1" fill="hold">
                                          <p:stCondLst>
                                            <p:cond delay="499"/>
                                          </p:stCondLst>
                                        </p:cTn>
                                        <p:tgtEl>
                                          <p:spTgt spid="356354">
                                            <p:txEl>
                                              <p:pRg st="2" end="2"/>
                                            </p:txEl>
                                          </p:spTgt>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356354">
                                            <p:txEl>
                                              <p:pRg st="3" end="3"/>
                                            </p:txEl>
                                          </p:spTgt>
                                        </p:tgtEl>
                                      </p:cBhvr>
                                    </p:animEffect>
                                    <p:set>
                                      <p:cBhvr>
                                        <p:cTn id="28" dur="1" fill="hold">
                                          <p:stCondLst>
                                            <p:cond delay="499"/>
                                          </p:stCondLst>
                                        </p:cTn>
                                        <p:tgtEl>
                                          <p:spTgt spid="35635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3AC4BF3-34D2-47DA-AC55-DDB9D90CA338}"/>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F582973F-0B23-1624-08AB-D121932B2930}"/>
              </a:ext>
            </a:extLst>
          </p:cNvPr>
          <p:cNvSpPr>
            <a:spLocks noChangeArrowheads="1"/>
          </p:cNvSpPr>
          <p:nvPr/>
        </p:nvSpPr>
        <p:spPr bwMode="auto">
          <a:xfrm>
            <a:off x="1116013" y="640460"/>
            <a:ext cx="755967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None/>
            </a:pPr>
            <a:r>
              <a:rPr lang="fr-CH" sz="2400" dirty="0">
                <a:effectLst/>
                <a:latin typeface="Times New Roman" panose="02020603050405020304" pitchFamily="18" charset="0"/>
                <a:ea typeface="Times New Roman" panose="02020603050405020304" pitchFamily="18" charset="0"/>
              </a:rPr>
              <a:t>« La </a:t>
            </a:r>
            <a:r>
              <a:rPr lang="fr-CH" sz="2400" b="1" dirty="0">
                <a:solidFill>
                  <a:srgbClr val="FF0000"/>
                </a:solidFill>
                <a:effectLst/>
                <a:latin typeface="Times New Roman" panose="02020603050405020304" pitchFamily="18" charset="0"/>
                <a:ea typeface="Times New Roman" panose="02020603050405020304" pitchFamily="18" charset="0"/>
              </a:rPr>
              <a:t>cause</a:t>
            </a:r>
            <a:r>
              <a:rPr lang="fr-CH" sz="2400" dirty="0">
                <a:effectLst/>
                <a:latin typeface="Times New Roman" panose="02020603050405020304" pitchFamily="18" charset="0"/>
                <a:ea typeface="Times New Roman" panose="02020603050405020304" pitchFamily="18" charset="0"/>
              </a:rPr>
              <a:t> principale du décès est la maladie ou l’état qui a </a:t>
            </a:r>
            <a:r>
              <a:rPr lang="fr-CH" sz="2400" b="1" dirty="0">
                <a:solidFill>
                  <a:srgbClr val="FF0000"/>
                </a:solidFill>
                <a:effectLst/>
                <a:latin typeface="Times New Roman" panose="02020603050405020304" pitchFamily="18" charset="0"/>
                <a:ea typeface="Times New Roman" panose="02020603050405020304" pitchFamily="18" charset="0"/>
              </a:rPr>
              <a:t>motivé</a:t>
            </a:r>
            <a:r>
              <a:rPr lang="fr-CH" sz="2400" dirty="0">
                <a:effectLst/>
                <a:latin typeface="Times New Roman" panose="02020603050405020304" pitchFamily="18" charset="0"/>
                <a:ea typeface="Times New Roman" panose="02020603050405020304" pitchFamily="18" charset="0"/>
              </a:rPr>
              <a:t> le recours au suicide assisté. » (OFS)</a:t>
            </a:r>
            <a:endParaRPr lang="fr-CH" sz="2400" dirty="0">
              <a:effectLst/>
              <a:latin typeface="Toronto"/>
              <a:ea typeface="Times New Roman" panose="02020603050405020304" pitchFamily="18" charset="0"/>
              <a:cs typeface="Times New Roman" panose="02020603050405020304" pitchFamily="18" charset="0"/>
            </a:endParaRPr>
          </a:p>
          <a:p>
            <a:pPr eaLnBrk="1" hangingPunct="1">
              <a:spcBef>
                <a:spcPct val="0"/>
              </a:spcBef>
              <a:buClrTx/>
              <a:buSzTx/>
              <a:buFontTx/>
              <a:buNone/>
            </a:pPr>
            <a:endParaRPr lang="fr-CH" sz="2800" dirty="0">
              <a:effectLst/>
              <a:latin typeface="Times New Roman" panose="02020603050405020304" pitchFamily="18" charset="0"/>
              <a:ea typeface="Times New Roman" panose="02020603050405020304" pitchFamily="18" charset="0"/>
            </a:endParaRPr>
          </a:p>
          <a:p>
            <a:pPr eaLnBrk="1" hangingPunct="1">
              <a:spcBef>
                <a:spcPct val="0"/>
              </a:spcBef>
              <a:buClrTx/>
              <a:buSzTx/>
              <a:buFontTx/>
              <a:buNone/>
            </a:pPr>
            <a:r>
              <a:rPr lang="fr-CH" sz="2800" dirty="0">
                <a:effectLst/>
                <a:latin typeface="+mn-lt"/>
                <a:ea typeface="Times New Roman" panose="02020603050405020304" pitchFamily="18" charset="0"/>
              </a:rPr>
              <a:t>3. si on acceptait l’hypothèse de l’OFS, que c’est la </a:t>
            </a:r>
            <a:r>
              <a:rPr lang="fr-CH" sz="2800" b="1" dirty="0">
                <a:effectLst/>
                <a:latin typeface="+mn-lt"/>
                <a:ea typeface="Times New Roman" panose="02020603050405020304" pitchFamily="18" charset="0"/>
              </a:rPr>
              <a:t>maladie</a:t>
            </a:r>
            <a:r>
              <a:rPr lang="fr-CH" sz="2800" dirty="0">
                <a:effectLst/>
                <a:latin typeface="+mn-lt"/>
                <a:ea typeface="Times New Roman" panose="02020603050405020304" pitchFamily="18" charset="0"/>
              </a:rPr>
              <a:t> qui cause principalement le décès et non le suicide, on devrait pouvoir dire la même chose pour les suicides par saut dans le vide, par médicaments ou arme à feu, chez quelqu’un atteint d’une maladie, d’une </a:t>
            </a:r>
            <a:r>
              <a:rPr lang="fr-CH" sz="2800" b="1" dirty="0">
                <a:effectLst/>
                <a:latin typeface="+mn-lt"/>
                <a:ea typeface="Times New Roman" panose="02020603050405020304" pitchFamily="18" charset="0"/>
              </a:rPr>
              <a:t>dépression</a:t>
            </a:r>
            <a:r>
              <a:rPr lang="fr-CH" sz="2800" dirty="0">
                <a:effectLst/>
                <a:latin typeface="+mn-lt"/>
                <a:ea typeface="Times New Roman" panose="02020603050405020304" pitchFamily="18" charset="0"/>
              </a:rPr>
              <a:t> ou d’une démence : ces autres </a:t>
            </a:r>
            <a:r>
              <a:rPr lang="fr-CH" sz="2800" b="1" dirty="0">
                <a:effectLst/>
                <a:latin typeface="+mn-lt"/>
                <a:ea typeface="Times New Roman" panose="02020603050405020304" pitchFamily="18" charset="0"/>
              </a:rPr>
              <a:t>suicides</a:t>
            </a:r>
            <a:r>
              <a:rPr lang="fr-CH" sz="2800" dirty="0">
                <a:effectLst/>
                <a:latin typeface="+mn-lt"/>
                <a:ea typeface="Times New Roman" panose="02020603050405020304" pitchFamily="18" charset="0"/>
              </a:rPr>
              <a:t> non-assistés deviendraient à leur tour des non-suicides, puisque « leur cause principale est la maladie ».</a:t>
            </a:r>
            <a:endParaRPr lang="fr-FR" altLang="fr-FR" sz="2800" dirty="0">
              <a:latin typeface="+mn-lt"/>
            </a:endParaRPr>
          </a:p>
        </p:txBody>
      </p:sp>
    </p:spTree>
    <p:extLst>
      <p:ext uri="{BB962C8B-B14F-4D97-AF65-F5344CB8AC3E}">
        <p14:creationId xmlns:p14="http://schemas.microsoft.com/office/powerpoint/2010/main" val="256706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56354">
                                            <p:txEl>
                                              <p:pRg st="0" end="0"/>
                                            </p:txEl>
                                          </p:spTgt>
                                        </p:tgtEl>
                                      </p:cBhvr>
                                    </p:animEffect>
                                    <p:set>
                                      <p:cBhvr>
                                        <p:cTn id="17" dur="1" fill="hold">
                                          <p:stCondLst>
                                            <p:cond delay="499"/>
                                          </p:stCondLst>
                                        </p:cTn>
                                        <p:tgtEl>
                                          <p:spTgt spid="356354">
                                            <p:txEl>
                                              <p:pRg st="0" end="0"/>
                                            </p:txEl>
                                          </p:spTgt>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356354">
                                            <p:txEl>
                                              <p:pRg st="2" end="2"/>
                                            </p:txEl>
                                          </p:spTgt>
                                        </p:tgtEl>
                                      </p:cBhvr>
                                    </p:animEffect>
                                    <p:set>
                                      <p:cBhvr>
                                        <p:cTn id="20" dur="1" fill="hold">
                                          <p:stCondLst>
                                            <p:cond delay="499"/>
                                          </p:stCondLst>
                                        </p:cTn>
                                        <p:tgtEl>
                                          <p:spTgt spid="35635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B1D45AE-0CAE-1A66-72EB-EE47784A6775}"/>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92A008BA-4C09-0C94-5C9C-272CA79ACBE6}"/>
              </a:ext>
            </a:extLst>
          </p:cNvPr>
          <p:cNvSpPr>
            <a:spLocks noChangeArrowheads="1"/>
          </p:cNvSpPr>
          <p:nvPr/>
        </p:nvSpPr>
        <p:spPr bwMode="auto">
          <a:xfrm>
            <a:off x="1116013" y="2271663"/>
            <a:ext cx="7559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FR" altLang="fr-FR" sz="2400" dirty="0"/>
              <a:t>Jamais rien ne dépasse la sphère de la subjectivité vécue.</a:t>
            </a:r>
          </a:p>
          <a:p>
            <a:pPr eaLnBrk="1" hangingPunct="1">
              <a:spcBef>
                <a:spcPct val="0"/>
              </a:spcBef>
              <a:buClrTx/>
              <a:buSzTx/>
              <a:buFontTx/>
              <a:buNone/>
            </a:pPr>
            <a:r>
              <a:rPr lang="fr-FR" altLang="fr-FR" sz="2400" dirty="0"/>
              <a:t>Quand vous posez une question rationnelle, aussitôt on coupe court à toute interrogation critique:</a:t>
            </a:r>
          </a:p>
          <a:p>
            <a:pPr eaLnBrk="1" hangingPunct="1">
              <a:spcBef>
                <a:spcPct val="0"/>
              </a:spcBef>
              <a:buClrTx/>
              <a:buSzTx/>
              <a:buFontTx/>
              <a:buNone/>
            </a:pPr>
            <a:r>
              <a:rPr lang="fr-FR" altLang="fr-FR" sz="2400" dirty="0"/>
              <a:t>« Mais quoi! Vous ne voulez pas tout de même pas imposer votre morale aux autres! »</a:t>
            </a:r>
          </a:p>
        </p:txBody>
      </p:sp>
    </p:spTree>
    <p:extLst>
      <p:ext uri="{BB962C8B-B14F-4D97-AF65-F5344CB8AC3E}">
        <p14:creationId xmlns:p14="http://schemas.microsoft.com/office/powerpoint/2010/main" val="1470025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2" dur="500"/>
                                        <p:tgtEl>
                                          <p:spTgt spid="3563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7" dur="500"/>
                                        <p:tgtEl>
                                          <p:spTgt spid="3563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356354">
                                            <p:txEl>
                                              <p:pRg st="0" end="0"/>
                                            </p:txEl>
                                          </p:spTgt>
                                        </p:tgtEl>
                                      </p:cBhvr>
                                    </p:animEffect>
                                    <p:set>
                                      <p:cBhvr>
                                        <p:cTn id="22" dur="1" fill="hold">
                                          <p:stCondLst>
                                            <p:cond delay="499"/>
                                          </p:stCondLst>
                                        </p:cTn>
                                        <p:tgtEl>
                                          <p:spTgt spid="356354">
                                            <p:txEl>
                                              <p:pRg st="0" end="0"/>
                                            </p:txEl>
                                          </p:spTgt>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356354">
                                            <p:txEl>
                                              <p:pRg st="1" end="1"/>
                                            </p:txEl>
                                          </p:spTgt>
                                        </p:tgtEl>
                                      </p:cBhvr>
                                    </p:animEffect>
                                    <p:set>
                                      <p:cBhvr>
                                        <p:cTn id="25" dur="1" fill="hold">
                                          <p:stCondLst>
                                            <p:cond delay="499"/>
                                          </p:stCondLst>
                                        </p:cTn>
                                        <p:tgtEl>
                                          <p:spTgt spid="356354">
                                            <p:txEl>
                                              <p:pRg st="1" end="1"/>
                                            </p:txEl>
                                          </p:spTgt>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356354">
                                            <p:txEl>
                                              <p:pRg st="2" end="2"/>
                                            </p:txEl>
                                          </p:spTgt>
                                        </p:tgtEl>
                                      </p:cBhvr>
                                    </p:animEffect>
                                    <p:set>
                                      <p:cBhvr>
                                        <p:cTn id="28" dur="1" fill="hold">
                                          <p:stCondLst>
                                            <p:cond delay="499"/>
                                          </p:stCondLst>
                                        </p:cTn>
                                        <p:tgtEl>
                                          <p:spTgt spid="35635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00DF307-D076-D0CA-68C4-91B20B3F4D55}"/>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31E35F55-9D4F-0B7B-A27E-22553717B223}"/>
              </a:ext>
            </a:extLst>
          </p:cNvPr>
          <p:cNvSpPr>
            <a:spLocks noChangeArrowheads="1"/>
          </p:cNvSpPr>
          <p:nvPr/>
        </p:nvSpPr>
        <p:spPr bwMode="auto">
          <a:xfrm>
            <a:off x="1116013" y="1344495"/>
            <a:ext cx="7559675" cy="416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a:buNone/>
            </a:pPr>
            <a:r>
              <a:rPr lang="fr-CH" sz="2800" b="1" dirty="0"/>
              <a:t>L’idéologie nominaliste de l’OFS</a:t>
            </a:r>
          </a:p>
          <a:p>
            <a:pPr>
              <a:buNone/>
            </a:pPr>
            <a:endParaRPr lang="fr-CH" sz="2000" dirty="0"/>
          </a:p>
          <a:p>
            <a:pPr>
              <a:buNone/>
            </a:pPr>
            <a:endParaRPr lang="fr-CH" sz="2000" dirty="0"/>
          </a:p>
          <a:p>
            <a:pPr>
              <a:buNone/>
            </a:pPr>
            <a:r>
              <a:rPr lang="fr-CH" sz="2000" dirty="0"/>
              <a:t>« Le nombre de suicides a encore diminué en 2020 » ; « après le pic de la période de 1980 à 1985, il n’a cessé de baisser </a:t>
            </a:r>
            <a:r>
              <a:rPr lang="fr-CH" sz="2000" b="1" dirty="0"/>
              <a:t>pour atteindre 972 en 2020 </a:t>
            </a:r>
            <a:r>
              <a:rPr lang="fr-CH" sz="2000" dirty="0"/>
              <a:t>et passer ainsi sous la barre des mille cas pour la première fois depuis 1964 ».</a:t>
            </a:r>
          </a:p>
          <a:p>
            <a:pPr algn="r" eaLnBrk="1" hangingPunct="1">
              <a:spcBef>
                <a:spcPct val="0"/>
              </a:spcBef>
              <a:buClrTx/>
              <a:buSzTx/>
              <a:buFontTx/>
              <a:buNone/>
            </a:pPr>
            <a:r>
              <a:rPr lang="fr-CH" sz="1050" dirty="0"/>
              <a:t>Communiqué de l’OFS du 03.10.2022</a:t>
            </a:r>
          </a:p>
          <a:p>
            <a:pPr eaLnBrk="1" hangingPunct="1">
              <a:spcBef>
                <a:spcPct val="0"/>
              </a:spcBef>
              <a:buClrTx/>
              <a:buSzTx/>
              <a:buFontTx/>
              <a:buNone/>
            </a:pPr>
            <a:endParaRPr lang="fr-CH" sz="1600" dirty="0"/>
          </a:p>
          <a:p>
            <a:pPr eaLnBrk="1" hangingPunct="1">
              <a:spcBef>
                <a:spcPct val="0"/>
              </a:spcBef>
              <a:buClrTx/>
              <a:buSzTx/>
              <a:buFontTx/>
              <a:buNone/>
            </a:pPr>
            <a:r>
              <a:rPr lang="fr-CH" sz="2000" dirty="0"/>
              <a:t>La réalité: avec ses 74 425 décès (en 2022), la Suisse de 9 millions d’habitants déplore </a:t>
            </a:r>
            <a:r>
              <a:rPr lang="fr-CH" sz="2000" b="1" dirty="0"/>
              <a:t>2 552 suicides</a:t>
            </a:r>
            <a:r>
              <a:rPr lang="fr-CH" sz="2000" dirty="0"/>
              <a:t>, soit </a:t>
            </a:r>
            <a:r>
              <a:rPr lang="fr-CH" sz="2000" b="1" dirty="0"/>
              <a:t>7 suicides par jour</a:t>
            </a:r>
            <a:r>
              <a:rPr lang="fr-CH" sz="1600" dirty="0"/>
              <a:t>.</a:t>
            </a:r>
            <a:endParaRPr lang="fr-CH" altLang="fr-FR" sz="1600" dirty="0"/>
          </a:p>
          <a:p>
            <a:pPr eaLnBrk="1" hangingPunct="1">
              <a:spcBef>
                <a:spcPct val="0"/>
              </a:spcBef>
              <a:buClrTx/>
              <a:buSzTx/>
              <a:buFontTx/>
              <a:buNone/>
            </a:pPr>
            <a:endParaRPr lang="fr-FR" altLang="fr-FR" sz="1800" dirty="0"/>
          </a:p>
        </p:txBody>
      </p:sp>
    </p:spTree>
    <p:extLst>
      <p:ext uri="{BB962C8B-B14F-4D97-AF65-F5344CB8AC3E}">
        <p14:creationId xmlns:p14="http://schemas.microsoft.com/office/powerpoint/2010/main" val="25418011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checkerboard(across)">
                                      <p:cBhvr>
                                        <p:cTn id="7" dur="500"/>
                                        <p:tgtEl>
                                          <p:spTgt spid="35635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56354"/>
                                        </p:tgtEl>
                                      </p:cBhvr>
                                    </p:animEffect>
                                    <p:set>
                                      <p:cBhvr>
                                        <p:cTn id="12" dur="1" fill="hold">
                                          <p:stCondLst>
                                            <p:cond delay="499"/>
                                          </p:stCondLst>
                                        </p:cTn>
                                        <p:tgtEl>
                                          <p:spTgt spid="356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4" grpId="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6" name="Rectangle 2"/>
          <p:cNvSpPr>
            <a:spLocks noChangeArrowheads="1"/>
          </p:cNvSpPr>
          <p:nvPr/>
        </p:nvSpPr>
        <p:spPr bwMode="auto">
          <a:xfrm>
            <a:off x="1116013" y="463550"/>
            <a:ext cx="755967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FR" altLang="fr-FR" sz="2400" dirty="0"/>
              <a:t>« Quand ces lois objectivement mauvaises auront développé leur logique, et quand il deviendra de plus en plus évident qu’on s’est mis dans une impasse grave, il faut que l’Evangile ait été conservé dans sa pureté – fût-ce par un petit reste –, pour qu’il apparaisse, non comme un juge terrible, ni comme un revanchard satisfait enfin d’avoir eu raison contre tout le monde, mais comme le recours crédible, la sagesse qui ne trompe pas, la voie authentique au service du vrai bien de l’homme, bref comme l’unique salut possible. Car si les Chrétiens bêlent à l’unisson d’une société qui se défait, quand cette société ressentira les douleurs de plus en plus vives de son erreur, qui donc pourra lui proposer de façon crédible les réformes nécessaires ? »</a:t>
            </a:r>
          </a:p>
          <a:p>
            <a:pPr eaLnBrk="1" hangingPunct="1">
              <a:spcBef>
                <a:spcPct val="0"/>
              </a:spcBef>
              <a:buClrTx/>
              <a:buSzTx/>
              <a:buFontTx/>
              <a:buNone/>
            </a:pPr>
            <a:r>
              <a:rPr lang="fr-CH" altLang="fr-FR" sz="1200" i="1" dirty="0"/>
              <a:t>					</a:t>
            </a:r>
            <a:r>
              <a:rPr lang="fr-CH" altLang="fr-FR" sz="1200" i="1" dirty="0" err="1"/>
              <a:t>fr.</a:t>
            </a:r>
            <a:r>
              <a:rPr lang="fr-CH" altLang="fr-FR" sz="1200" i="1" dirty="0"/>
              <a:t> Benoît-Dominique de la </a:t>
            </a:r>
            <a:r>
              <a:rPr lang="fr-CH" altLang="fr-FR" sz="1200" i="1" dirty="0" err="1"/>
              <a:t>Soujeole</a:t>
            </a:r>
            <a:r>
              <a:rPr lang="fr-CH" altLang="fr-FR" sz="1200" i="1" dirty="0"/>
              <a:t>, op</a:t>
            </a:r>
          </a:p>
          <a:p>
            <a:pPr eaLnBrk="1" hangingPunct="1">
              <a:spcBef>
                <a:spcPct val="0"/>
              </a:spcBef>
              <a:buClrTx/>
              <a:buSzTx/>
              <a:buFontTx/>
              <a:buNone/>
            </a:pPr>
            <a:endParaRPr lang="fr-FR" altLang="fr-FR" sz="1200" i="1" dirty="0"/>
          </a:p>
        </p:txBody>
      </p:sp>
    </p:spTree>
    <p:extLst>
      <p:ext uri="{BB962C8B-B14F-4D97-AF65-F5344CB8AC3E}">
        <p14:creationId xmlns:p14="http://schemas.microsoft.com/office/powerpoint/2010/main" val="41056216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28706"/>
                                        </p:tgtEl>
                                        <p:attrNameLst>
                                          <p:attrName>style.visibility</p:attrName>
                                        </p:attrNameLst>
                                      </p:cBhvr>
                                      <p:to>
                                        <p:strVal val="visible"/>
                                      </p:to>
                                    </p:set>
                                    <p:animEffect transition="in" filter="checkerboard(across)">
                                      <p:cBhvr>
                                        <p:cTn id="7" dur="1000"/>
                                        <p:tgtEl>
                                          <p:spTgt spid="328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28706"/>
                                        </p:tgtEl>
                                      </p:cBhvr>
                                    </p:animEffect>
                                    <p:set>
                                      <p:cBhvr>
                                        <p:cTn id="12" dur="1" fill="hold">
                                          <p:stCondLst>
                                            <p:cond delay="499"/>
                                          </p:stCondLst>
                                        </p:cTn>
                                        <p:tgtEl>
                                          <p:spTgt spid="3287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p:bldP spid="328706" grpId="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1116013" y="1374775"/>
            <a:ext cx="75596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a:t>Ô Marie,</a:t>
            </a:r>
          </a:p>
          <a:p>
            <a:pPr algn="ctr" eaLnBrk="1" hangingPunct="1">
              <a:spcBef>
                <a:spcPct val="0"/>
              </a:spcBef>
              <a:buClrTx/>
              <a:buSzTx/>
              <a:buFontTx/>
              <a:buNone/>
            </a:pPr>
            <a:r>
              <a:rPr lang="fr-FR" altLang="fr-FR" sz="2400"/>
              <a:t>aurore du monde nouveau,</a:t>
            </a:r>
          </a:p>
          <a:p>
            <a:pPr algn="ctr" eaLnBrk="1" hangingPunct="1">
              <a:spcBef>
                <a:spcPct val="0"/>
              </a:spcBef>
              <a:buClrTx/>
              <a:buSzTx/>
              <a:buFontTx/>
              <a:buNone/>
            </a:pPr>
            <a:r>
              <a:rPr lang="fr-FR" altLang="fr-FR" sz="2400"/>
              <a:t>Mère des vivants, nous te confions </a:t>
            </a:r>
            <a:r>
              <a:rPr lang="fr-FR" altLang="fr-FR" sz="2400" i="1"/>
              <a:t>la cause de la vie :</a:t>
            </a:r>
            <a:endParaRPr lang="fr-FR" altLang="fr-FR" sz="2400"/>
          </a:p>
          <a:p>
            <a:pPr algn="ctr" eaLnBrk="1" hangingPunct="1">
              <a:spcBef>
                <a:spcPct val="0"/>
              </a:spcBef>
              <a:buClrTx/>
              <a:buSzTx/>
              <a:buFontTx/>
              <a:buNone/>
            </a:pPr>
            <a:r>
              <a:rPr lang="fr-FR" altLang="fr-FR" sz="2400"/>
              <a:t>regarde, ô Mère, le nombre immense</a:t>
            </a:r>
          </a:p>
          <a:p>
            <a:pPr algn="ctr" eaLnBrk="1" hangingPunct="1">
              <a:spcBef>
                <a:spcPct val="0"/>
              </a:spcBef>
              <a:buClrTx/>
              <a:buSzTx/>
              <a:buFontTx/>
              <a:buNone/>
            </a:pPr>
            <a:r>
              <a:rPr lang="fr-FR" altLang="fr-FR" sz="2400"/>
              <a:t>des enfants que l’on empêche de naître,</a:t>
            </a:r>
          </a:p>
          <a:p>
            <a:pPr algn="ctr" eaLnBrk="1" hangingPunct="1">
              <a:spcBef>
                <a:spcPct val="0"/>
              </a:spcBef>
              <a:buClrTx/>
              <a:buSzTx/>
              <a:buFontTx/>
              <a:buNone/>
            </a:pPr>
            <a:r>
              <a:rPr lang="fr-FR" altLang="fr-FR" sz="2400"/>
              <a:t>des pauvres pour qui la vie est rendue difficile,</a:t>
            </a:r>
          </a:p>
          <a:p>
            <a:pPr algn="ctr" eaLnBrk="1" hangingPunct="1">
              <a:spcBef>
                <a:spcPct val="0"/>
              </a:spcBef>
              <a:buClrTx/>
              <a:buSzTx/>
              <a:buFontTx/>
              <a:buNone/>
            </a:pPr>
            <a:r>
              <a:rPr lang="fr-FR" altLang="fr-FR" sz="2400"/>
              <a:t>des hommes et des femmes</a:t>
            </a:r>
          </a:p>
          <a:p>
            <a:pPr algn="ctr" eaLnBrk="1" hangingPunct="1">
              <a:spcBef>
                <a:spcPct val="0"/>
              </a:spcBef>
              <a:buClrTx/>
              <a:buSzTx/>
              <a:buFontTx/>
              <a:buNone/>
            </a:pPr>
            <a:r>
              <a:rPr lang="fr-FR" altLang="fr-FR" sz="2400"/>
              <a:t>	victimes d’une violence inhumaine</a:t>
            </a:r>
          </a:p>
          <a:p>
            <a:pPr algn="ctr" eaLnBrk="1" hangingPunct="1">
              <a:spcBef>
                <a:spcPct val="0"/>
              </a:spcBef>
              <a:buClrTx/>
              <a:buSzTx/>
              <a:buFontTx/>
              <a:buNone/>
            </a:pPr>
            <a:r>
              <a:rPr lang="fr-FR" altLang="fr-FR" sz="2400"/>
              <a:t>des vieillards et des malades tués</a:t>
            </a:r>
          </a:p>
          <a:p>
            <a:pPr algn="ctr" eaLnBrk="1" hangingPunct="1">
              <a:spcBef>
                <a:spcPct val="0"/>
              </a:spcBef>
              <a:buClrTx/>
              <a:buSzTx/>
              <a:buFontTx/>
              <a:buNone/>
            </a:pPr>
            <a:r>
              <a:rPr lang="fr-FR" altLang="fr-FR" sz="2400"/>
              <a:t>	par l’indifférence</a:t>
            </a:r>
          </a:p>
          <a:p>
            <a:pPr algn="ctr" eaLnBrk="1" hangingPunct="1">
              <a:spcBef>
                <a:spcPct val="0"/>
              </a:spcBef>
              <a:buClrTx/>
              <a:buSzTx/>
              <a:buFontTx/>
              <a:buNone/>
            </a:pPr>
            <a:r>
              <a:rPr lang="fr-FR" altLang="fr-FR" sz="2400"/>
              <a:t>ou par une pitié fallacieuse.</a:t>
            </a:r>
          </a:p>
        </p:txBody>
      </p:sp>
    </p:spTree>
    <p:extLst>
      <p:ext uri="{BB962C8B-B14F-4D97-AF65-F5344CB8AC3E}">
        <p14:creationId xmlns:p14="http://schemas.microsoft.com/office/powerpoint/2010/main" val="1223465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checkerboard(across)">
                                      <p:cBhvr>
                                        <p:cTn id="7" dur="1000"/>
                                        <p:tgtEl>
                                          <p:spTgt spid="33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116013" y="735013"/>
            <a:ext cx="75596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a:t>Fais que ceux qui croient en ton Fils</a:t>
            </a:r>
          </a:p>
          <a:p>
            <a:pPr algn="ctr" eaLnBrk="1" hangingPunct="1">
              <a:spcBef>
                <a:spcPct val="0"/>
              </a:spcBef>
              <a:buClrTx/>
              <a:buSzTx/>
              <a:buFontTx/>
              <a:buNone/>
            </a:pPr>
            <a:r>
              <a:rPr lang="fr-FR" altLang="fr-FR" sz="2400"/>
              <a:t>sachent annoncer aux hommes de notre temps</a:t>
            </a:r>
          </a:p>
          <a:p>
            <a:pPr algn="ctr" eaLnBrk="1" hangingPunct="1">
              <a:spcBef>
                <a:spcPct val="0"/>
              </a:spcBef>
              <a:buClrTx/>
              <a:buSzTx/>
              <a:buFontTx/>
              <a:buNone/>
            </a:pPr>
            <a:r>
              <a:rPr lang="fr-FR" altLang="fr-FR" sz="2400"/>
              <a:t>avec fermeté et avec amour</a:t>
            </a:r>
          </a:p>
          <a:p>
            <a:pPr algn="ctr" eaLnBrk="1" hangingPunct="1">
              <a:spcBef>
                <a:spcPct val="0"/>
              </a:spcBef>
              <a:buClrTx/>
              <a:buSzTx/>
              <a:buFontTx/>
              <a:buNone/>
            </a:pPr>
            <a:r>
              <a:rPr lang="fr-FR" altLang="fr-FR" sz="2400"/>
              <a:t>l’</a:t>
            </a:r>
            <a:r>
              <a:rPr lang="fr-FR" altLang="fr-FR" sz="2400" i="1"/>
              <a:t>Evangile de la vie</a:t>
            </a:r>
            <a:r>
              <a:rPr lang="fr-FR" altLang="fr-FR" sz="2400"/>
              <a:t>.</a:t>
            </a:r>
          </a:p>
          <a:p>
            <a:pPr algn="ctr" eaLnBrk="1" hangingPunct="1">
              <a:spcBef>
                <a:spcPct val="0"/>
              </a:spcBef>
              <a:buClrTx/>
              <a:buSzTx/>
              <a:buFontTx/>
              <a:buNone/>
            </a:pPr>
            <a:r>
              <a:rPr lang="fr-FR" altLang="fr-FR" sz="2400"/>
              <a:t>Obtiens-leur la grâce de l’</a:t>
            </a:r>
            <a:r>
              <a:rPr lang="fr-FR" altLang="fr-FR" sz="2400" i="1"/>
              <a:t>accueillir</a:t>
            </a:r>
            <a:endParaRPr lang="fr-FR" altLang="fr-FR" sz="2400"/>
          </a:p>
          <a:p>
            <a:pPr algn="ctr" eaLnBrk="1" hangingPunct="1">
              <a:spcBef>
                <a:spcPct val="0"/>
              </a:spcBef>
              <a:buClrTx/>
              <a:buSzTx/>
              <a:buFontTx/>
              <a:buNone/>
            </a:pPr>
            <a:r>
              <a:rPr lang="fr-FR" altLang="fr-FR" sz="2400"/>
              <a:t>comme un don toujours nouveau,</a:t>
            </a:r>
          </a:p>
          <a:p>
            <a:pPr algn="ctr" eaLnBrk="1" hangingPunct="1">
              <a:spcBef>
                <a:spcPct val="0"/>
              </a:spcBef>
              <a:buClrTx/>
              <a:buSzTx/>
              <a:buFontTx/>
              <a:buNone/>
            </a:pPr>
            <a:r>
              <a:rPr lang="fr-FR" altLang="fr-FR" sz="2400"/>
              <a:t>la joie de le </a:t>
            </a:r>
            <a:r>
              <a:rPr lang="fr-FR" altLang="fr-FR" sz="2400" i="1"/>
              <a:t>célébrer</a:t>
            </a:r>
            <a:r>
              <a:rPr lang="fr-FR" altLang="fr-FR" sz="2400"/>
              <a:t> avec reconnaissance</a:t>
            </a:r>
          </a:p>
          <a:p>
            <a:pPr algn="ctr" eaLnBrk="1" hangingPunct="1">
              <a:spcBef>
                <a:spcPct val="0"/>
              </a:spcBef>
              <a:buClrTx/>
              <a:buSzTx/>
              <a:buFontTx/>
              <a:buNone/>
            </a:pPr>
            <a:r>
              <a:rPr lang="fr-FR" altLang="fr-FR" sz="2400"/>
              <a:t>dans toute leur existence</a:t>
            </a:r>
          </a:p>
          <a:p>
            <a:pPr algn="ctr" eaLnBrk="1" hangingPunct="1">
              <a:spcBef>
                <a:spcPct val="0"/>
              </a:spcBef>
              <a:buClrTx/>
              <a:buSzTx/>
              <a:buFontTx/>
              <a:buNone/>
            </a:pPr>
            <a:r>
              <a:rPr lang="fr-FR" altLang="fr-FR" sz="2400"/>
              <a:t>et le courage d’en </a:t>
            </a:r>
            <a:r>
              <a:rPr lang="fr-FR" altLang="fr-FR" sz="2400" i="1"/>
              <a:t>témoigner</a:t>
            </a:r>
            <a:endParaRPr lang="fr-FR" altLang="fr-FR" sz="2400"/>
          </a:p>
          <a:p>
            <a:pPr algn="ctr" eaLnBrk="1" hangingPunct="1">
              <a:spcBef>
                <a:spcPct val="0"/>
              </a:spcBef>
              <a:buClrTx/>
              <a:buSzTx/>
              <a:buFontTx/>
              <a:buNone/>
            </a:pPr>
            <a:r>
              <a:rPr lang="fr-FR" altLang="fr-FR" sz="2400"/>
              <a:t>avec une ténacité active, afin de construire,</a:t>
            </a:r>
          </a:p>
          <a:p>
            <a:pPr algn="ctr" eaLnBrk="1" hangingPunct="1">
              <a:spcBef>
                <a:spcPct val="0"/>
              </a:spcBef>
              <a:buClrTx/>
              <a:buSzTx/>
              <a:buFontTx/>
              <a:buNone/>
            </a:pPr>
            <a:r>
              <a:rPr lang="fr-FR" altLang="fr-FR" sz="2400"/>
              <a:t>avec tous les hommes de bonne volonté,</a:t>
            </a:r>
          </a:p>
          <a:p>
            <a:pPr algn="ctr" eaLnBrk="1" hangingPunct="1">
              <a:spcBef>
                <a:spcPct val="0"/>
              </a:spcBef>
              <a:buClrTx/>
              <a:buSzTx/>
              <a:buFontTx/>
              <a:buNone/>
            </a:pPr>
            <a:r>
              <a:rPr lang="fr-FR" altLang="fr-FR" sz="2400"/>
              <a:t>la civilisation de la vérité et de l’amour,</a:t>
            </a:r>
          </a:p>
          <a:p>
            <a:pPr algn="ctr" eaLnBrk="1" hangingPunct="1">
              <a:spcBef>
                <a:spcPct val="0"/>
              </a:spcBef>
              <a:buClrTx/>
              <a:buSzTx/>
              <a:buFontTx/>
              <a:buNone/>
            </a:pPr>
            <a:r>
              <a:rPr lang="fr-FR" altLang="fr-FR" sz="2400"/>
              <a:t>à la louange et à la gloire de Dieu</a:t>
            </a:r>
          </a:p>
          <a:p>
            <a:pPr algn="ctr" eaLnBrk="1" hangingPunct="1">
              <a:spcBef>
                <a:spcPct val="0"/>
              </a:spcBef>
              <a:buClrTx/>
              <a:buSzTx/>
              <a:buFontTx/>
              <a:buNone/>
            </a:pPr>
            <a:r>
              <a:rPr lang="fr-FR" altLang="fr-FR" sz="2400"/>
              <a:t>	Créateur qui aime la vie.</a:t>
            </a:r>
          </a:p>
          <a:p>
            <a:pPr algn="r" eaLnBrk="1" hangingPunct="1">
              <a:spcBef>
                <a:spcPct val="0"/>
              </a:spcBef>
              <a:buClrTx/>
              <a:buSzTx/>
              <a:buFontTx/>
              <a:buNone/>
            </a:pPr>
            <a:r>
              <a:rPr lang="fr-FR" altLang="fr-FR" sz="1200"/>
              <a:t>Jean-Paul II, 25 mars 1995</a:t>
            </a:r>
          </a:p>
        </p:txBody>
      </p:sp>
    </p:spTree>
    <p:extLst>
      <p:ext uri="{BB962C8B-B14F-4D97-AF65-F5344CB8AC3E}">
        <p14:creationId xmlns:p14="http://schemas.microsoft.com/office/powerpoint/2010/main" val="65658292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checkerboard(across)">
                                      <p:cBhvr>
                                        <p:cTn id="7" dur="10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31778"/>
                                        </p:tgtEl>
                                      </p:cBhvr>
                                    </p:animEffect>
                                    <p:set>
                                      <p:cBhvr>
                                        <p:cTn id="12" dur="1" fill="hold">
                                          <p:stCondLst>
                                            <p:cond delay="499"/>
                                          </p:stCondLst>
                                        </p:cTn>
                                        <p:tgtEl>
                                          <p:spTgt spid="3317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p:bldP spid="331778" grpId="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D3D1DF4-01D0-5253-99A1-1DC428B7BE00}"/>
            </a:ext>
          </a:extLst>
        </p:cNvPr>
        <p:cNvGrpSpPr/>
        <p:nvPr/>
      </p:nvGrpSpPr>
      <p:grpSpPr>
        <a:xfrm>
          <a:off x="0" y="0"/>
          <a:ext cx="0" cy="0"/>
          <a:chOff x="0" y="0"/>
          <a:chExt cx="0" cy="0"/>
        </a:xfrm>
      </p:grpSpPr>
      <p:sp>
        <p:nvSpPr>
          <p:cNvPr id="353282" name="Rectangle 2">
            <a:extLst>
              <a:ext uri="{FF2B5EF4-FFF2-40B4-BE49-F238E27FC236}">
                <a16:creationId xmlns:a16="http://schemas.microsoft.com/office/drawing/2014/main" id="{14D70A33-5F9C-A057-057B-0A59AF0676FF}"/>
              </a:ext>
            </a:extLst>
          </p:cNvPr>
          <p:cNvSpPr>
            <a:spLocks noGrp="1" noChangeArrowheads="1"/>
          </p:cNvSpPr>
          <p:nvPr>
            <p:ph type="ctrTitle"/>
          </p:nvPr>
        </p:nvSpPr>
        <p:spPr/>
        <p:txBody>
          <a:bodyPr/>
          <a:lstStyle/>
          <a:p>
            <a:r>
              <a:rPr lang="fr-CH" dirty="0"/>
              <a:t>Les enjeux</a:t>
            </a:r>
            <a:br>
              <a:rPr lang="fr-CH" dirty="0"/>
            </a:br>
            <a:r>
              <a:rPr lang="fr-CH" dirty="0"/>
              <a:t>de la fin de vie</a:t>
            </a:r>
            <a:endParaRPr lang="fr-FR" altLang="fr-FR" sz="4600" dirty="0"/>
          </a:p>
        </p:txBody>
      </p:sp>
      <p:sp>
        <p:nvSpPr>
          <p:cNvPr id="10243" name="Rectangle 3">
            <a:extLst>
              <a:ext uri="{FF2B5EF4-FFF2-40B4-BE49-F238E27FC236}">
                <a16:creationId xmlns:a16="http://schemas.microsoft.com/office/drawing/2014/main" id="{165EE6FD-43B5-FA0F-BBBD-C9858936250E}"/>
              </a:ext>
            </a:extLst>
          </p:cNvPr>
          <p:cNvSpPr>
            <a:spLocks noGrp="1" noChangeArrowheads="1"/>
          </p:cNvSpPr>
          <p:nvPr>
            <p:ph type="subTitle" idx="1"/>
          </p:nvPr>
        </p:nvSpPr>
        <p:spPr>
          <a:xfrm>
            <a:off x="684213" y="3886200"/>
            <a:ext cx="7991475" cy="1752600"/>
          </a:xfrm>
        </p:spPr>
        <p:txBody>
          <a:bodyPr/>
          <a:lstStyle/>
          <a:p>
            <a:pPr eaLnBrk="1" hangingPunct="1">
              <a:buFont typeface="Wingdings" charset="2"/>
              <a:buNone/>
            </a:pPr>
            <a:endParaRPr lang="fr-CH" altLang="fr-FR" dirty="0"/>
          </a:p>
          <a:p>
            <a:pPr algn="r" eaLnBrk="1" hangingPunct="1"/>
            <a:r>
              <a:rPr lang="fr-CH" sz="1600" dirty="0"/>
              <a:t>Euthanasie et suicide assisté : une défaite de la raison?</a:t>
            </a:r>
          </a:p>
          <a:p>
            <a:pPr algn="r" eaLnBrk="1" hangingPunct="1"/>
            <a:r>
              <a:rPr lang="fr-CH" altLang="fr-FR" sz="1600" i="1" dirty="0"/>
              <a:t>Strasbourg, 10 </a:t>
            </a:r>
            <a:r>
              <a:rPr lang="fr-CH" altLang="fr-FR" sz="1600" i="1"/>
              <a:t>décembre 2024</a:t>
            </a:r>
            <a:endParaRPr lang="fr-FR" altLang="fr-FR" sz="1600" i="1" dirty="0"/>
          </a:p>
        </p:txBody>
      </p:sp>
    </p:spTree>
    <p:extLst>
      <p:ext uri="{BB962C8B-B14F-4D97-AF65-F5344CB8AC3E}">
        <p14:creationId xmlns:p14="http://schemas.microsoft.com/office/powerpoint/2010/main" val="4156887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3282"/>
                                        </p:tgtEl>
                                        <p:attrNameLst>
                                          <p:attrName>style.visibility</p:attrName>
                                        </p:attrNameLst>
                                      </p:cBhvr>
                                      <p:to>
                                        <p:strVal val="visible"/>
                                      </p:to>
                                    </p:set>
                                    <p:animEffect transition="in" filter="checkerboard(across)">
                                      <p:cBhvr>
                                        <p:cTn id="7" dur="500"/>
                                        <p:tgtEl>
                                          <p:spTgt spid="353282"/>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353282"/>
                                        </p:tgtEl>
                                      </p:cBhvr>
                                    </p:animEffect>
                                    <p:set>
                                      <p:cBhvr>
                                        <p:cTn id="18" dur="1" fill="hold">
                                          <p:stCondLst>
                                            <p:cond delay="499"/>
                                          </p:stCondLst>
                                        </p:cTn>
                                        <p:tgtEl>
                                          <p:spTgt spid="353282"/>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10243">
                                            <p:txEl>
                                              <p:pRg st="1" end="1"/>
                                            </p:txEl>
                                          </p:spTgt>
                                        </p:tgtEl>
                                      </p:cBhvr>
                                    </p:animEffect>
                                    <p:set>
                                      <p:cBhvr>
                                        <p:cTn id="21" dur="1" fill="hold">
                                          <p:stCondLst>
                                            <p:cond delay="499"/>
                                          </p:stCondLst>
                                        </p:cTn>
                                        <p:tgtEl>
                                          <p:spTgt spid="10243">
                                            <p:txEl>
                                              <p:pRg st="1" end="1"/>
                                            </p:txEl>
                                          </p:spTgt>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10243">
                                            <p:txEl>
                                              <p:pRg st="2" end="2"/>
                                            </p:txEl>
                                          </p:spTgt>
                                        </p:tgtEl>
                                      </p:cBhvr>
                                    </p:animEffect>
                                    <p:set>
                                      <p:cBhvr>
                                        <p:cTn id="24" dur="1" fill="hold">
                                          <p:stCondLst>
                                            <p:cond delay="499"/>
                                          </p:stCondLst>
                                        </p:cTn>
                                        <p:tgtEl>
                                          <p:spTgt spid="102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2" grpId="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60299D9-13B8-DF53-47EE-D73F3FCB4C77}"/>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E6E48A48-6231-378F-38F6-76DC89EE2111}"/>
              </a:ext>
            </a:extLst>
          </p:cNvPr>
          <p:cNvSpPr>
            <a:spLocks noChangeArrowheads="1"/>
          </p:cNvSpPr>
          <p:nvPr/>
        </p:nvSpPr>
        <p:spPr bwMode="auto">
          <a:xfrm>
            <a:off x="1116013" y="1532999"/>
            <a:ext cx="7704459" cy="3785652"/>
          </a:xfrm>
          <a:prstGeom prst="rect">
            <a:avLst/>
          </a:prstGeom>
          <a:noFill/>
          <a:ln w="9525">
            <a:noFill/>
            <a:miter lim="800000"/>
            <a:headEnd/>
            <a:tailEnd/>
          </a:ln>
        </p:spPr>
        <p:txBody>
          <a:bodyPr wrap="square" anchor="ctr">
            <a:spAutoFit/>
          </a:bodyPr>
          <a:lstStyle/>
          <a:p>
            <a:pPr algn="ctr" eaLnBrk="1" hangingPunct="1">
              <a:defRPr/>
            </a:pPr>
            <a:r>
              <a:rPr lang="fr-FR" b="1" dirty="0"/>
              <a:t>‘ </a:t>
            </a:r>
            <a:r>
              <a:rPr lang="fr-FR" b="1" i="1" dirty="0"/>
              <a:t>Droit </a:t>
            </a:r>
            <a:r>
              <a:rPr lang="fr-FR" b="1" dirty="0"/>
              <a:t>de mourir’?</a:t>
            </a:r>
          </a:p>
          <a:p>
            <a:pPr algn="ctr" eaLnBrk="1" hangingPunct="1">
              <a:defRPr/>
            </a:pPr>
            <a:endParaRPr lang="fr-FR" dirty="0"/>
          </a:p>
          <a:p>
            <a:pPr eaLnBrk="1" hangingPunct="1">
              <a:defRPr/>
            </a:pPr>
            <a:endParaRPr lang="fr-FR" dirty="0"/>
          </a:p>
          <a:p>
            <a:pPr eaLnBrk="1" hangingPunct="1">
              <a:defRPr/>
            </a:pPr>
            <a:r>
              <a:rPr lang="fr-FR" dirty="0"/>
              <a:t>Un tel « droit à être mort » ne peut être fondé dans aucune source de la démocratie moderne</a:t>
            </a:r>
          </a:p>
          <a:p>
            <a:pPr marL="457200" indent="-457200" eaLnBrk="1" hangingPunct="1">
              <a:buFontTx/>
              <a:buAutoNum type="alphaUcPeriod"/>
              <a:defRPr/>
            </a:pPr>
            <a:r>
              <a:rPr lang="fr-FR" dirty="0"/>
              <a:t>-pas dans la nature (droit de vie)</a:t>
            </a:r>
          </a:p>
          <a:p>
            <a:pPr marL="457200" indent="-457200" eaLnBrk="1" hangingPunct="1">
              <a:buFontTx/>
              <a:buAutoNum type="alphaUcPeriod"/>
              <a:defRPr/>
            </a:pPr>
            <a:r>
              <a:rPr lang="fr-FR" dirty="0"/>
              <a:t>-pas dans la raison (contradictoire, Kant)</a:t>
            </a:r>
          </a:p>
          <a:p>
            <a:pPr marL="457200" indent="-457200" eaLnBrk="1" hangingPunct="1">
              <a:buFontTx/>
              <a:buAutoNum type="alphaUcPeriod"/>
              <a:defRPr/>
            </a:pPr>
            <a:r>
              <a:rPr lang="fr-FR" dirty="0"/>
              <a:t>-pas dans une </a:t>
            </a:r>
            <a:r>
              <a:rPr lang="fr-FR" b="1" dirty="0"/>
              <a:t>simple convention </a:t>
            </a:r>
            <a:r>
              <a:rPr lang="fr-FR" dirty="0"/>
              <a:t>(contractualisme)</a:t>
            </a:r>
          </a:p>
          <a:p>
            <a:pPr marL="457200" indent="-457200" eaLnBrk="1" hangingPunct="1">
              <a:defRPr/>
            </a:pPr>
            <a:endParaRPr lang="fr-FR" dirty="0"/>
          </a:p>
        </p:txBody>
      </p:sp>
    </p:spTree>
    <p:extLst>
      <p:ext uri="{BB962C8B-B14F-4D97-AF65-F5344CB8AC3E}">
        <p14:creationId xmlns:p14="http://schemas.microsoft.com/office/powerpoint/2010/main" val="33581222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0" dur="500"/>
                                        <p:tgtEl>
                                          <p:spTgt spid="356354">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13" dur="500"/>
                                        <p:tgtEl>
                                          <p:spTgt spid="356354">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16" dur="500"/>
                                        <p:tgtEl>
                                          <p:spTgt spid="35635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21" dur="500"/>
                                        <p:tgtEl>
                                          <p:spTgt spid="35635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0" nodeType="clickEffect">
                                  <p:stCondLst>
                                    <p:cond delay="0"/>
                                  </p:stCondLst>
                                  <p:childTnLst>
                                    <p:animEffect transition="out" filter="checkerboard(across)">
                                      <p:cBhvr>
                                        <p:cTn id="25" dur="500"/>
                                        <p:tgtEl>
                                          <p:spTgt spid="356354">
                                            <p:txEl>
                                              <p:pRg st="0" end="0"/>
                                            </p:txEl>
                                          </p:spTgt>
                                        </p:tgtEl>
                                      </p:cBhvr>
                                    </p:animEffect>
                                    <p:set>
                                      <p:cBhvr>
                                        <p:cTn id="26" dur="1" fill="hold">
                                          <p:stCondLst>
                                            <p:cond delay="499"/>
                                          </p:stCondLst>
                                        </p:cTn>
                                        <p:tgtEl>
                                          <p:spTgt spid="356354">
                                            <p:txEl>
                                              <p:pRg st="0" end="0"/>
                                            </p:txEl>
                                          </p:spTgt>
                                        </p:tgtEl>
                                        <p:attrNameLst>
                                          <p:attrName>style.visibility</p:attrName>
                                        </p:attrNameLst>
                                      </p:cBhvr>
                                      <p:to>
                                        <p:strVal val="hidden"/>
                                      </p:to>
                                    </p:set>
                                  </p:childTnLst>
                                </p:cTn>
                              </p:par>
                              <p:par>
                                <p:cTn id="27" presetID="5" presetClass="exit" presetSubtype="10" fill="hold" grpId="0" nodeType="withEffect">
                                  <p:stCondLst>
                                    <p:cond delay="0"/>
                                  </p:stCondLst>
                                  <p:childTnLst>
                                    <p:animEffect transition="out" filter="checkerboard(across)">
                                      <p:cBhvr>
                                        <p:cTn id="28" dur="500"/>
                                        <p:tgtEl>
                                          <p:spTgt spid="356354">
                                            <p:txEl>
                                              <p:pRg st="3" end="3"/>
                                            </p:txEl>
                                          </p:spTgt>
                                        </p:tgtEl>
                                      </p:cBhvr>
                                    </p:animEffect>
                                    <p:set>
                                      <p:cBhvr>
                                        <p:cTn id="29" dur="1" fill="hold">
                                          <p:stCondLst>
                                            <p:cond delay="499"/>
                                          </p:stCondLst>
                                        </p:cTn>
                                        <p:tgtEl>
                                          <p:spTgt spid="356354">
                                            <p:txEl>
                                              <p:pRg st="3" end="3"/>
                                            </p:txEl>
                                          </p:spTgt>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356354">
                                            <p:txEl>
                                              <p:pRg st="4" end="4"/>
                                            </p:txEl>
                                          </p:spTgt>
                                        </p:tgtEl>
                                      </p:cBhvr>
                                    </p:animEffect>
                                    <p:set>
                                      <p:cBhvr>
                                        <p:cTn id="32" dur="1" fill="hold">
                                          <p:stCondLst>
                                            <p:cond delay="499"/>
                                          </p:stCondLst>
                                        </p:cTn>
                                        <p:tgtEl>
                                          <p:spTgt spid="356354">
                                            <p:txEl>
                                              <p:pRg st="4" end="4"/>
                                            </p:txEl>
                                          </p:spTgt>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356354">
                                            <p:txEl>
                                              <p:pRg st="5" end="5"/>
                                            </p:txEl>
                                          </p:spTgt>
                                        </p:tgtEl>
                                      </p:cBhvr>
                                    </p:animEffect>
                                    <p:set>
                                      <p:cBhvr>
                                        <p:cTn id="35" dur="1" fill="hold">
                                          <p:stCondLst>
                                            <p:cond delay="499"/>
                                          </p:stCondLst>
                                        </p:cTn>
                                        <p:tgtEl>
                                          <p:spTgt spid="356354">
                                            <p:txEl>
                                              <p:pRg st="5" end="5"/>
                                            </p:txEl>
                                          </p:spTgt>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356354">
                                            <p:txEl>
                                              <p:pRg st="6" end="6"/>
                                            </p:txEl>
                                          </p:spTgt>
                                        </p:tgtEl>
                                      </p:cBhvr>
                                    </p:animEffect>
                                    <p:set>
                                      <p:cBhvr>
                                        <p:cTn id="38" dur="1" fill="hold">
                                          <p:stCondLst>
                                            <p:cond delay="499"/>
                                          </p:stCondLst>
                                        </p:cTn>
                                        <p:tgtEl>
                                          <p:spTgt spid="356354">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B1E319D-EEEA-8E49-925C-E36A8EC0C79F}"/>
              </a:ext>
            </a:extLst>
          </p:cNvPr>
          <p:cNvPicPr>
            <a:picLocks noChangeAspect="1"/>
          </p:cNvPicPr>
          <p:nvPr/>
        </p:nvPicPr>
        <p:blipFill>
          <a:blip r:embed="rId3"/>
          <a:stretch>
            <a:fillRect/>
          </a:stretch>
        </p:blipFill>
        <p:spPr>
          <a:xfrm>
            <a:off x="1979712" y="980727"/>
            <a:ext cx="5616624" cy="5744275"/>
          </a:xfrm>
          <a:prstGeom prst="rect">
            <a:avLst/>
          </a:prstGeom>
        </p:spPr>
      </p:pic>
    </p:spTree>
    <p:extLst>
      <p:ext uri="{BB962C8B-B14F-4D97-AF65-F5344CB8AC3E}">
        <p14:creationId xmlns:p14="http://schemas.microsoft.com/office/powerpoint/2010/main" val="38106497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979003"/>
            <a:ext cx="75596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r>
              <a:rPr lang="fr-FR" altLang="fr-FR" sz="2400" i="1" dirty="0"/>
              <a:t>Exemple du jeu d’échecs:</a:t>
            </a:r>
          </a:p>
          <a:p>
            <a:pP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Les règles (droit) prévoient la fin de la partie (*échec et mat* ou autre).</a:t>
            </a:r>
          </a:p>
          <a:p>
            <a:pPr eaLnBrk="1" hangingPunct="1">
              <a:spcBef>
                <a:spcPct val="0"/>
              </a:spcBef>
              <a:buClrTx/>
              <a:buSzTx/>
              <a:buFontTx/>
              <a:buNone/>
            </a:pPr>
            <a:r>
              <a:rPr lang="fr-FR" altLang="fr-FR" sz="2400" dirty="0"/>
              <a:t>Il y a des </a:t>
            </a:r>
            <a:r>
              <a:rPr lang="fr-FR" altLang="fr-FR" sz="2400" b="1" dirty="0"/>
              <a:t>possibilités</a:t>
            </a:r>
            <a:r>
              <a:rPr lang="fr-FR" altLang="fr-FR" sz="2400" dirty="0"/>
              <a:t> de sortir des règles du droit (le </a:t>
            </a:r>
            <a:r>
              <a:rPr lang="fr-FR" altLang="fr-FR" sz="2400" b="1" dirty="0"/>
              <a:t>suicide</a:t>
            </a:r>
            <a:r>
              <a:rPr lang="fr-FR" altLang="fr-FR" sz="2400" dirty="0"/>
              <a:t> n’est pas pénalisé).</a:t>
            </a:r>
          </a:p>
          <a:p>
            <a:pP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Mais il est </a:t>
            </a:r>
            <a:r>
              <a:rPr lang="fr-FR" altLang="fr-FR" sz="2400" b="1" dirty="0"/>
              <a:t>irrationnel </a:t>
            </a:r>
            <a:r>
              <a:rPr lang="fr-FR" altLang="fr-FR" sz="2400" dirty="0"/>
              <a:t>d’édicter une loi fournissant les modalités de sortie du droit.</a:t>
            </a:r>
          </a:p>
          <a:p>
            <a:pPr eaLnBrk="1" hangingPunct="1">
              <a:spcBef>
                <a:spcPct val="0"/>
              </a:spcBef>
              <a:buClrTx/>
              <a:buSzTx/>
              <a:buFontTx/>
              <a:buNone/>
            </a:pPr>
            <a:endParaRPr lang="fr-FR" altLang="fr-FR" sz="2400" dirty="0"/>
          </a:p>
          <a:p>
            <a:pPr eaLnBrk="1" hangingPunct="1">
              <a:spcBef>
                <a:spcPct val="0"/>
              </a:spcBef>
              <a:buClrTx/>
              <a:buSzTx/>
              <a:buFontTx/>
              <a:buNone/>
            </a:pPr>
            <a:r>
              <a:rPr lang="fr-FR" altLang="fr-FR" sz="2400" dirty="0"/>
              <a:t>Il ne faut en aucun cas </a:t>
            </a:r>
            <a:r>
              <a:rPr lang="fr-FR" altLang="fr-FR" sz="2400" i="1" dirty="0"/>
              <a:t>légiférer</a:t>
            </a:r>
            <a:r>
              <a:rPr lang="fr-FR" altLang="fr-FR" sz="2400" dirty="0"/>
              <a:t> sur le suicide assisté et l’euthanasie. (En Suisse le Conseil fédéral l’a bien compris, qui refuse toute législation.)</a:t>
            </a:r>
          </a:p>
        </p:txBody>
      </p:sp>
    </p:spTree>
    <p:extLst>
      <p:ext uri="{BB962C8B-B14F-4D97-AF65-F5344CB8AC3E}">
        <p14:creationId xmlns:p14="http://schemas.microsoft.com/office/powerpoint/2010/main" val="36976475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0" dur="500"/>
                                        <p:tgtEl>
                                          <p:spTgt spid="35635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15" dur="500"/>
                                        <p:tgtEl>
                                          <p:spTgt spid="35635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20" dur="500"/>
                                        <p:tgtEl>
                                          <p:spTgt spid="35635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25" dur="500"/>
                                        <p:tgtEl>
                                          <p:spTgt spid="35635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grpId="0" nodeType="clickEffect">
                                  <p:stCondLst>
                                    <p:cond delay="0"/>
                                  </p:stCondLst>
                                  <p:childTnLst>
                                    <p:animEffect transition="out" filter="checkerboard(across)">
                                      <p:cBhvr>
                                        <p:cTn id="29" dur="500"/>
                                        <p:tgtEl>
                                          <p:spTgt spid="356354">
                                            <p:txEl>
                                              <p:pRg st="0" end="0"/>
                                            </p:txEl>
                                          </p:spTgt>
                                        </p:tgtEl>
                                      </p:cBhvr>
                                    </p:animEffect>
                                    <p:set>
                                      <p:cBhvr>
                                        <p:cTn id="30" dur="1" fill="hold">
                                          <p:stCondLst>
                                            <p:cond delay="499"/>
                                          </p:stCondLst>
                                        </p:cTn>
                                        <p:tgtEl>
                                          <p:spTgt spid="356354">
                                            <p:txEl>
                                              <p:pRg st="0" end="0"/>
                                            </p:txEl>
                                          </p:spTgt>
                                        </p:tgtEl>
                                        <p:attrNameLst>
                                          <p:attrName>style.visibility</p:attrName>
                                        </p:attrNameLst>
                                      </p:cBhvr>
                                      <p:to>
                                        <p:strVal val="hidden"/>
                                      </p:to>
                                    </p:set>
                                  </p:childTnLst>
                                </p:cTn>
                              </p:par>
                              <p:par>
                                <p:cTn id="31" presetID="5" presetClass="exit" presetSubtype="10" fill="hold" grpId="0" nodeType="withEffect">
                                  <p:stCondLst>
                                    <p:cond delay="0"/>
                                  </p:stCondLst>
                                  <p:childTnLst>
                                    <p:animEffect transition="out" filter="checkerboard(across)">
                                      <p:cBhvr>
                                        <p:cTn id="32" dur="500"/>
                                        <p:tgtEl>
                                          <p:spTgt spid="356354">
                                            <p:txEl>
                                              <p:pRg st="2" end="2"/>
                                            </p:txEl>
                                          </p:spTgt>
                                        </p:tgtEl>
                                      </p:cBhvr>
                                    </p:animEffect>
                                    <p:set>
                                      <p:cBhvr>
                                        <p:cTn id="33" dur="1" fill="hold">
                                          <p:stCondLst>
                                            <p:cond delay="499"/>
                                          </p:stCondLst>
                                        </p:cTn>
                                        <p:tgtEl>
                                          <p:spTgt spid="356354">
                                            <p:txEl>
                                              <p:pRg st="2" end="2"/>
                                            </p:txEl>
                                          </p:spTgt>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56354">
                                            <p:txEl>
                                              <p:pRg st="3" end="3"/>
                                            </p:txEl>
                                          </p:spTgt>
                                        </p:tgtEl>
                                      </p:cBhvr>
                                    </p:animEffect>
                                    <p:set>
                                      <p:cBhvr>
                                        <p:cTn id="36" dur="1" fill="hold">
                                          <p:stCondLst>
                                            <p:cond delay="499"/>
                                          </p:stCondLst>
                                        </p:cTn>
                                        <p:tgtEl>
                                          <p:spTgt spid="356354">
                                            <p:txEl>
                                              <p:pRg st="3" end="3"/>
                                            </p:txEl>
                                          </p:spTgt>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356354">
                                            <p:txEl>
                                              <p:pRg st="5" end="5"/>
                                            </p:txEl>
                                          </p:spTgt>
                                        </p:tgtEl>
                                      </p:cBhvr>
                                    </p:animEffect>
                                    <p:set>
                                      <p:cBhvr>
                                        <p:cTn id="39" dur="1" fill="hold">
                                          <p:stCondLst>
                                            <p:cond delay="499"/>
                                          </p:stCondLst>
                                        </p:cTn>
                                        <p:tgtEl>
                                          <p:spTgt spid="356354">
                                            <p:txEl>
                                              <p:pRg st="5" end="5"/>
                                            </p:txEl>
                                          </p:spTgt>
                                        </p:tgtEl>
                                        <p:attrNameLst>
                                          <p:attrName>style.visibility</p:attrName>
                                        </p:attrNameLst>
                                      </p:cBhvr>
                                      <p:to>
                                        <p:strVal val="hidden"/>
                                      </p:to>
                                    </p:set>
                                  </p:childTnLst>
                                </p:cTn>
                              </p:par>
                              <p:par>
                                <p:cTn id="40" presetID="5" presetClass="exit" presetSubtype="10" fill="hold" grpId="0" nodeType="withEffect">
                                  <p:stCondLst>
                                    <p:cond delay="0"/>
                                  </p:stCondLst>
                                  <p:childTnLst>
                                    <p:animEffect transition="out" filter="checkerboard(across)">
                                      <p:cBhvr>
                                        <p:cTn id="41" dur="500"/>
                                        <p:tgtEl>
                                          <p:spTgt spid="356354">
                                            <p:txEl>
                                              <p:pRg st="7" end="7"/>
                                            </p:txEl>
                                          </p:spTgt>
                                        </p:tgtEl>
                                      </p:cBhvr>
                                    </p:animEffect>
                                    <p:set>
                                      <p:cBhvr>
                                        <p:cTn id="42" dur="1" fill="hold">
                                          <p:stCondLst>
                                            <p:cond delay="499"/>
                                          </p:stCondLst>
                                        </p:cTn>
                                        <p:tgtEl>
                                          <p:spTgt spid="356354">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611561" y="2086997"/>
            <a:ext cx="806412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400" dirty="0"/>
              <a:t>Le relativisme se heurte à des problèmes insurmontables</a:t>
            </a:r>
          </a:p>
          <a:p>
            <a:pPr algn="ctr" eaLnBrk="1" hangingPunct="1">
              <a:spcBef>
                <a:spcPct val="0"/>
              </a:spcBef>
              <a:buClrTx/>
              <a:buSzTx/>
              <a:buFontTx/>
              <a:buNone/>
            </a:pPr>
            <a:endParaRPr lang="fr-FR" altLang="fr-FR" sz="2400" dirty="0"/>
          </a:p>
          <a:p>
            <a:pPr algn="ctr" eaLnBrk="1" hangingPunct="1">
              <a:spcBef>
                <a:spcPct val="0"/>
              </a:spcBef>
              <a:buClrTx/>
              <a:buSzTx/>
              <a:buFontTx/>
              <a:buNone/>
            </a:pPr>
            <a:r>
              <a:rPr lang="fr-FR" altLang="fr-FR" sz="2400" dirty="0"/>
              <a:t>Si chacun est maître de sa propre mort et que son intention, à un moment donné, est de se suicider, alors une personne </a:t>
            </a:r>
            <a:r>
              <a:rPr lang="fr-FR" altLang="fr-FR" sz="2400" u="sng" dirty="0"/>
              <a:t>bien portante</a:t>
            </a:r>
            <a:r>
              <a:rPr lang="fr-FR" altLang="fr-FR" sz="2400" dirty="0"/>
              <a:t> devrait tout aussi légitimement pouvoir faire appel aux services d’associations d’aide au suicide.</a:t>
            </a:r>
          </a:p>
        </p:txBody>
      </p:sp>
    </p:spTree>
    <p:extLst>
      <p:ext uri="{BB962C8B-B14F-4D97-AF65-F5344CB8AC3E}">
        <p14:creationId xmlns:p14="http://schemas.microsoft.com/office/powerpoint/2010/main" val="4149536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2" dur="500"/>
                                        <p:tgtEl>
                                          <p:spTgt spid="3563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356354">
                                            <p:txEl>
                                              <p:pRg st="0" end="0"/>
                                            </p:txEl>
                                          </p:spTgt>
                                        </p:tgtEl>
                                      </p:cBhvr>
                                    </p:animEffect>
                                    <p:set>
                                      <p:cBhvr>
                                        <p:cTn id="17" dur="1" fill="hold">
                                          <p:stCondLst>
                                            <p:cond delay="499"/>
                                          </p:stCondLst>
                                        </p:cTn>
                                        <p:tgtEl>
                                          <p:spTgt spid="356354">
                                            <p:txEl>
                                              <p:pRg st="0" end="0"/>
                                            </p:txEl>
                                          </p:spTgt>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356354">
                                            <p:txEl>
                                              <p:pRg st="2" end="2"/>
                                            </p:txEl>
                                          </p:spTgt>
                                        </p:tgtEl>
                                      </p:cBhvr>
                                    </p:animEffect>
                                    <p:set>
                                      <p:cBhvr>
                                        <p:cTn id="20" dur="1" fill="hold">
                                          <p:stCondLst>
                                            <p:cond delay="499"/>
                                          </p:stCondLst>
                                        </p:cTn>
                                        <p:tgtEl>
                                          <p:spTgt spid="35635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1116013" y="332672"/>
            <a:ext cx="755967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algn="ctr" eaLnBrk="1" hangingPunct="1">
              <a:spcBef>
                <a:spcPct val="0"/>
              </a:spcBef>
              <a:buClrTx/>
              <a:buSzTx/>
              <a:buFontTx/>
              <a:buNone/>
            </a:pPr>
            <a:r>
              <a:rPr lang="fr-FR" altLang="fr-FR" sz="2200" dirty="0"/>
              <a:t>=&gt; Impossibilité de fixer des </a:t>
            </a:r>
            <a:r>
              <a:rPr lang="fr-FR" altLang="fr-FR" sz="2200" b="1" dirty="0"/>
              <a:t>conditions objectives</a:t>
            </a:r>
            <a:r>
              <a:rPr lang="fr-FR" altLang="fr-FR" sz="2200" dirty="0"/>
              <a:t>:</a:t>
            </a:r>
          </a:p>
          <a:p>
            <a:pPr eaLnBrk="1" hangingPunct="1">
              <a:spcBef>
                <a:spcPct val="0"/>
              </a:spcBef>
              <a:buClrTx/>
              <a:buSzTx/>
              <a:buFontTx/>
              <a:buNone/>
            </a:pPr>
            <a:r>
              <a:rPr lang="fr-FR" altLang="fr-FR" sz="2200" dirty="0"/>
              <a:t>2004: personnes en </a:t>
            </a:r>
            <a:r>
              <a:rPr lang="fr-FR" altLang="fr-FR" sz="2200" b="1" dirty="0"/>
              <a:t>fin de vie </a:t>
            </a:r>
            <a:r>
              <a:rPr lang="fr-FR" altLang="fr-FR" sz="2200" dirty="0"/>
              <a:t>(ASSM)</a:t>
            </a:r>
          </a:p>
          <a:p>
            <a:pPr eaLnBrk="1" hangingPunct="1">
              <a:spcBef>
                <a:spcPct val="0"/>
              </a:spcBef>
              <a:buClrTx/>
              <a:buSzTx/>
              <a:buFontTx/>
              <a:buNone/>
            </a:pPr>
            <a:r>
              <a:rPr lang="fr-FR" altLang="fr-FR" sz="2200" dirty="0"/>
              <a:t>2005:malades psychiques (TF, CNE)</a:t>
            </a:r>
          </a:p>
          <a:p>
            <a:pPr eaLnBrk="1" hangingPunct="1">
              <a:spcBef>
                <a:spcPct val="0"/>
              </a:spcBef>
              <a:buClrTx/>
              <a:buSzTx/>
              <a:buNone/>
            </a:pPr>
            <a:r>
              <a:rPr lang="fr-FR" altLang="fr-FR" sz="2200" dirty="0"/>
              <a:t>2005: personnes étrangères (sans dossier) (</a:t>
            </a:r>
            <a:r>
              <a:rPr lang="fr-FR" altLang="fr-FR" sz="2200" dirty="0" err="1"/>
              <a:t>Dignitas</a:t>
            </a:r>
            <a:r>
              <a:rPr lang="fr-FR" altLang="fr-FR" sz="2200" dirty="0"/>
              <a:t>)</a:t>
            </a:r>
          </a:p>
          <a:p>
            <a:pPr eaLnBrk="1" hangingPunct="1">
              <a:spcBef>
                <a:spcPct val="0"/>
              </a:spcBef>
              <a:buClrTx/>
              <a:buSzTx/>
              <a:buFontTx/>
              <a:buNone/>
            </a:pPr>
            <a:r>
              <a:rPr lang="fr-CH" sz="2200" dirty="0"/>
              <a:t>2007: souffrir « d’une maladie ou de séquelles d’accident, graves et incurables » (idem loi VD 2012)</a:t>
            </a:r>
            <a:endParaRPr lang="fr-FR" altLang="fr-FR" sz="2200" dirty="0"/>
          </a:p>
          <a:p>
            <a:pPr eaLnBrk="1" hangingPunct="1">
              <a:spcBef>
                <a:spcPct val="0"/>
              </a:spcBef>
              <a:buClrTx/>
              <a:buSzTx/>
              <a:buFontTx/>
              <a:buNone/>
            </a:pPr>
            <a:r>
              <a:rPr lang="fr-CH" sz="2200" dirty="0"/>
              <a:t>2007: Zurich, 34 % ne souffrant d’aucune maladie mortelle</a:t>
            </a:r>
            <a:endParaRPr lang="fr-FR" altLang="fr-FR" sz="2200" dirty="0"/>
          </a:p>
          <a:p>
            <a:pPr eaLnBrk="1" hangingPunct="1">
              <a:spcBef>
                <a:spcPct val="0"/>
              </a:spcBef>
              <a:buClrTx/>
              <a:buSzTx/>
              <a:buFontTx/>
              <a:buNone/>
            </a:pPr>
            <a:r>
              <a:rPr lang="fr-CH" sz="2200" dirty="0"/>
              <a:t>2014: patients atteints de « polypathologies invalidantes dues à l’âge »</a:t>
            </a:r>
          </a:p>
          <a:p>
            <a:pPr eaLnBrk="1" hangingPunct="1">
              <a:spcBef>
                <a:spcPct val="0"/>
              </a:spcBef>
              <a:buClrTx/>
              <a:buSzTx/>
              <a:buFontTx/>
              <a:buNone/>
            </a:pPr>
            <a:r>
              <a:rPr lang="fr-CH" altLang="fr-FR" sz="2200" dirty="0"/>
              <a:t>2018: tout patient avec </a:t>
            </a:r>
            <a:r>
              <a:rPr lang="fr-CH" sz="2200" dirty="0"/>
              <a:t>« symptômes de la maladie et/ou les limitations fonctionnelles» qui «lui causent une souffrance qu’il juge insupportable»</a:t>
            </a:r>
            <a:endParaRPr lang="fr-FR" altLang="fr-FR" sz="2200" dirty="0"/>
          </a:p>
          <a:p>
            <a:pPr eaLnBrk="1" hangingPunct="1">
              <a:spcBef>
                <a:spcPct val="0"/>
              </a:spcBef>
              <a:buClrTx/>
              <a:buSzTx/>
              <a:buFontTx/>
              <a:buNone/>
            </a:pPr>
            <a:r>
              <a:rPr lang="fr-CH" altLang="fr-FR" sz="2200" dirty="0"/>
              <a:t>2023: détenus (en cours)</a:t>
            </a:r>
          </a:p>
          <a:p>
            <a:pPr eaLnBrk="1" hangingPunct="1">
              <a:spcBef>
                <a:spcPct val="0"/>
              </a:spcBef>
              <a:buClrTx/>
              <a:buSzTx/>
              <a:buFontTx/>
              <a:buNone/>
            </a:pPr>
            <a:r>
              <a:rPr lang="fr-CH" altLang="fr-FR" sz="2200" dirty="0"/>
              <a:t>2024: en discussion: </a:t>
            </a:r>
            <a:r>
              <a:rPr lang="fr-CH" sz="2200" dirty="0"/>
              <a:t>« souffrances existentielles ». </a:t>
            </a:r>
            <a:endParaRPr lang="fr-FR" altLang="fr-FR" sz="2200" dirty="0"/>
          </a:p>
          <a:p>
            <a:pPr eaLnBrk="1" hangingPunct="1">
              <a:spcBef>
                <a:spcPct val="0"/>
              </a:spcBef>
              <a:buClrTx/>
              <a:buSzTx/>
              <a:buNone/>
            </a:pPr>
            <a:r>
              <a:rPr lang="fr-FR" altLang="fr-FR" sz="2200" dirty="0"/>
              <a:t>2024: médecin acquitté pour AS sur personne en pleine santé</a:t>
            </a:r>
          </a:p>
          <a:p>
            <a:pPr eaLnBrk="1" hangingPunct="1">
              <a:spcBef>
                <a:spcPct val="0"/>
              </a:spcBef>
              <a:buClrTx/>
              <a:buSzTx/>
              <a:buNone/>
            </a:pPr>
            <a:r>
              <a:rPr lang="fr-FR" altLang="fr-FR" sz="2200" dirty="0"/>
              <a:t>2024: capsule </a:t>
            </a:r>
            <a:r>
              <a:rPr lang="fr-FR" altLang="fr-FR" sz="2200" dirty="0" err="1"/>
              <a:t>Sarco</a:t>
            </a:r>
            <a:r>
              <a:rPr lang="fr-FR" altLang="fr-FR" sz="2200" dirty="0"/>
              <a:t>, qui ne requiert </a:t>
            </a:r>
            <a:r>
              <a:rPr lang="fr-FR" altLang="fr-FR" sz="2200" b="1" dirty="0"/>
              <a:t>aucune indication </a:t>
            </a:r>
            <a:r>
              <a:rPr lang="fr-FR" altLang="fr-FR" sz="2200" dirty="0"/>
              <a:t>médicale</a:t>
            </a:r>
          </a:p>
        </p:txBody>
      </p:sp>
    </p:spTree>
    <p:extLst>
      <p:ext uri="{BB962C8B-B14F-4D97-AF65-F5344CB8AC3E}">
        <p14:creationId xmlns:p14="http://schemas.microsoft.com/office/powerpoint/2010/main" val="32528777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6354">
                                            <p:txEl>
                                              <p:pRg st="1" end="1"/>
                                            </p:txEl>
                                          </p:spTgt>
                                        </p:tgtEl>
                                        <p:attrNameLst>
                                          <p:attrName>style.visibility</p:attrName>
                                        </p:attrNameLst>
                                      </p:cBhvr>
                                      <p:to>
                                        <p:strVal val="visible"/>
                                      </p:to>
                                    </p:set>
                                    <p:animEffect transition="in" filter="checkerboard(across)">
                                      <p:cBhvr>
                                        <p:cTn id="12" dur="500"/>
                                        <p:tgtEl>
                                          <p:spTgt spid="3563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56354">
                                            <p:txEl>
                                              <p:pRg st="2" end="2"/>
                                            </p:txEl>
                                          </p:spTgt>
                                        </p:tgtEl>
                                        <p:attrNameLst>
                                          <p:attrName>style.visibility</p:attrName>
                                        </p:attrNameLst>
                                      </p:cBhvr>
                                      <p:to>
                                        <p:strVal val="visible"/>
                                      </p:to>
                                    </p:set>
                                    <p:animEffect transition="in" filter="checkerboard(across)">
                                      <p:cBhvr>
                                        <p:cTn id="17" dur="500"/>
                                        <p:tgtEl>
                                          <p:spTgt spid="3563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56354">
                                            <p:txEl>
                                              <p:pRg st="3" end="3"/>
                                            </p:txEl>
                                          </p:spTgt>
                                        </p:tgtEl>
                                        <p:attrNameLst>
                                          <p:attrName>style.visibility</p:attrName>
                                        </p:attrNameLst>
                                      </p:cBhvr>
                                      <p:to>
                                        <p:strVal val="visible"/>
                                      </p:to>
                                    </p:set>
                                    <p:animEffect transition="in" filter="checkerboard(across)">
                                      <p:cBhvr>
                                        <p:cTn id="22" dur="500"/>
                                        <p:tgtEl>
                                          <p:spTgt spid="3563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6354">
                                            <p:txEl>
                                              <p:pRg st="4" end="4"/>
                                            </p:txEl>
                                          </p:spTgt>
                                        </p:tgtEl>
                                        <p:attrNameLst>
                                          <p:attrName>style.visibility</p:attrName>
                                        </p:attrNameLst>
                                      </p:cBhvr>
                                      <p:to>
                                        <p:strVal val="visible"/>
                                      </p:to>
                                    </p:set>
                                    <p:animEffect transition="in" filter="checkerboard(across)">
                                      <p:cBhvr>
                                        <p:cTn id="27" dur="500"/>
                                        <p:tgtEl>
                                          <p:spTgt spid="3563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56354">
                                            <p:txEl>
                                              <p:pRg st="5" end="5"/>
                                            </p:txEl>
                                          </p:spTgt>
                                        </p:tgtEl>
                                        <p:attrNameLst>
                                          <p:attrName>style.visibility</p:attrName>
                                        </p:attrNameLst>
                                      </p:cBhvr>
                                      <p:to>
                                        <p:strVal val="visible"/>
                                      </p:to>
                                    </p:set>
                                    <p:animEffect transition="in" filter="checkerboard(across)">
                                      <p:cBhvr>
                                        <p:cTn id="32" dur="500"/>
                                        <p:tgtEl>
                                          <p:spTgt spid="3563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56354">
                                            <p:txEl>
                                              <p:pRg st="6" end="6"/>
                                            </p:txEl>
                                          </p:spTgt>
                                        </p:tgtEl>
                                        <p:attrNameLst>
                                          <p:attrName>style.visibility</p:attrName>
                                        </p:attrNameLst>
                                      </p:cBhvr>
                                      <p:to>
                                        <p:strVal val="visible"/>
                                      </p:to>
                                    </p:set>
                                    <p:animEffect transition="in" filter="checkerboard(across)">
                                      <p:cBhvr>
                                        <p:cTn id="37" dur="500"/>
                                        <p:tgtEl>
                                          <p:spTgt spid="3563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56354">
                                            <p:txEl>
                                              <p:pRg st="7" end="7"/>
                                            </p:txEl>
                                          </p:spTgt>
                                        </p:tgtEl>
                                        <p:attrNameLst>
                                          <p:attrName>style.visibility</p:attrName>
                                        </p:attrNameLst>
                                      </p:cBhvr>
                                      <p:to>
                                        <p:strVal val="visible"/>
                                      </p:to>
                                    </p:set>
                                    <p:animEffect transition="in" filter="checkerboard(across)">
                                      <p:cBhvr>
                                        <p:cTn id="42" dur="500"/>
                                        <p:tgtEl>
                                          <p:spTgt spid="35635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56354">
                                            <p:txEl>
                                              <p:pRg st="8" end="8"/>
                                            </p:txEl>
                                          </p:spTgt>
                                        </p:tgtEl>
                                        <p:attrNameLst>
                                          <p:attrName>style.visibility</p:attrName>
                                        </p:attrNameLst>
                                      </p:cBhvr>
                                      <p:to>
                                        <p:strVal val="visible"/>
                                      </p:to>
                                    </p:set>
                                    <p:animEffect transition="in" filter="checkerboard(across)">
                                      <p:cBhvr>
                                        <p:cTn id="47" dur="500"/>
                                        <p:tgtEl>
                                          <p:spTgt spid="35635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56354">
                                            <p:txEl>
                                              <p:pRg st="9" end="9"/>
                                            </p:txEl>
                                          </p:spTgt>
                                        </p:tgtEl>
                                        <p:attrNameLst>
                                          <p:attrName>style.visibility</p:attrName>
                                        </p:attrNameLst>
                                      </p:cBhvr>
                                      <p:to>
                                        <p:strVal val="visible"/>
                                      </p:to>
                                    </p:set>
                                    <p:animEffect transition="in" filter="checkerboard(across)">
                                      <p:cBhvr>
                                        <p:cTn id="52" dur="500"/>
                                        <p:tgtEl>
                                          <p:spTgt spid="35635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56354">
                                            <p:txEl>
                                              <p:pRg st="10" end="10"/>
                                            </p:txEl>
                                          </p:spTgt>
                                        </p:tgtEl>
                                        <p:attrNameLst>
                                          <p:attrName>style.visibility</p:attrName>
                                        </p:attrNameLst>
                                      </p:cBhvr>
                                      <p:to>
                                        <p:strVal val="visible"/>
                                      </p:to>
                                    </p:set>
                                    <p:animEffect transition="in" filter="checkerboard(across)">
                                      <p:cBhvr>
                                        <p:cTn id="57" dur="500"/>
                                        <p:tgtEl>
                                          <p:spTgt spid="35635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56354">
                                            <p:txEl>
                                              <p:pRg st="11" end="11"/>
                                            </p:txEl>
                                          </p:spTgt>
                                        </p:tgtEl>
                                        <p:attrNameLst>
                                          <p:attrName>style.visibility</p:attrName>
                                        </p:attrNameLst>
                                      </p:cBhvr>
                                      <p:to>
                                        <p:strVal val="visible"/>
                                      </p:to>
                                    </p:set>
                                    <p:animEffect transition="in" filter="checkerboard(across)">
                                      <p:cBhvr>
                                        <p:cTn id="62" dur="500"/>
                                        <p:tgtEl>
                                          <p:spTgt spid="356354">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xit" presetSubtype="10" fill="hold" grpId="0" nodeType="clickEffect">
                                  <p:stCondLst>
                                    <p:cond delay="0"/>
                                  </p:stCondLst>
                                  <p:childTnLst>
                                    <p:animEffect transition="out" filter="checkerboard(across)">
                                      <p:cBhvr>
                                        <p:cTn id="66" dur="500"/>
                                        <p:tgtEl>
                                          <p:spTgt spid="356354">
                                            <p:txEl>
                                              <p:pRg st="0" end="0"/>
                                            </p:txEl>
                                          </p:spTgt>
                                        </p:tgtEl>
                                      </p:cBhvr>
                                    </p:animEffect>
                                    <p:set>
                                      <p:cBhvr>
                                        <p:cTn id="67" dur="1" fill="hold">
                                          <p:stCondLst>
                                            <p:cond delay="499"/>
                                          </p:stCondLst>
                                        </p:cTn>
                                        <p:tgtEl>
                                          <p:spTgt spid="356354">
                                            <p:txEl>
                                              <p:pRg st="0" end="0"/>
                                            </p:txEl>
                                          </p:spTgt>
                                        </p:tgtEl>
                                        <p:attrNameLst>
                                          <p:attrName>style.visibility</p:attrName>
                                        </p:attrNameLst>
                                      </p:cBhvr>
                                      <p:to>
                                        <p:strVal val="hidden"/>
                                      </p:to>
                                    </p:set>
                                  </p:childTnLst>
                                </p:cTn>
                              </p:par>
                              <p:par>
                                <p:cTn id="68" presetID="5" presetClass="exit" presetSubtype="10" fill="hold" grpId="0" nodeType="withEffect">
                                  <p:stCondLst>
                                    <p:cond delay="0"/>
                                  </p:stCondLst>
                                  <p:childTnLst>
                                    <p:animEffect transition="out" filter="checkerboard(across)">
                                      <p:cBhvr>
                                        <p:cTn id="69" dur="500"/>
                                        <p:tgtEl>
                                          <p:spTgt spid="356354">
                                            <p:txEl>
                                              <p:pRg st="1" end="1"/>
                                            </p:txEl>
                                          </p:spTgt>
                                        </p:tgtEl>
                                      </p:cBhvr>
                                    </p:animEffect>
                                    <p:set>
                                      <p:cBhvr>
                                        <p:cTn id="70" dur="1" fill="hold">
                                          <p:stCondLst>
                                            <p:cond delay="499"/>
                                          </p:stCondLst>
                                        </p:cTn>
                                        <p:tgtEl>
                                          <p:spTgt spid="356354">
                                            <p:txEl>
                                              <p:pRg st="1" end="1"/>
                                            </p:txEl>
                                          </p:spTgt>
                                        </p:tgtEl>
                                        <p:attrNameLst>
                                          <p:attrName>style.visibility</p:attrName>
                                        </p:attrNameLst>
                                      </p:cBhvr>
                                      <p:to>
                                        <p:strVal val="hidden"/>
                                      </p:to>
                                    </p:set>
                                  </p:childTnLst>
                                </p:cTn>
                              </p:par>
                              <p:par>
                                <p:cTn id="71" presetID="5" presetClass="exit" presetSubtype="10" fill="hold" grpId="0" nodeType="withEffect">
                                  <p:stCondLst>
                                    <p:cond delay="0"/>
                                  </p:stCondLst>
                                  <p:childTnLst>
                                    <p:animEffect transition="out" filter="checkerboard(across)">
                                      <p:cBhvr>
                                        <p:cTn id="72" dur="500"/>
                                        <p:tgtEl>
                                          <p:spTgt spid="356354">
                                            <p:txEl>
                                              <p:pRg st="2" end="2"/>
                                            </p:txEl>
                                          </p:spTgt>
                                        </p:tgtEl>
                                      </p:cBhvr>
                                    </p:animEffect>
                                    <p:set>
                                      <p:cBhvr>
                                        <p:cTn id="73" dur="1" fill="hold">
                                          <p:stCondLst>
                                            <p:cond delay="499"/>
                                          </p:stCondLst>
                                        </p:cTn>
                                        <p:tgtEl>
                                          <p:spTgt spid="356354">
                                            <p:txEl>
                                              <p:pRg st="2" end="2"/>
                                            </p:txEl>
                                          </p:spTgt>
                                        </p:tgtEl>
                                        <p:attrNameLst>
                                          <p:attrName>style.visibility</p:attrName>
                                        </p:attrNameLst>
                                      </p:cBhvr>
                                      <p:to>
                                        <p:strVal val="hidden"/>
                                      </p:to>
                                    </p:set>
                                  </p:childTnLst>
                                </p:cTn>
                              </p:par>
                              <p:par>
                                <p:cTn id="74" presetID="5" presetClass="exit" presetSubtype="10" fill="hold" grpId="0" nodeType="withEffect">
                                  <p:stCondLst>
                                    <p:cond delay="0"/>
                                  </p:stCondLst>
                                  <p:childTnLst>
                                    <p:animEffect transition="out" filter="checkerboard(across)">
                                      <p:cBhvr>
                                        <p:cTn id="75" dur="500"/>
                                        <p:tgtEl>
                                          <p:spTgt spid="356354">
                                            <p:txEl>
                                              <p:pRg st="3" end="3"/>
                                            </p:txEl>
                                          </p:spTgt>
                                        </p:tgtEl>
                                      </p:cBhvr>
                                    </p:animEffect>
                                    <p:set>
                                      <p:cBhvr>
                                        <p:cTn id="76" dur="1" fill="hold">
                                          <p:stCondLst>
                                            <p:cond delay="499"/>
                                          </p:stCondLst>
                                        </p:cTn>
                                        <p:tgtEl>
                                          <p:spTgt spid="356354">
                                            <p:txEl>
                                              <p:pRg st="3" end="3"/>
                                            </p:txEl>
                                          </p:spTgt>
                                        </p:tgtEl>
                                        <p:attrNameLst>
                                          <p:attrName>style.visibility</p:attrName>
                                        </p:attrNameLst>
                                      </p:cBhvr>
                                      <p:to>
                                        <p:strVal val="hidden"/>
                                      </p:to>
                                    </p:set>
                                  </p:childTnLst>
                                </p:cTn>
                              </p:par>
                              <p:par>
                                <p:cTn id="77" presetID="5" presetClass="exit" presetSubtype="10" fill="hold" grpId="0" nodeType="withEffect">
                                  <p:stCondLst>
                                    <p:cond delay="0"/>
                                  </p:stCondLst>
                                  <p:childTnLst>
                                    <p:animEffect transition="out" filter="checkerboard(across)">
                                      <p:cBhvr>
                                        <p:cTn id="78" dur="500"/>
                                        <p:tgtEl>
                                          <p:spTgt spid="356354">
                                            <p:txEl>
                                              <p:pRg st="4" end="4"/>
                                            </p:txEl>
                                          </p:spTgt>
                                        </p:tgtEl>
                                      </p:cBhvr>
                                    </p:animEffect>
                                    <p:set>
                                      <p:cBhvr>
                                        <p:cTn id="79" dur="1" fill="hold">
                                          <p:stCondLst>
                                            <p:cond delay="499"/>
                                          </p:stCondLst>
                                        </p:cTn>
                                        <p:tgtEl>
                                          <p:spTgt spid="356354">
                                            <p:txEl>
                                              <p:pRg st="4" end="4"/>
                                            </p:txEl>
                                          </p:spTgt>
                                        </p:tgtEl>
                                        <p:attrNameLst>
                                          <p:attrName>style.visibility</p:attrName>
                                        </p:attrNameLst>
                                      </p:cBhvr>
                                      <p:to>
                                        <p:strVal val="hidden"/>
                                      </p:to>
                                    </p:set>
                                  </p:childTnLst>
                                </p:cTn>
                              </p:par>
                              <p:par>
                                <p:cTn id="80" presetID="5" presetClass="exit" presetSubtype="10" fill="hold" grpId="0" nodeType="withEffect">
                                  <p:stCondLst>
                                    <p:cond delay="0"/>
                                  </p:stCondLst>
                                  <p:childTnLst>
                                    <p:animEffect transition="out" filter="checkerboard(across)">
                                      <p:cBhvr>
                                        <p:cTn id="81" dur="500"/>
                                        <p:tgtEl>
                                          <p:spTgt spid="356354">
                                            <p:txEl>
                                              <p:pRg st="5" end="5"/>
                                            </p:txEl>
                                          </p:spTgt>
                                        </p:tgtEl>
                                      </p:cBhvr>
                                    </p:animEffect>
                                    <p:set>
                                      <p:cBhvr>
                                        <p:cTn id="82" dur="1" fill="hold">
                                          <p:stCondLst>
                                            <p:cond delay="499"/>
                                          </p:stCondLst>
                                        </p:cTn>
                                        <p:tgtEl>
                                          <p:spTgt spid="356354">
                                            <p:txEl>
                                              <p:pRg st="5" end="5"/>
                                            </p:txEl>
                                          </p:spTgt>
                                        </p:tgtEl>
                                        <p:attrNameLst>
                                          <p:attrName>style.visibility</p:attrName>
                                        </p:attrNameLst>
                                      </p:cBhvr>
                                      <p:to>
                                        <p:strVal val="hidden"/>
                                      </p:to>
                                    </p:set>
                                  </p:childTnLst>
                                </p:cTn>
                              </p:par>
                              <p:par>
                                <p:cTn id="83" presetID="5" presetClass="exit" presetSubtype="10" fill="hold" grpId="0" nodeType="withEffect">
                                  <p:stCondLst>
                                    <p:cond delay="0"/>
                                  </p:stCondLst>
                                  <p:childTnLst>
                                    <p:animEffect transition="out" filter="checkerboard(across)">
                                      <p:cBhvr>
                                        <p:cTn id="84" dur="500"/>
                                        <p:tgtEl>
                                          <p:spTgt spid="356354">
                                            <p:txEl>
                                              <p:pRg st="6" end="6"/>
                                            </p:txEl>
                                          </p:spTgt>
                                        </p:tgtEl>
                                      </p:cBhvr>
                                    </p:animEffect>
                                    <p:set>
                                      <p:cBhvr>
                                        <p:cTn id="85" dur="1" fill="hold">
                                          <p:stCondLst>
                                            <p:cond delay="499"/>
                                          </p:stCondLst>
                                        </p:cTn>
                                        <p:tgtEl>
                                          <p:spTgt spid="356354">
                                            <p:txEl>
                                              <p:pRg st="6" end="6"/>
                                            </p:txEl>
                                          </p:spTgt>
                                        </p:tgtEl>
                                        <p:attrNameLst>
                                          <p:attrName>style.visibility</p:attrName>
                                        </p:attrNameLst>
                                      </p:cBhvr>
                                      <p:to>
                                        <p:strVal val="hidden"/>
                                      </p:to>
                                    </p:set>
                                  </p:childTnLst>
                                </p:cTn>
                              </p:par>
                              <p:par>
                                <p:cTn id="86" presetID="5" presetClass="exit" presetSubtype="10" fill="hold" grpId="0" nodeType="withEffect">
                                  <p:stCondLst>
                                    <p:cond delay="0"/>
                                  </p:stCondLst>
                                  <p:childTnLst>
                                    <p:animEffect transition="out" filter="checkerboard(across)">
                                      <p:cBhvr>
                                        <p:cTn id="87" dur="500"/>
                                        <p:tgtEl>
                                          <p:spTgt spid="356354">
                                            <p:txEl>
                                              <p:pRg st="7" end="7"/>
                                            </p:txEl>
                                          </p:spTgt>
                                        </p:tgtEl>
                                      </p:cBhvr>
                                    </p:animEffect>
                                    <p:set>
                                      <p:cBhvr>
                                        <p:cTn id="88" dur="1" fill="hold">
                                          <p:stCondLst>
                                            <p:cond delay="499"/>
                                          </p:stCondLst>
                                        </p:cTn>
                                        <p:tgtEl>
                                          <p:spTgt spid="356354">
                                            <p:txEl>
                                              <p:pRg st="7" end="7"/>
                                            </p:txEl>
                                          </p:spTgt>
                                        </p:tgtEl>
                                        <p:attrNameLst>
                                          <p:attrName>style.visibility</p:attrName>
                                        </p:attrNameLst>
                                      </p:cBhvr>
                                      <p:to>
                                        <p:strVal val="hidden"/>
                                      </p:to>
                                    </p:set>
                                  </p:childTnLst>
                                </p:cTn>
                              </p:par>
                              <p:par>
                                <p:cTn id="89" presetID="5" presetClass="exit" presetSubtype="10" fill="hold" grpId="0" nodeType="withEffect">
                                  <p:stCondLst>
                                    <p:cond delay="0"/>
                                  </p:stCondLst>
                                  <p:childTnLst>
                                    <p:animEffect transition="out" filter="checkerboard(across)">
                                      <p:cBhvr>
                                        <p:cTn id="90" dur="500"/>
                                        <p:tgtEl>
                                          <p:spTgt spid="356354">
                                            <p:txEl>
                                              <p:pRg st="8" end="8"/>
                                            </p:txEl>
                                          </p:spTgt>
                                        </p:tgtEl>
                                      </p:cBhvr>
                                    </p:animEffect>
                                    <p:set>
                                      <p:cBhvr>
                                        <p:cTn id="91" dur="1" fill="hold">
                                          <p:stCondLst>
                                            <p:cond delay="499"/>
                                          </p:stCondLst>
                                        </p:cTn>
                                        <p:tgtEl>
                                          <p:spTgt spid="356354">
                                            <p:txEl>
                                              <p:pRg st="8" end="8"/>
                                            </p:txEl>
                                          </p:spTgt>
                                        </p:tgtEl>
                                        <p:attrNameLst>
                                          <p:attrName>style.visibility</p:attrName>
                                        </p:attrNameLst>
                                      </p:cBhvr>
                                      <p:to>
                                        <p:strVal val="hidden"/>
                                      </p:to>
                                    </p:set>
                                  </p:childTnLst>
                                </p:cTn>
                              </p:par>
                              <p:par>
                                <p:cTn id="92" presetID="5" presetClass="exit" presetSubtype="10" fill="hold" grpId="0" nodeType="withEffect">
                                  <p:stCondLst>
                                    <p:cond delay="0"/>
                                  </p:stCondLst>
                                  <p:childTnLst>
                                    <p:animEffect transition="out" filter="checkerboard(across)">
                                      <p:cBhvr>
                                        <p:cTn id="93" dur="500"/>
                                        <p:tgtEl>
                                          <p:spTgt spid="356354">
                                            <p:txEl>
                                              <p:pRg st="9" end="9"/>
                                            </p:txEl>
                                          </p:spTgt>
                                        </p:tgtEl>
                                      </p:cBhvr>
                                    </p:animEffect>
                                    <p:set>
                                      <p:cBhvr>
                                        <p:cTn id="94" dur="1" fill="hold">
                                          <p:stCondLst>
                                            <p:cond delay="499"/>
                                          </p:stCondLst>
                                        </p:cTn>
                                        <p:tgtEl>
                                          <p:spTgt spid="356354">
                                            <p:txEl>
                                              <p:pRg st="9" end="9"/>
                                            </p:txEl>
                                          </p:spTgt>
                                        </p:tgtEl>
                                        <p:attrNameLst>
                                          <p:attrName>style.visibility</p:attrName>
                                        </p:attrNameLst>
                                      </p:cBhvr>
                                      <p:to>
                                        <p:strVal val="hidden"/>
                                      </p:to>
                                    </p:set>
                                  </p:childTnLst>
                                </p:cTn>
                              </p:par>
                              <p:par>
                                <p:cTn id="95" presetID="5" presetClass="exit" presetSubtype="10" fill="hold" grpId="0" nodeType="withEffect">
                                  <p:stCondLst>
                                    <p:cond delay="0"/>
                                  </p:stCondLst>
                                  <p:childTnLst>
                                    <p:animEffect transition="out" filter="checkerboard(across)">
                                      <p:cBhvr>
                                        <p:cTn id="96" dur="500"/>
                                        <p:tgtEl>
                                          <p:spTgt spid="356354">
                                            <p:txEl>
                                              <p:pRg st="10" end="10"/>
                                            </p:txEl>
                                          </p:spTgt>
                                        </p:tgtEl>
                                      </p:cBhvr>
                                    </p:animEffect>
                                    <p:set>
                                      <p:cBhvr>
                                        <p:cTn id="97" dur="1" fill="hold">
                                          <p:stCondLst>
                                            <p:cond delay="499"/>
                                          </p:stCondLst>
                                        </p:cTn>
                                        <p:tgtEl>
                                          <p:spTgt spid="356354">
                                            <p:txEl>
                                              <p:pRg st="10" end="10"/>
                                            </p:txEl>
                                          </p:spTgt>
                                        </p:tgtEl>
                                        <p:attrNameLst>
                                          <p:attrName>style.visibility</p:attrName>
                                        </p:attrNameLst>
                                      </p:cBhvr>
                                      <p:to>
                                        <p:strVal val="hidden"/>
                                      </p:to>
                                    </p:set>
                                  </p:childTnLst>
                                </p:cTn>
                              </p:par>
                              <p:par>
                                <p:cTn id="98" presetID="5" presetClass="exit" presetSubtype="10" fill="hold" grpId="0" nodeType="withEffect">
                                  <p:stCondLst>
                                    <p:cond delay="0"/>
                                  </p:stCondLst>
                                  <p:childTnLst>
                                    <p:animEffect transition="out" filter="checkerboard(across)">
                                      <p:cBhvr>
                                        <p:cTn id="99" dur="500"/>
                                        <p:tgtEl>
                                          <p:spTgt spid="356354">
                                            <p:txEl>
                                              <p:pRg st="11" end="11"/>
                                            </p:txEl>
                                          </p:spTgt>
                                        </p:tgtEl>
                                      </p:cBhvr>
                                    </p:animEffect>
                                    <p:set>
                                      <p:cBhvr>
                                        <p:cTn id="100" dur="1" fill="hold">
                                          <p:stCondLst>
                                            <p:cond delay="499"/>
                                          </p:stCondLst>
                                        </p:cTn>
                                        <p:tgtEl>
                                          <p:spTgt spid="356354">
                                            <p:txEl>
                                              <p:pRg st="11" end="1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039A00E-AAA6-F85E-4FA8-975E56CAA6C0}"/>
            </a:ext>
          </a:extLst>
        </p:cNvPr>
        <p:cNvGrpSpPr/>
        <p:nvPr/>
      </p:nvGrpSpPr>
      <p:grpSpPr>
        <a:xfrm>
          <a:off x="0" y="0"/>
          <a:ext cx="0" cy="0"/>
          <a:chOff x="0" y="0"/>
          <a:chExt cx="0" cy="0"/>
        </a:xfrm>
      </p:grpSpPr>
      <p:sp>
        <p:nvSpPr>
          <p:cNvPr id="356354" name="Rectangle 2">
            <a:extLst>
              <a:ext uri="{FF2B5EF4-FFF2-40B4-BE49-F238E27FC236}">
                <a16:creationId xmlns:a16="http://schemas.microsoft.com/office/drawing/2014/main" id="{90A89D7C-130E-AD88-5C07-225AD5900196}"/>
              </a:ext>
            </a:extLst>
          </p:cNvPr>
          <p:cNvSpPr>
            <a:spLocks noChangeArrowheads="1"/>
          </p:cNvSpPr>
          <p:nvPr/>
        </p:nvSpPr>
        <p:spPr bwMode="auto">
          <a:xfrm>
            <a:off x="1116013" y="3241168"/>
            <a:ext cx="7559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charset="2"/>
              <a:buChar char="n"/>
              <a:defRPr sz="3200">
                <a:solidFill>
                  <a:schemeClr val="tx1"/>
                </a:solidFill>
                <a:latin typeface="Arial" charset="0"/>
              </a:defRPr>
            </a:lvl1pPr>
            <a:lvl2pPr marL="742950" indent="-285750">
              <a:spcBef>
                <a:spcPct val="20000"/>
              </a:spcBef>
              <a:buClr>
                <a:schemeClr val="accent2"/>
              </a:buClr>
              <a:buSzPct val="80000"/>
              <a:buFont typeface="Wingdings" charset="2"/>
              <a:buChar char="¨"/>
              <a:defRPr sz="2800">
                <a:solidFill>
                  <a:schemeClr val="tx1"/>
                </a:solidFill>
                <a:latin typeface="Arial" charset="0"/>
              </a:defRPr>
            </a:lvl2pPr>
            <a:lvl3pPr marL="1143000" indent="-228600">
              <a:spcBef>
                <a:spcPct val="20000"/>
              </a:spcBef>
              <a:buClr>
                <a:schemeClr val="bg2"/>
              </a:buClr>
              <a:buSzPct val="65000"/>
              <a:buFont typeface="Wingdings" charset="2"/>
              <a:buChar char="n"/>
              <a:defRPr sz="2400">
                <a:solidFill>
                  <a:schemeClr val="tx1"/>
                </a:solidFill>
                <a:latin typeface="Arial" charset="0"/>
              </a:defRPr>
            </a:lvl3pPr>
            <a:lvl4pPr marL="1600200" indent="-228600">
              <a:spcBef>
                <a:spcPct val="20000"/>
              </a:spcBef>
              <a:buClr>
                <a:schemeClr val="accent2"/>
              </a:buClr>
              <a:buSzPct val="70000"/>
              <a:buFont typeface="Wingdings" charset="2"/>
              <a:buChar char="¨"/>
              <a:defRPr sz="2000">
                <a:solidFill>
                  <a:schemeClr val="tx1"/>
                </a:solidFill>
                <a:latin typeface="Arial" charset="0"/>
              </a:defRPr>
            </a:lvl4pPr>
            <a:lvl5pPr marL="2057400" indent="-228600">
              <a:spcBef>
                <a:spcPct val="20000"/>
              </a:spcBef>
              <a:buClr>
                <a:schemeClr val="bg2"/>
              </a:buClr>
              <a:buFont typeface="Wingdings"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buChar char="§"/>
              <a:defRPr sz="2000">
                <a:solidFill>
                  <a:schemeClr val="tx1"/>
                </a:solidFill>
                <a:latin typeface="Arial" charset="0"/>
              </a:defRPr>
            </a:lvl9pPr>
          </a:lstStyle>
          <a:p>
            <a:pPr eaLnBrk="1" hangingPunct="1">
              <a:spcBef>
                <a:spcPct val="0"/>
              </a:spcBef>
              <a:buClrTx/>
              <a:buSzTx/>
              <a:buFontTx/>
              <a:buNone/>
            </a:pPr>
            <a:endParaRPr lang="fr-FR" altLang="fr-FR" sz="1800" dirty="0"/>
          </a:p>
        </p:txBody>
      </p:sp>
      <p:pic>
        <p:nvPicPr>
          <p:cNvPr id="3" name="Image 2">
            <a:extLst>
              <a:ext uri="{FF2B5EF4-FFF2-40B4-BE49-F238E27FC236}">
                <a16:creationId xmlns:a16="http://schemas.microsoft.com/office/drawing/2014/main" id="{B7136674-6926-6630-8106-E7D6563848C4}"/>
              </a:ext>
            </a:extLst>
          </p:cNvPr>
          <p:cNvPicPr>
            <a:picLocks noChangeAspect="1"/>
          </p:cNvPicPr>
          <p:nvPr/>
        </p:nvPicPr>
        <p:blipFill>
          <a:blip r:embed="rId3"/>
          <a:stretch>
            <a:fillRect/>
          </a:stretch>
        </p:blipFill>
        <p:spPr>
          <a:xfrm rot="5400000">
            <a:off x="1542858" y="-915406"/>
            <a:ext cx="6221424" cy="8804100"/>
          </a:xfrm>
          <a:prstGeom prst="rect">
            <a:avLst/>
          </a:prstGeom>
        </p:spPr>
      </p:pic>
    </p:spTree>
    <p:extLst>
      <p:ext uri="{BB962C8B-B14F-4D97-AF65-F5344CB8AC3E}">
        <p14:creationId xmlns:p14="http://schemas.microsoft.com/office/powerpoint/2010/main" val="173638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nodePh="1">
                                  <p:stCondLst>
                                    <p:cond delay="0"/>
                                  </p:stCondLst>
                                  <p:endCondLst>
                                    <p:cond evt="begin" delay="0">
                                      <p:tn val="5"/>
                                    </p:cond>
                                  </p:endCondLst>
                                  <p:childTnLst>
                                    <p:set>
                                      <p:cBhvr>
                                        <p:cTn id="6" dur="1" fill="hold">
                                          <p:stCondLst>
                                            <p:cond delay="0"/>
                                          </p:stCondLst>
                                        </p:cTn>
                                        <p:tgtEl>
                                          <p:spTgt spid="356354">
                                            <p:txEl>
                                              <p:pRg st="0" end="0"/>
                                            </p:txEl>
                                          </p:spTgt>
                                        </p:tgtEl>
                                        <p:attrNameLst>
                                          <p:attrName>style.visibility</p:attrName>
                                        </p:attrNameLst>
                                      </p:cBhvr>
                                      <p:to>
                                        <p:strVal val="visible"/>
                                      </p:to>
                                    </p:set>
                                    <p:animEffect transition="in" filter="checkerboard(across)">
                                      <p:cBhvr>
                                        <p:cTn id="7" dur="500"/>
                                        <p:tgtEl>
                                          <p:spTgt spid="3563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nodePh="1">
                                  <p:stCondLst>
                                    <p:cond delay="0"/>
                                  </p:stCondLst>
                                  <p:endCondLst>
                                    <p:cond evt="begin" delay="0">
                                      <p:tn val="10"/>
                                    </p:cond>
                                  </p:endCondLst>
                                  <p:childTnLst>
                                    <p:animEffect transition="out" filter="checkerboard(across)">
                                      <p:cBhvr>
                                        <p:cTn id="11" dur="500"/>
                                        <p:tgtEl>
                                          <p:spTgt spid="356354">
                                            <p:txEl>
                                              <p:pRg st="0" end="0"/>
                                            </p:txEl>
                                          </p:spTgt>
                                        </p:tgtEl>
                                      </p:cBhvr>
                                    </p:animEffect>
                                    <p:set>
                                      <p:cBhvr>
                                        <p:cTn id="12" dur="1" fill="hold">
                                          <p:stCondLst>
                                            <p:cond delay="499"/>
                                          </p:stCondLst>
                                        </p:cTn>
                                        <p:tgtEl>
                                          <p:spTgt spid="356354">
                                            <p:txEl>
                                              <p:pRg st="0" end="0"/>
                                            </p:txEl>
                                          </p:spTgt>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build="allAtOnce"/>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TotalTime>
  <Words>4860</Words>
  <Application>Microsoft Macintosh PowerPoint</Application>
  <PresentationFormat>Affichage à l'écran (4:3)</PresentationFormat>
  <Paragraphs>591</Paragraphs>
  <Slides>67</Slides>
  <Notes>58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67</vt:i4>
      </vt:variant>
    </vt:vector>
  </HeadingPairs>
  <TitlesOfParts>
    <vt:vector size="74" baseType="lpstr">
      <vt:lpstr>Arial</vt:lpstr>
      <vt:lpstr>Arial Black</vt:lpstr>
      <vt:lpstr>Calibri</vt:lpstr>
      <vt:lpstr>Times New Roman</vt:lpstr>
      <vt:lpstr>Toronto</vt:lpstr>
      <vt:lpstr>Wingdings</vt:lpstr>
      <vt:lpstr>Pixel</vt:lpstr>
      <vt:lpstr>Les enjeux de la fin de vie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enjeux de la fin de vie</vt:lpstr>
      <vt:lpstr>Le droit de mourir dans la dignité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enjeux de la fin de vie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enjeux de la fin de vie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 de vie: enjeux éthiques</dc:title>
  <dc:creator>François-Xavier Putallaz</dc:creator>
  <cp:lastModifiedBy>François-Xavier Putallaz</cp:lastModifiedBy>
  <cp:revision>120</cp:revision>
  <cp:lastPrinted>2024-11-11T10:29:51Z</cp:lastPrinted>
  <dcterms:created xsi:type="dcterms:W3CDTF">2020-11-19T14:29:30Z</dcterms:created>
  <dcterms:modified xsi:type="dcterms:W3CDTF">2025-01-27T08:21:42Z</dcterms:modified>
</cp:coreProperties>
</file>