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notesMasterIdLst>
    <p:notesMasterId r:id="rId24"/>
  </p:notesMasterIdLst>
  <p:sldIdLst>
    <p:sldId id="256" r:id="rId2"/>
    <p:sldId id="296" r:id="rId3"/>
    <p:sldId id="258" r:id="rId4"/>
    <p:sldId id="297" r:id="rId5"/>
    <p:sldId id="281" r:id="rId6"/>
    <p:sldId id="257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4" r:id="rId19"/>
    <p:sldId id="283" r:id="rId20"/>
    <p:sldId id="282" r:id="rId21"/>
    <p:sldId id="26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 autoAdjust="0"/>
    <p:restoredTop sz="94660"/>
  </p:normalViewPr>
  <p:slideViewPr>
    <p:cSldViewPr snapToGrid="0">
      <p:cViewPr>
        <p:scale>
          <a:sx n="112" d="100"/>
          <a:sy n="112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63ECD-BC4B-4B5A-A2BB-D5C82258F306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E6BA-8C71-4CC0-AC94-A16DC3F49F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C2736C-1B5B-48B0-9723-047EB982B88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778-50B6-479E-AAC6-A3862A85D29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2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A04B-6B01-455B-A09C-C334F3EFFB3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0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5B54-1720-4FAB-8A1B-5F1C86CE7800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1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BDAE-0E97-4970-97C5-333321EC9B8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508E-6F66-4D7A-AAE7-35557EF38D19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4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E255-CB2C-4499-A2C3-006BD859DDD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2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C404-ABA2-4004-935D-0E551368B32D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7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0ECD-3E41-4FC4-9DD6-53061C82B37D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F75-E2C2-40F4-B4D4-AFDB08E457F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201B-D152-440C-B900-2CBC0703FE3A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2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154D-E7A7-44E0-AB5F-2388E4ECA0E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9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0844-CEB8-4F55-BC2D-9032721FB73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0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7D33-B6A1-45F5-B4D4-AA556621115D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D6A8-3011-47EE-BAB7-FA3A6137DBB0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0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D3A1-203E-4059-BCB3-8E61AD037030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6FA3-6918-41A6-BAFB-F6DF7015521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0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3F8F7-58E8-46EE-A816-7B9419A25C40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4407" y="1871131"/>
            <a:ext cx="7220309" cy="1515533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Assemblée Générale Ordinaire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5724" y="3985396"/>
            <a:ext cx="8673427" cy="1322587"/>
          </a:xfrm>
        </p:spPr>
        <p:txBody>
          <a:bodyPr/>
          <a:lstStyle/>
          <a:p>
            <a:r>
              <a:rPr lang="fr-FR" b="1" dirty="0" smtClean="0">
                <a:latin typeface="Bahnschrift" panose="020B0502040204020203" pitchFamily="34" charset="0"/>
              </a:rPr>
              <a:t>Mercredi 21 mai 2025</a:t>
            </a:r>
          </a:p>
          <a:p>
            <a:r>
              <a:rPr lang="fr-FR" sz="1600" b="1" dirty="0">
                <a:latin typeface="Bahnschrift" panose="020B0502040204020203" pitchFamily="34" charset="0"/>
              </a:rPr>
              <a:t>Maison de La Salle – 78A, rue de Sèvres – 75007 PARIS</a:t>
            </a:r>
            <a:endParaRPr lang="fr-FR" sz="1600" b="1" dirty="0" smtClean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7" y="270383"/>
            <a:ext cx="2128700" cy="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06" y="2634860"/>
            <a:ext cx="10396987" cy="33341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 loi « Aide à mourir »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recherchons toujours les meilleures, ou moins mauvaises façons, de faire face à la rupture anthropologique qui avance maintenant à grands, sans que la dissolution de juin 2024 n’ait permis un temps de réflexion salutaire…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Développement de l’accompagnement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Formations aux soins palliatifs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Même si le texte a été scindé en deux, ce dont nous nous réjouissons, la partie « aide à mourir » s’est même durcie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 loi « Aide à mourir »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reviendrons sur le texte et ses enjeux avec le Dr Claire FOURCADE, que nous remercions sincèrement pour le temps qu’elle nous accorde ET pour le travail de la SFAP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Quand le texte sera voté (?), quand les décrets d’application seront publiés (?) il nous faudra :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Nous les approprier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Informer et former TOUS les acteurs de nos établissements : salariés, familles, résidents, CVS…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Arrêter nos stratégies de mise en œuvre…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L’Alliance Siméon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Dont nous sommes parmi les fondateurs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L’Alliance a fin 2024 et début 2025 connu un fort tournant dans son histoire, jeune et pourtant prometteuse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L’Alliance, dans la suite d’un désengagement du FBC, a du, il y a quelques semaines se séparer de salariés pourtant motivés et compétents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Elle est aujourd’hui en « stand by » et réfléchit à son avenir</a:t>
            </a:r>
            <a:endParaRPr lang="fr-FR" sz="1600" dirty="0" smtClean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L’Alliance Siméon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Comme membre fondateur (comme AMV, CE et ITINOVA), nous ne pouvons pas nous désintéresser du sort de l’Alliance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allons donc participer activement à la réflexion qui pourrait lui donner un nouveau souffle, qui tiendra compte des contraintes économiques fortes qui pèsent sur nos adhérents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Et nous allons notamment « abriter » le Siège de l’association dans nos locaux</a:t>
            </a:r>
            <a:endParaRPr lang="fr-FR" sz="1600" dirty="0" smtClean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Coopération(s) avec la CORREF et la CEF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avons été très heureux de la présence active et stimulante de Mgr BOZO à notre dernière AG et de Mgr </a:t>
            </a:r>
            <a:r>
              <a:rPr lang="fr-FR" sz="2000" dirty="0" err="1" smtClean="0">
                <a:latin typeface="Bahnschrift" panose="020B0502040204020203" pitchFamily="34" charset="0"/>
              </a:rPr>
              <a:t>ROUG</a:t>
            </a:r>
            <a:r>
              <a:rPr lang="fr-FR" sz="2000" cap="all" dirty="0" err="1" smtClean="0">
                <a:latin typeface="Bahnschrift" panose="020B0502040204020203" pitchFamily="34" charset="0"/>
              </a:rPr>
              <a:t>é</a:t>
            </a:r>
            <a:r>
              <a:rPr lang="fr-FR" sz="2000" cap="all" dirty="0" smtClean="0">
                <a:latin typeface="Bahnschrift" panose="020B0502040204020203" pitchFamily="34" charset="0"/>
              </a:rPr>
              <a:t> </a:t>
            </a:r>
            <a:r>
              <a:rPr lang="fr-FR" sz="2000" dirty="0" smtClean="0">
                <a:latin typeface="Bahnschrift" panose="020B0502040204020203" pitchFamily="34" charset="0"/>
              </a:rPr>
              <a:t>à la session de janvier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sentons bien, face aux enjeux actuels, la nécessité d’un travail « local » avec les instances et les services diocésains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Une collaboration plus active avec la CORREF, sur des sujets ciblés, est aussi une nécessité … dont les modalités possibles restent à mettre en place</a:t>
            </a:r>
            <a:endParaRPr lang="fr-FR" sz="1600" dirty="0" smtClean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 session de janvier 2025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A connu une participation en baisse : il faudra nous interroger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A été marquée par la richesse des interventions de Bruno CADORE (OP), du Dr Jean-Gustave HENTZ, et de François-Xavier PUTALLAZ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A permis des retours d’expérience : Association ND du Bon Secours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A donné la parole à l’Alliance Siméon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Nous a permis de faire connaissance avec l’OCH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A tenté de rendre « lisibles » les enjeux de la loi avec Bertrand et Jean-Sébastien</a:t>
            </a:r>
            <a:endParaRPr lang="fr-FR" sz="1600" dirty="0" smtClean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06" y="2536580"/>
            <a:ext cx="10396987" cy="33341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En perspective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La participation des adhérents aux rencontres doit être plus importante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Les initiatives régionales type FICSA sont des échelons précieux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Le travail sur les principes, les sources qui nous animent et les convictions qu’il nous faut mettre en œuvre reste une priorité</a:t>
            </a:r>
          </a:p>
          <a:p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</a:t>
            </a:r>
            <a:r>
              <a:rPr lang="fr-FR" sz="1600" dirty="0" smtClean="0">
                <a:latin typeface="Bahnschrift" panose="020B0502040204020203" pitchFamily="34" charset="0"/>
              </a:rPr>
              <a:t>Rapport moral     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En conclusion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246" y="2536580"/>
            <a:ext cx="10705380" cy="33341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La question essentielle pour nous :</a:t>
            </a:r>
          </a:p>
          <a:p>
            <a:pPr algn="ctr"/>
            <a:endParaRPr lang="fr-FR" sz="2300" b="1" dirty="0" smtClean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fr-FR" sz="40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N’est pas </a:t>
            </a:r>
            <a:r>
              <a:rPr lang="fr-FR" sz="4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: </a:t>
            </a:r>
          </a:p>
          <a:p>
            <a:pPr marL="0" indent="0" algn="ctr">
              <a:buNone/>
            </a:pPr>
            <a:r>
              <a:rPr lang="fr-FR" sz="4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à quoi sert la FNISASIC ?</a:t>
            </a:r>
          </a:p>
          <a:p>
            <a:pPr marL="0" indent="0" algn="ctr">
              <a:buNone/>
            </a:pPr>
            <a:endParaRPr lang="fr-FR" sz="21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fr-FR" sz="4000" b="1" u="sng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Elle est </a:t>
            </a:r>
            <a:r>
              <a:rPr lang="fr-FR" sz="4000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: </a:t>
            </a:r>
          </a:p>
          <a:p>
            <a:pPr marL="0" indent="0" algn="ctr">
              <a:buNone/>
            </a:pPr>
            <a:r>
              <a:rPr lang="fr-FR" sz="47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qu’est-ce que la FNISASIC veut réellement servir ?</a:t>
            </a:r>
            <a:endParaRPr lang="fr-FR" sz="47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Ordre du Jour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5940" y="2634860"/>
            <a:ext cx="10189953" cy="361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Bahnschrift" panose="020B0502040204020203" pitchFamily="34" charset="0"/>
              </a:rPr>
              <a:t>		         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Rapport </a:t>
            </a:r>
            <a:r>
              <a:rPr lang="fr-FR" sz="2000" dirty="0">
                <a:latin typeface="Bahnschrift" panose="020B0502040204020203" pitchFamily="34" charset="0"/>
              </a:rPr>
              <a:t>financier, approbation des comptes de l’exercice 2024 et affectation du résultat, 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Quitus </a:t>
            </a:r>
            <a:r>
              <a:rPr lang="fr-FR" sz="2000" dirty="0">
                <a:latin typeface="Bahnschrift" panose="020B0502040204020203" pitchFamily="34" charset="0"/>
              </a:rPr>
              <a:t>au conseil d’administration</a:t>
            </a:r>
            <a:r>
              <a:rPr lang="fr-FR" sz="2000" dirty="0" smtClean="0">
                <a:latin typeface="Bahnschrift" panose="020B0502040204020203" pitchFamily="34" charset="0"/>
              </a:rPr>
              <a:t>,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Ordre du Jour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5940" y="2634860"/>
            <a:ext cx="10189953" cy="361354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Cotisations </a:t>
            </a:r>
            <a:r>
              <a:rPr lang="fr-FR" sz="2000" dirty="0">
                <a:latin typeface="Bahnschrift" panose="020B0502040204020203" pitchFamily="34" charset="0"/>
              </a:rPr>
              <a:t>2026</a:t>
            </a:r>
            <a:r>
              <a:rPr lang="fr-FR" sz="2000" dirty="0" smtClean="0">
                <a:latin typeface="Bahnschrift" panose="020B0502040204020203" pitchFamily="34" charset="0"/>
              </a:rPr>
              <a:t>,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Accueil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0099" y="2556932"/>
            <a:ext cx="4776497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 smtClean="0">
                <a:latin typeface="Bahnschrift" panose="020B0502040204020203" pitchFamily="34" charset="0"/>
              </a:rPr>
              <a:t>Dr. Claire FOURCADE</a:t>
            </a:r>
            <a:endParaRPr lang="fr-FR" sz="5400" b="1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fr-FR" sz="5400" b="1" dirty="0" smtClean="0">
                <a:latin typeface="Bahnschrift" panose="020B0502040204020203" pitchFamily="34" charset="0"/>
              </a:rPr>
              <a:t>SFAP</a:t>
            </a:r>
            <a:endParaRPr lang="fr-FR" sz="5400" b="1" dirty="0">
              <a:latin typeface="Bahnschrift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95402" y="5969000"/>
            <a:ext cx="7305900" cy="279400"/>
          </a:xfrm>
        </p:spPr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6" y="828136"/>
            <a:ext cx="1524132" cy="4877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12" y="2556931"/>
            <a:ext cx="4069878" cy="24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5940" y="2634860"/>
            <a:ext cx="10189953" cy="361354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Renouvellement </a:t>
            </a:r>
            <a:r>
              <a:rPr lang="fr-FR" sz="2000" dirty="0">
                <a:latin typeface="Bahnschrift" panose="020B0502040204020203" pitchFamily="34" charset="0"/>
              </a:rPr>
              <a:t>des membres du Conseil </a:t>
            </a:r>
            <a:r>
              <a:rPr lang="fr-FR" sz="2000" dirty="0" smtClean="0">
                <a:latin typeface="Bahnschrift" panose="020B0502040204020203" pitchFamily="34" charset="0"/>
              </a:rPr>
              <a:t>d’administration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759126"/>
            <a:ext cx="9601196" cy="973640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PAUSE</a:t>
            </a:r>
            <a:endParaRPr lang="fr-FR" sz="44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567" y="1826427"/>
            <a:ext cx="4481692" cy="404891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PAUSE</a:t>
            </a:r>
            <a:endParaRPr lang="fr-FR" sz="4400" b="1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380" y="2557463"/>
            <a:ext cx="3377240" cy="331787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Bibliographie</a:t>
            </a:r>
            <a:endParaRPr lang="fr-FR" dirty="0">
              <a:latin typeface="Bahnschrift" panose="020B0502040204020203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39" y="2540451"/>
            <a:ext cx="2206126" cy="331787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6" y="828136"/>
            <a:ext cx="1524132" cy="4877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87" y="2033999"/>
            <a:ext cx="2648711" cy="4187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320" y="2439995"/>
            <a:ext cx="23336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Accueil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 </a:t>
            </a:r>
            <a:r>
              <a:rPr lang="fr-FR" sz="4000" dirty="0" smtClean="0">
                <a:latin typeface="Bahnschrift" panose="020B0502040204020203" pitchFamily="34" charset="0"/>
              </a:rPr>
              <a:t>Temps de prière</a:t>
            </a:r>
            <a:endParaRPr lang="fr-FR" sz="4000" dirty="0">
              <a:latin typeface="Bahnschrift" panose="020B0502040204020203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6" y="828136"/>
            <a:ext cx="152413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latin typeface="Bahnschrift" panose="020B0502040204020203" pitchFamily="34" charset="0"/>
              </a:rPr>
              <a:t>Programme</a:t>
            </a:r>
            <a:endParaRPr lang="fr-FR" sz="5400" b="1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996576" cy="331893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 </a:t>
            </a:r>
            <a:r>
              <a:rPr lang="fr-FR" sz="4000" dirty="0" smtClean="0">
                <a:latin typeface="Bahnschrift" panose="020B0502040204020203" pitchFamily="34" charset="0"/>
              </a:rPr>
              <a:t>AGO</a:t>
            </a:r>
          </a:p>
          <a:p>
            <a:r>
              <a:rPr lang="fr-FR" sz="4000" dirty="0" smtClean="0">
                <a:latin typeface="Bahnschrift" panose="020B0502040204020203" pitchFamily="34" charset="0"/>
              </a:rPr>
              <a:t>L’accompagnement spirituel : une question anthropologique</a:t>
            </a:r>
          </a:p>
          <a:p>
            <a:r>
              <a:rPr lang="fr-FR" sz="4000" dirty="0" smtClean="0">
                <a:latin typeface="Bahnschrift" panose="020B0502040204020203" pitchFamily="34" charset="0"/>
              </a:rPr>
              <a:t>Avec le Dr. Claire FOURCADE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8" y="738271"/>
            <a:ext cx="152413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5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Ordre du Jour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5940" y="2634860"/>
            <a:ext cx="10189953" cy="361354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Approbation </a:t>
            </a:r>
            <a:r>
              <a:rPr lang="fr-FR" sz="2000" dirty="0">
                <a:latin typeface="Bahnschrift" panose="020B0502040204020203" pitchFamily="34" charset="0"/>
              </a:rPr>
              <a:t>du procès-verbal de l’Assemblée Générale Ordinaire du 23 mai 2024,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Rapport </a:t>
            </a:r>
            <a:r>
              <a:rPr lang="fr-FR" sz="2000" dirty="0">
                <a:latin typeface="Bahnschrift" panose="020B0502040204020203" pitchFamily="34" charset="0"/>
              </a:rPr>
              <a:t>moral et d’activités de l’année 2024,			         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Rapport </a:t>
            </a:r>
            <a:r>
              <a:rPr lang="fr-FR" sz="2000" dirty="0">
                <a:latin typeface="Bahnschrift" panose="020B0502040204020203" pitchFamily="34" charset="0"/>
              </a:rPr>
              <a:t>financier, approbation des comptes de l’exercice 2024 et affectation du résultat, 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Quitus </a:t>
            </a:r>
            <a:r>
              <a:rPr lang="fr-FR" sz="2000" dirty="0">
                <a:latin typeface="Bahnschrift" panose="020B0502040204020203" pitchFamily="34" charset="0"/>
              </a:rPr>
              <a:t>au conseil d’administration,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Cotisations </a:t>
            </a:r>
            <a:r>
              <a:rPr lang="fr-FR" sz="2000" dirty="0">
                <a:latin typeface="Bahnschrift" panose="020B0502040204020203" pitchFamily="34" charset="0"/>
              </a:rPr>
              <a:t>2026,</a:t>
            </a:r>
          </a:p>
          <a:p>
            <a:r>
              <a:rPr lang="fr-FR" sz="2000" dirty="0" smtClean="0">
                <a:latin typeface="Bahnschrift" panose="020B0502040204020203" pitchFamily="34" charset="0"/>
              </a:rPr>
              <a:t>Renouvellement </a:t>
            </a:r>
            <a:r>
              <a:rPr lang="fr-FR" sz="2000" dirty="0">
                <a:latin typeface="Bahnschrift" panose="020B0502040204020203" pitchFamily="34" charset="0"/>
              </a:rPr>
              <a:t>des membres du Conseil </a:t>
            </a:r>
            <a:r>
              <a:rPr lang="fr-FR" sz="2000" dirty="0" smtClean="0">
                <a:latin typeface="Bahnschrift" panose="020B0502040204020203" pitchFamily="34" charset="0"/>
              </a:rPr>
              <a:t>d’administration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Ordre du Jour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5940" y="2634860"/>
            <a:ext cx="10189953" cy="361354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Approbation </a:t>
            </a:r>
            <a:r>
              <a:rPr lang="fr-FR" sz="2000" dirty="0">
                <a:latin typeface="Bahnschrift" panose="020B0502040204020203" pitchFamily="34" charset="0"/>
              </a:rPr>
              <a:t>du procès-verbal de l’Assemblée Générale Ordinaire du 23 mai 2024</a:t>
            </a:r>
            <a:r>
              <a:rPr lang="fr-FR" sz="2000" dirty="0" smtClean="0">
                <a:latin typeface="Bahnschrift" panose="020B0502040204020203" pitchFamily="34" charset="0"/>
              </a:rPr>
              <a:t>,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06" y="2634860"/>
            <a:ext cx="10396987" cy="333414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Par souci de cohérence, ce rapport moral court depuis la dernière AGO jusqu’à aujourd’hui</a:t>
            </a:r>
            <a:r>
              <a:rPr lang="fr-FR" sz="2000" dirty="0">
                <a:latin typeface="Bahnschrift" panose="020B0502040204020203" pitchFamily="34" charset="0"/>
              </a:rPr>
              <a:t>	</a:t>
            </a:r>
            <a:endParaRPr lang="fr-FR" sz="2000" dirty="0" smtClean="0">
              <a:latin typeface="Bahnschrift" panose="020B0502040204020203" pitchFamily="34" charset="0"/>
            </a:endParaRPr>
          </a:p>
          <a:p>
            <a:r>
              <a:rPr lang="fr-FR" sz="2000" dirty="0" smtClean="0">
                <a:latin typeface="Bahnschrift" panose="020B0502040204020203" pitchFamily="34" charset="0"/>
              </a:rPr>
              <a:t>La dernière AG soulignait: </a:t>
            </a:r>
          </a:p>
          <a:p>
            <a:pPr lvl="1"/>
            <a:r>
              <a:rPr lang="fr-FR" sz="1600" dirty="0">
                <a:latin typeface="Bahnschrift" panose="020B0502040204020203" pitchFamily="34" charset="0"/>
              </a:rPr>
              <a:t>L</a:t>
            </a:r>
            <a:r>
              <a:rPr lang="fr-FR" sz="1600" dirty="0" smtClean="0">
                <a:latin typeface="Bahnschrift" panose="020B0502040204020203" pitchFamily="34" charset="0"/>
              </a:rPr>
              <a:t>’importance et les enjeux du projet de loi « Aide à mourir »</a:t>
            </a:r>
            <a:r>
              <a:rPr lang="fr-FR" sz="1600" dirty="0">
                <a:latin typeface="Bahnschrift" panose="020B0502040204020203" pitchFamily="34" charset="0"/>
              </a:rPr>
              <a:t>	</a:t>
            </a:r>
            <a:endParaRPr lang="fr-FR" sz="1600" dirty="0" smtClean="0">
              <a:latin typeface="Bahnschrift" panose="020B0502040204020203" pitchFamily="34" charset="0"/>
            </a:endParaRP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Les enjeux de la montée en charge de l’Alliance Siméon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La nécessité de renforcer les liens avec la CORREF et la CEF</a:t>
            </a:r>
          </a:p>
          <a:p>
            <a:pPr lvl="1"/>
            <a:r>
              <a:rPr lang="fr-FR" sz="1600" dirty="0" smtClean="0">
                <a:latin typeface="Bahnschrift" panose="020B0502040204020203" pitchFamily="34" charset="0"/>
              </a:rPr>
              <a:t>Et les questions liées à la « double tarification »  dans les EHPAD, dans un contexte économique très fragile depuis plusieurs années       </a:t>
            </a:r>
            <a:endParaRPr lang="fr-FR" sz="16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8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AGO : Rapport moral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06" y="2634860"/>
            <a:ext cx="10396987" cy="333414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>
                <a:latin typeface="Bahnschrift" panose="020B0502040204020203" pitchFamily="34" charset="0"/>
              </a:rPr>
              <a:t>Il arrive que l’histoire se répète !!</a:t>
            </a:r>
          </a:p>
          <a:p>
            <a:endParaRPr lang="fr-FR" sz="2000" dirty="0">
              <a:latin typeface="Bahnschrift" panose="020B0502040204020203" pitchFamily="34" charset="0"/>
            </a:endParaRPr>
          </a:p>
          <a:p>
            <a:r>
              <a:rPr lang="fr-FR" sz="2000" dirty="0" smtClean="0">
                <a:latin typeface="Bahnschrift" panose="020B0502040204020203" pitchFamily="34" charset="0"/>
              </a:rPr>
              <a:t>Ces quatre points d’attention peuvent être quasiment repris à l’identique</a:t>
            </a:r>
          </a:p>
          <a:p>
            <a:endParaRPr lang="fr-FR" sz="2000" dirty="0">
              <a:latin typeface="Bahnschrift" panose="020B0502040204020203" pitchFamily="34" charset="0"/>
            </a:endParaRPr>
          </a:p>
          <a:p>
            <a:r>
              <a:rPr lang="fr-FR" sz="2000" dirty="0" smtClean="0">
                <a:latin typeface="Bahnschrift" panose="020B0502040204020203" pitchFamily="34" charset="0"/>
              </a:rPr>
              <a:t>Ils ont continué d’alimenter la réflexion du CA depuis mai dernier, au fil de calendriers que nous ne maitrisons pas, loin s’en faut</a:t>
            </a:r>
          </a:p>
          <a:p>
            <a:endParaRPr lang="fr-FR" sz="2000" dirty="0">
              <a:latin typeface="Bahnschrift" panose="020B0502040204020203" pitchFamily="34" charset="0"/>
            </a:endParaRPr>
          </a:p>
          <a:p>
            <a:r>
              <a:rPr lang="fr-FR" sz="2000" dirty="0" smtClean="0">
                <a:latin typeface="Bahnschrift" panose="020B0502040204020203" pitchFamily="34" charset="0"/>
              </a:rPr>
              <a:t>Seul le troisième – nos relations avec la CORREF et la CEF – n’a sans doute pas suffisamment avancé</a:t>
            </a:r>
            <a:endParaRPr lang="fr-FR" sz="16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AGO  mai 2025 rue de Sèvres Paris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731551"/>
            <a:ext cx="1572274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58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714</Words>
  <Application>Microsoft Office PowerPoint</Application>
  <PresentationFormat>Grand écran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Garamond</vt:lpstr>
      <vt:lpstr>Organique</vt:lpstr>
      <vt:lpstr>Assemblée Générale Ordinaire</vt:lpstr>
      <vt:lpstr>Accueil</vt:lpstr>
      <vt:lpstr>Bibliographie</vt:lpstr>
      <vt:lpstr>Accueil</vt:lpstr>
      <vt:lpstr>Programme</vt:lpstr>
      <vt:lpstr>AGO : Ordre du Jour</vt:lpstr>
      <vt:lpstr>AGO : Ordre du Jour</vt:lpstr>
      <vt:lpstr>AGO : Rapport moral</vt:lpstr>
      <vt:lpstr>AGO : Rapport moral</vt:lpstr>
      <vt:lpstr>AGO : Rapport moral</vt:lpstr>
      <vt:lpstr>AGO : Rapport moral</vt:lpstr>
      <vt:lpstr>AGO : Rapport moral</vt:lpstr>
      <vt:lpstr>AGO : Rapport moral</vt:lpstr>
      <vt:lpstr>AGO : Rapport moral</vt:lpstr>
      <vt:lpstr>AGO : Rapport moral</vt:lpstr>
      <vt:lpstr>AGO : Rapport moral</vt:lpstr>
      <vt:lpstr>AGO : Rapport moral      En conclusion</vt:lpstr>
      <vt:lpstr>AGO : Ordre du Jour</vt:lpstr>
      <vt:lpstr>AGO : Ordre du Jour</vt:lpstr>
      <vt:lpstr>AGO </vt:lpstr>
      <vt:lpstr>PAUSE</vt:lpstr>
      <vt:lpstr>PAUSE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Jean-René BERTHELEMY</dc:creator>
  <cp:lastModifiedBy>Jean-René BERTHELEMY</cp:lastModifiedBy>
  <cp:revision>42</cp:revision>
  <dcterms:created xsi:type="dcterms:W3CDTF">2024-05-07T12:52:51Z</dcterms:created>
  <dcterms:modified xsi:type="dcterms:W3CDTF">2025-05-21T12:17:11Z</dcterms:modified>
</cp:coreProperties>
</file>