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8" r:id="rId3"/>
    <p:sldId id="258" r:id="rId4"/>
    <p:sldId id="279" r:id="rId5"/>
    <p:sldId id="272" r:id="rId6"/>
    <p:sldId id="259" r:id="rId7"/>
    <p:sldId id="263" r:id="rId8"/>
    <p:sldId id="27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2" autoAdjust="0"/>
    <p:restoredTop sz="91296" autoAdjust="0"/>
  </p:normalViewPr>
  <p:slideViewPr>
    <p:cSldViewPr snapToGrid="0">
      <p:cViewPr varScale="1">
        <p:scale>
          <a:sx n="76" d="100"/>
          <a:sy n="76" d="100"/>
        </p:scale>
        <p:origin x="-816" y="-1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510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B51FCC-1D93-EE41-909E-665058F7FB43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20A32-8DB3-F74C-8A22-E9DFD48EEF0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11556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D4169-37CC-4266-9E58-760C24BA8DDC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07EE9-35B7-4CE7-A3C7-50E9FE0AA3A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756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dirty="0" smtClean="0"/>
              <a:t>Distinguer</a:t>
            </a:r>
            <a:r>
              <a:rPr lang="fr-FR" sz="1200" baseline="0" dirty="0" smtClean="0"/>
              <a:t> les groupes de personne et le patrimoine affecté</a:t>
            </a:r>
          </a:p>
          <a:p>
            <a:r>
              <a:rPr lang="fr-FR" sz="1200" baseline="0" dirty="0" smtClean="0"/>
              <a:t>Groupes de personnes: Institut religieux ou association </a:t>
            </a:r>
          </a:p>
          <a:p>
            <a:r>
              <a:rPr lang="fr-FR" sz="1200" baseline="0" dirty="0" smtClean="0"/>
              <a:t>Fondations canoniques: Fondation Saint Charles ; FASSIC à Angers </a:t>
            </a:r>
          </a:p>
          <a:p>
            <a:r>
              <a:rPr lang="fr-FR" sz="1200" baseline="0" dirty="0" smtClean="0"/>
              <a:t>Associations publiques internationales: ex. d’association ayant des biens hospitaliers: pas nombreux. Mais par exemple les Béatitudes; </a:t>
            </a:r>
            <a:r>
              <a:rPr lang="fr-FR" sz="1200" baseline="0" dirty="0" err="1" smtClean="0"/>
              <a:t>San’t</a:t>
            </a:r>
            <a:r>
              <a:rPr lang="fr-FR" sz="1200" baseline="0" dirty="0" smtClean="0"/>
              <a:t> Egidio</a:t>
            </a:r>
          </a:p>
          <a:p>
            <a:r>
              <a:rPr lang="fr-FR" sz="1200" baseline="0" dirty="0" smtClean="0"/>
              <a:t>Association privée: Point </a:t>
            </a:r>
            <a:r>
              <a:rPr lang="fr-FR" sz="1200" baseline="0" dirty="0" err="1" smtClean="0"/>
              <a:t>coeur</a:t>
            </a:r>
            <a:endParaRPr lang="fr-FR" sz="1200" baseline="0" dirty="0" smtClean="0"/>
          </a:p>
          <a:p>
            <a:endParaRPr lang="fr-FR" sz="120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07EE9-35B7-4CE7-A3C7-50E9FE0AA3A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355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07EE9-35B7-4CE7-A3C7-50E9FE0AA3A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443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Salvert</a:t>
            </a:r>
            <a:r>
              <a:rPr lang="fr-FR" baseline="0" dirty="0" smtClean="0"/>
              <a:t> document </a:t>
            </a:r>
            <a:r>
              <a:rPr lang="fr-FR" baseline="0" dirty="0" err="1" smtClean="0"/>
              <a:t>trans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07EE9-35B7-4CE7-A3C7-50E9FE0AA3A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443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dirty="0" smtClean="0"/>
              <a:t>Le</a:t>
            </a:r>
            <a:r>
              <a:rPr lang="fr-FR" baseline="0" dirty="0" smtClean="0"/>
              <a:t> document de 2011 (plastifié) p. 7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07EE9-35B7-4CE7-A3C7-50E9FE0AA3A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029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07EE9-35B7-4CE7-A3C7-50E9FE0AA3A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412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03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95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24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793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71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819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35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9511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09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14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17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21/07/2014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77866-256C-41C3-BA6D-D7A60A57B26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58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rapports avec les laïcs : </a:t>
            </a:r>
            <a:r>
              <a:rPr lang="fr-FR" dirty="0"/>
              <a:t>p</a:t>
            </a:r>
            <a:r>
              <a:rPr lang="fr-FR" dirty="0" smtClean="0"/>
              <a:t>oints d’attention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FR" sz="3600" dirty="0" smtClean="0"/>
          </a:p>
          <a:p>
            <a:r>
              <a:rPr lang="fr-FR" sz="3600" dirty="0" smtClean="0"/>
              <a:t>FNISASIC 29 JANVIER 2016</a:t>
            </a:r>
            <a:endParaRPr lang="fr-FR" sz="36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29/01/2015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Emmanuel Tawil - Avocat - 32, av. Duquesne - Paris VII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4723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Le rôle des Laïcs (1)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tx1"/>
                </a:solidFill>
              </a:rPr>
              <a:t>Hier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dirty="0"/>
              <a:t>Des bienfaiteurs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Des amis</a:t>
            </a:r>
          </a:p>
          <a:p>
            <a:endParaRPr lang="fr-FR" dirty="0" smtClean="0"/>
          </a:p>
          <a:p>
            <a:r>
              <a:rPr lang="fr-FR" dirty="0"/>
              <a:t>Des employés / des prestataires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000000"/>
                </a:solidFill>
              </a:rPr>
              <a:t>Aujourd’hui</a:t>
            </a:r>
            <a:endParaRPr lang="fr-FR" sz="2800" dirty="0">
              <a:solidFill>
                <a:srgbClr val="0000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r-FR" dirty="0"/>
              <a:t>E</a:t>
            </a:r>
            <a:r>
              <a:rPr lang="fr-FR" dirty="0" smtClean="0"/>
              <a:t>mployés, amis et bienfaiteurs</a:t>
            </a:r>
          </a:p>
          <a:p>
            <a:endParaRPr lang="fr-FR" dirty="0" smtClean="0"/>
          </a:p>
          <a:p>
            <a:r>
              <a:rPr lang="fr-FR" dirty="0" smtClean="0"/>
              <a:t>Mais aussi employés / prestataires dans des fonctions de direction autrefois assumées par les religieux</a:t>
            </a:r>
          </a:p>
          <a:p>
            <a:endParaRPr lang="fr-FR" dirty="0"/>
          </a:p>
          <a:p>
            <a:r>
              <a:rPr lang="fr-FR" dirty="0" smtClean="0"/>
              <a:t>Conseillers et collaborateurs dans l’exercice du pouvoir de décision </a:t>
            </a:r>
          </a:p>
          <a:p>
            <a:pPr marL="0" indent="0">
              <a:buNone/>
            </a:pPr>
            <a:r>
              <a:rPr lang="fr-FR" sz="2000" dirty="0" smtClean="0"/>
              <a:t>Ex.:  les administrateurs des associations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29/01/2015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181676" y="6356357"/>
            <a:ext cx="3860800" cy="365125"/>
          </a:xfrm>
        </p:spPr>
        <p:txBody>
          <a:bodyPr/>
          <a:lstStyle/>
          <a:p>
            <a:r>
              <a:rPr lang="fr-FR" dirty="0" smtClean="0"/>
              <a:t>Emmanuel Tawil - Avocat - 32, av. Duquesne - Paris VII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7591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2. Le rôle des Laïcs : demain(2)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00"/>
                </a:solidFill>
              </a:rPr>
              <a:t>Maintiens des rôles traditionnels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dirty="0"/>
              <a:t>Des bienfaiteurs </a:t>
            </a:r>
          </a:p>
          <a:p>
            <a:endParaRPr lang="fr-FR" dirty="0"/>
          </a:p>
          <a:p>
            <a:r>
              <a:rPr lang="fr-FR" dirty="0"/>
              <a:t>Des amis</a:t>
            </a:r>
          </a:p>
          <a:p>
            <a:endParaRPr lang="fr-FR" dirty="0"/>
          </a:p>
          <a:p>
            <a:r>
              <a:rPr lang="fr-FR" dirty="0"/>
              <a:t>Des employés / des </a:t>
            </a:r>
            <a:r>
              <a:rPr lang="fr-FR" dirty="0" smtClean="0"/>
              <a:t>prestataires</a:t>
            </a:r>
          </a:p>
          <a:p>
            <a:pPr marL="0" indent="0">
              <a:buNone/>
            </a:pPr>
            <a:r>
              <a:rPr lang="fr-FR" dirty="0" smtClean="0"/>
              <a:t>Y compris dans des fonctions de direction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00"/>
                </a:solidFill>
              </a:rPr>
              <a:t>Pouvoir de décision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Le passage aux laïcs c’est le passage du pouvoir de décision aux laïcs, dans un cadre ecclésiastique</a:t>
            </a:r>
          </a:p>
          <a:p>
            <a:pPr marL="0" indent="0">
              <a:buNone/>
            </a:pPr>
            <a:r>
              <a:rPr lang="fr-FR" dirty="0" smtClean="0"/>
              <a:t>Ils seront administrateurs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 smtClean="0"/>
              <a:t>CE SERA UNE VRAIE MISSION D’EGLISE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1477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Le choix des laïcs (1)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9714637" cy="639762"/>
          </a:xfrm>
        </p:spPr>
        <p:txBody>
          <a:bodyPr>
            <a:noAutofit/>
          </a:bodyPr>
          <a:lstStyle/>
          <a:p>
            <a:r>
              <a:rPr lang="fr-FR" sz="3200" dirty="0" smtClean="0"/>
              <a:t>Un viviers qui n’est pas si important</a:t>
            </a:r>
            <a:endParaRPr lang="fr-FR" sz="32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10552649" cy="3951288"/>
          </a:xfrm>
        </p:spPr>
        <p:txBody>
          <a:bodyPr>
            <a:normAutofit/>
          </a:bodyPr>
          <a:lstStyle/>
          <a:p>
            <a:r>
              <a:rPr lang="fr-FR" sz="3200" dirty="0" smtClean="0"/>
              <a:t>Age moyen des laïcs susceptibles de prendre des responsabilité </a:t>
            </a:r>
          </a:p>
          <a:p>
            <a:r>
              <a:rPr lang="fr-FR" sz="3200" dirty="0" smtClean="0"/>
              <a:t>Difficulté à trouver des jeunes retraités</a:t>
            </a:r>
          </a:p>
          <a:p>
            <a:r>
              <a:rPr lang="fr-FR" sz="3200" dirty="0" smtClean="0"/>
              <a:t>Difficulté probablement plus grande demain</a:t>
            </a:r>
            <a:endParaRPr lang="fr-FR" sz="3200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29/01/2015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Emmanuel Tawil - Avocat - 32, av. Duquesne - Paris VII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2941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4</a:t>
            </a:r>
            <a:r>
              <a:rPr lang="fr-FR" dirty="0" smtClean="0"/>
              <a:t>. Le choix des laïcs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Peut-on confier les œuvres à des personnes: </a:t>
            </a:r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dirty="0"/>
              <a:t>« </a:t>
            </a:r>
            <a:r>
              <a:rPr lang="fr-FR" i="1" dirty="0"/>
              <a:t>qui ont souffert</a:t>
            </a:r>
            <a:r>
              <a:rPr lang="fr-FR" dirty="0"/>
              <a:t> » de </a:t>
            </a:r>
            <a:r>
              <a:rPr lang="fr-FR" dirty="0" smtClean="0"/>
              <a:t>l’Eglise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« </a:t>
            </a:r>
            <a:r>
              <a:rPr lang="fr-FR" i="1" dirty="0"/>
              <a:t>qui aiment beaucoup le </a:t>
            </a:r>
            <a:r>
              <a:rPr lang="fr-FR" i="1" dirty="0" smtClean="0"/>
              <a:t>Pape François </a:t>
            </a:r>
            <a:r>
              <a:rPr lang="fr-FR" i="1" dirty="0"/>
              <a:t>mais qui ont des difficultés avec l’Eglise</a:t>
            </a:r>
            <a:r>
              <a:rPr lang="fr-FR" dirty="0"/>
              <a:t> </a:t>
            </a:r>
            <a:r>
              <a:rPr lang="fr-FR" dirty="0" smtClean="0"/>
              <a:t>»?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«</a:t>
            </a:r>
            <a:r>
              <a:rPr lang="fr-FR" dirty="0"/>
              <a:t> </a:t>
            </a:r>
            <a:r>
              <a:rPr lang="fr-FR" i="1" dirty="0"/>
              <a:t>généreuses mais qui ne vont pas à la messe</a:t>
            </a:r>
            <a:r>
              <a:rPr lang="fr-FR" dirty="0"/>
              <a:t> </a:t>
            </a:r>
            <a:r>
              <a:rPr lang="fr-FR" dirty="0" smtClean="0"/>
              <a:t>»?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« </a:t>
            </a:r>
            <a:r>
              <a:rPr lang="fr-FR" i="1" dirty="0" smtClean="0"/>
              <a:t>qui aiment les sœurs mais bon, le Vatican, avec tout ce qu’il s’y passe…</a:t>
            </a:r>
            <a:r>
              <a:rPr lang="fr-FR" dirty="0" smtClean="0"/>
              <a:t> »?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3073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5</a:t>
            </a:r>
            <a:r>
              <a:rPr lang="fr-FR" dirty="0" smtClean="0"/>
              <a:t>. La formation des laïcs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laïcs en position de décision DOIVENT :</a:t>
            </a:r>
          </a:p>
          <a:p>
            <a:pPr>
              <a:buFontTx/>
              <a:buChar char="-"/>
            </a:pPr>
            <a:r>
              <a:rPr lang="fr-FR" dirty="0" smtClean="0"/>
              <a:t>1.être conscients de leur responsabilité ecclésiale (et notamment canonique) ;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2. être </a:t>
            </a:r>
            <a:r>
              <a:rPr lang="fr-FR" dirty="0" smtClean="0"/>
              <a:t>conscients </a:t>
            </a:r>
            <a:r>
              <a:rPr lang="fr-FR" dirty="0" smtClean="0"/>
              <a:t>de leur rôle dans le maintien des œuvres dans l’esprit de la congrégation d’origine</a:t>
            </a:r>
          </a:p>
          <a:p>
            <a:r>
              <a:rPr lang="fr-FR" dirty="0" smtClean="0"/>
              <a:t>3. être </a:t>
            </a:r>
            <a:r>
              <a:rPr lang="fr-FR" dirty="0" smtClean="0"/>
              <a:t>conscients </a:t>
            </a:r>
            <a:r>
              <a:rPr lang="fr-FR" dirty="0" smtClean="0"/>
              <a:t>qu’ils devront transmettre à d’autres laïcs qui devront eux-</a:t>
            </a:r>
            <a:r>
              <a:rPr lang="fr-FR" dirty="0" smtClean="0"/>
              <a:t>mêmes </a:t>
            </a:r>
            <a:r>
              <a:rPr lang="fr-FR" dirty="0" smtClean="0"/>
              <a:t>1., 2. et 3.</a:t>
            </a:r>
          </a:p>
        </p:txBody>
      </p:sp>
    </p:spTree>
    <p:extLst>
      <p:ext uri="{BB962C8B-B14F-4D97-AF65-F5344CB8AC3E}">
        <p14:creationId xmlns:p14="http://schemas.microsoft.com/office/powerpoint/2010/main" val="3206335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6</a:t>
            </a:r>
            <a:r>
              <a:rPr lang="fr-FR" dirty="0" smtClean="0"/>
              <a:t>. La Formation des laïcs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Par la présence des religieux dans les conseils</a:t>
            </a:r>
          </a:p>
          <a:p>
            <a:endParaRPr lang="fr-FR" dirty="0" smtClean="0"/>
          </a:p>
          <a:p>
            <a:r>
              <a:rPr lang="fr-FR" dirty="0" smtClean="0"/>
              <a:t>Par des actions de formation à l’histoire et à la spiritualité des congrégations d’origine</a:t>
            </a:r>
          </a:p>
          <a:p>
            <a:endParaRPr lang="fr-FR" dirty="0" smtClean="0"/>
          </a:p>
          <a:p>
            <a:r>
              <a:rPr lang="fr-FR" dirty="0" smtClean="0"/>
              <a:t>NB: Obligation de formation différente de celle des employés</a:t>
            </a:r>
          </a:p>
        </p:txBody>
      </p:sp>
    </p:spTree>
    <p:extLst>
      <p:ext uri="{BB962C8B-B14F-4D97-AF65-F5344CB8AC3E}">
        <p14:creationId xmlns:p14="http://schemas.microsoft.com/office/powerpoint/2010/main" val="3664880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7</a:t>
            </a:r>
            <a:r>
              <a:rPr lang="fr-FR" dirty="0" smtClean="0"/>
              <a:t>. Le lien des laïcs avec l’Eglise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1) Si la congrégation ne risque pas de disparaître à l’étranger: maintenir un lien (siège au CA, droit d’être informé, le cas échéant droit de véto.)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2)Si la congrégation risque de disparaître, rôle central de l’Evêque</a:t>
            </a:r>
          </a:p>
          <a:p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NB: On ne confie pas de responsabilité sans contrôle</a:t>
            </a:r>
          </a:p>
        </p:txBody>
      </p:sp>
    </p:spTree>
    <p:extLst>
      <p:ext uri="{BB962C8B-B14F-4D97-AF65-F5344CB8AC3E}">
        <p14:creationId xmlns:p14="http://schemas.microsoft.com/office/powerpoint/2010/main" val="2143246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490</Words>
  <Application>Microsoft Macintosh PowerPoint</Application>
  <PresentationFormat>Personnalisé</PresentationFormat>
  <Paragraphs>77</Paragraphs>
  <Slides>8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Les rapports avec les laïcs : points d’attention</vt:lpstr>
      <vt:lpstr>1. Le rôle des Laïcs (1)</vt:lpstr>
      <vt:lpstr>2. Le rôle des Laïcs : demain(2)</vt:lpstr>
      <vt:lpstr>3. Le choix des laïcs (1)</vt:lpstr>
      <vt:lpstr>4. Le choix des laïcs (2)</vt:lpstr>
      <vt:lpstr>5. La formation des laïcs (1)</vt:lpstr>
      <vt:lpstr>6. La Formation des laïcs (2)</vt:lpstr>
      <vt:lpstr>7. Le lien des laïcs avec l’Eglise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 Statuts canoniques  pour la Fondation</dc:title>
  <dc:creator>Emmanuel Tawil</dc:creator>
  <cp:lastModifiedBy>Emmanuel Tawil</cp:lastModifiedBy>
  <cp:revision>59</cp:revision>
  <cp:lastPrinted>2014-07-20T11:32:10Z</cp:lastPrinted>
  <dcterms:created xsi:type="dcterms:W3CDTF">2014-07-20T08:45:09Z</dcterms:created>
  <dcterms:modified xsi:type="dcterms:W3CDTF">2016-01-29T13:02:27Z</dcterms:modified>
</cp:coreProperties>
</file>