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28"/>
  </p:notesMasterIdLst>
  <p:sldIdLst>
    <p:sldId id="256" r:id="rId2"/>
    <p:sldId id="262" r:id="rId3"/>
    <p:sldId id="297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4" r:id="rId14"/>
    <p:sldId id="273" r:id="rId15"/>
    <p:sldId id="276" r:id="rId16"/>
    <p:sldId id="280" r:id="rId17"/>
    <p:sldId id="272" r:id="rId18"/>
    <p:sldId id="292" r:id="rId19"/>
    <p:sldId id="293" r:id="rId20"/>
    <p:sldId id="294" r:id="rId21"/>
    <p:sldId id="295" r:id="rId22"/>
    <p:sldId id="296" r:id="rId23"/>
    <p:sldId id="278" r:id="rId24"/>
    <p:sldId id="288" r:id="rId25"/>
    <p:sldId id="298" r:id="rId26"/>
    <p:sldId id="287" r:id="rId2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8A6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EDA308-DDBD-416C-9396-A23364CB856D}" type="datetimeFigureOut">
              <a:rPr lang="fr-FR" smtClean="0"/>
              <a:pPr/>
              <a:t>27/01/2016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366AFE-AEC2-49C8-BBC2-52160CEA4F4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10/02/2015</a:t>
            </a:r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2D307-F2AD-49EA-A8A7-D618AD4267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10/02/2015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2D307-F2AD-49EA-A8A7-D618AD4267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10/02/2015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2D307-F2AD-49EA-A8A7-D618AD4267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10/02/2015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2D307-F2AD-49EA-A8A7-D618AD4267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10/02/2015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2D307-F2AD-49EA-A8A7-D618AD4267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10/02/2015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2D307-F2AD-49EA-A8A7-D618AD4267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10/02/2015</a:t>
            </a: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2D307-F2AD-49EA-A8A7-D618AD4267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10/02/2015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2D307-F2AD-49EA-A8A7-D618AD4267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10/02/2015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2D307-F2AD-49EA-A8A7-D618AD4267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10/02/2015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2D307-F2AD-49EA-A8A7-D618AD4267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10/02/2015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422D307-F2AD-49EA-A8A7-D618AD4267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fr-FR" smtClean="0"/>
              <a:t>10/02/2015</a:t>
            </a:r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22D307-F2AD-49EA-A8A7-D618AD4267D6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0" name="Picture 6" descr="Résultat de recherche d'images pour &quot;saint charles borromée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1712" y="0"/>
            <a:ext cx="2592288" cy="2592288"/>
          </a:xfrm>
          <a:prstGeom prst="rect">
            <a:avLst/>
          </a:prstGeom>
          <a:noFill/>
        </p:spPr>
      </p:pic>
      <p:pic>
        <p:nvPicPr>
          <p:cNvPr id="1026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800200" cy="1800200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7544" y="2564904"/>
            <a:ext cx="6624736" cy="1728192"/>
          </a:xfrm>
        </p:spPr>
        <p:txBody>
          <a:bodyPr>
            <a:noAutofit/>
          </a:bodyPr>
          <a:lstStyle/>
          <a:p>
            <a:pPr algn="l"/>
            <a:r>
              <a:rPr lang="fr-FR" sz="4400" i="1" dirty="0" smtClean="0">
                <a:solidFill>
                  <a:srgbClr val="FF9900"/>
                </a:solidFill>
              </a:rPr>
              <a:t>La création de la Fondation St Charles de Nancy</a:t>
            </a:r>
            <a:endParaRPr lang="fr-FR" sz="4400" b="1" i="1" dirty="0">
              <a:solidFill>
                <a:srgbClr val="FF99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23528" y="5877272"/>
            <a:ext cx="8633048" cy="864096"/>
          </a:xfrm>
        </p:spPr>
        <p:txBody>
          <a:bodyPr/>
          <a:lstStyle/>
          <a:p>
            <a:pPr algn="ctr"/>
            <a:r>
              <a:rPr lang="fr-FR" i="1" dirty="0" smtClean="0">
                <a:solidFill>
                  <a:srgbClr val="FF9900"/>
                </a:solidFill>
              </a:rPr>
              <a:t>FNISASIC			Janvier 2016</a:t>
            </a:r>
            <a:endParaRPr lang="fr-FR" dirty="0" smtClean="0">
              <a:solidFill>
                <a:srgbClr val="FF9900"/>
              </a:solidFill>
            </a:endParaRPr>
          </a:p>
          <a:p>
            <a:pPr algn="ctr"/>
            <a:r>
              <a:rPr lang="fr-FR" sz="1600" b="1" dirty="0" smtClean="0"/>
              <a:t>Jean-René BERTHELEMY</a:t>
            </a:r>
            <a:endParaRPr lang="fr-FR" sz="1600" b="1" dirty="0"/>
          </a:p>
        </p:txBody>
      </p:sp>
      <p:sp>
        <p:nvSpPr>
          <p:cNvPr id="1028" name="AutoShape 4" descr="data:image/jpeg;base64,/9j/4AAQSkZJRgABAQAAAQABAAD/2wCEAAkGBxQSEhUUExQWFRQXGBgWGBcUGBcWFxcVFhwXHRYXFBQYHCggGBwlHRccITEhJSkrLi4uFx8zODMsNygtLisBCgoKDg0OGxAQGywkICQvLSw0LC8sNCwsLCwtLywsLCwsLCwsLCwsLCwsLCwsLCwsLCwsLCwsLCwsLCwsLCwsLP/AABEIAPQAzgMBIgACEQEDEQH/xAAcAAAABwEBAAAAAAAAAAAAAAAAAgMEBQYHCAH/xABQEAACAAMDBggKBgULBAMAAAABAgADEQQSIQUxQVFhcQYTIjKBkaGxBxVCUmJyksHR4RQjM4Ky8FNzorPSFiQ1Q1RjdIOTlMIlNNPxRGSj/8QAGgEAAgMBAQAAAAAAAAAAAAAAAwQAAQIFBv/EADMRAAIBAgMEBwcFAQAAAAAAAAABAgMRBBIhBTFBURMiMnGBofAUMzSRwdHhFSNSYbFD/9oADAMBAAIRAxEAPwCgWy18XTCta9lPjDbxsPN7flE1k7g29umXEdUuKWJapzkAAARJTPBg6860oB6h97iOdCEMqcj1WMx1SnWcIvy/oqfjYeb2/KPPG3o9vyizDwd//bl11BRX95BG8H4Ge1J7K/8Ali7URb9Rrfy8iueNvQ7flA8beh2/KJ2bwLlJz7dKXeF/8sJNwWs+i3ofVlMcehjEtRL/AFCt/Ly/BD+NvQ7flA8beh2/KJY8FZQ/+UeizzD749/kxI02tv8Aazf4on7Pq5ft9f8Al5fgifGvodvygeNfR7flEseDVn02qZ/tZn8Uejg3Zf7VN6LM/wDFEtR9XK9vr8/L8ER419Dt+UDxr6Hb8omxwasum0Wj/bEd7Qo3Beyil6faBXNekEV3VMV+z6uX7dX5+X4K/wCNfQ7flA8beh2/KLD/ACWs36S1HaJGED+TNjHOm2ob5GG+tIn7Pq5Pbq/Py/BXvG3odvygeNfQ7flFlTgtY2FVnWojWJBYdYWFE4GWc5ptq/2zfCJ+yV7fX5+RV/GnodvygeNfQ7flFq/kPJz8ZaqbbMR3mPG4F2Yc6faF32Zu8RL0eZf6hW5+X4Kt419Dt+UDxr6Hb8otsvgLZ2HJnz2rmpIYd8GPg+XQ1qO6QP4oq9En6hW5+RUPGnodvygeNPQ7flFyl+DoHyrT0yQPfCyeDZdJtP8ApqO+Jej6uT9Qq/y8ij+NPQ7flA8aeh2/KNAHg0kjnPafZX+Aw5meCmUBUzJ4B13D2BIi6JlPaVT+XkZt419Dt+UPbNNvqGpSsXQeDOzMCFnzb1NNzoqt0EjpijZN+zXp7zGZqGW8RzAYudao1J8ORfvBV/3Mz1UHQXxzxtU2xowoVHVGH+DNqWiZjT6sHqcY9sbhbLbLlCsxgoOA0knUqjFjsAhnDpOGvrecba1/anb+v8QnKsKqcFHVCiSFHkjqEM5mX5ACkuaMjTBRJhPFqaM7ALVQK5zSFpOV5LTHlrMUzJZVXQc5S9LtRqNc+aCZYrcc7rcRWbY5bCjIpG0CEhkuT+jT2RDeTwhkOKqzFcRe4qbdJVgpAa5Qm8aUBzwBl2z0vCZgSqjkvVmcsFVFpViSrZq806ojjHkiddcx4tkUZlHUIUWUvmjqhOyW1JhYI1WQ0dTUMhIqAynEVGIrnEOKRaiuBTb4nnFDUOqEZ5Rc4BOgACvyG04Qe0TruAz9fSafkwlIsuNWxOfHWMxbbqGYdsaaXIq4hxbPoAXZgOul5ui6NphSVkxFNSKnYAO0co9JMPDGe8KPCUsv6uyrfc5nYYU85F8oHGjGgzEBgYp2jqwlOFSo8sC8+LpWlAfW5XfWAMmyhmQD1ar3Rgts4V22Yam1Tgf7tynQbl1eoQlL4U26WarbJ33nL9j1HZAulhyOitlVmu0vM3jxLKDX1RQ2u6Knewox64Vly7uDKKdHY1BXpod8ZvwU8KTM6y7YFuk3eOUXbp0GalaXTXnCgGrPTVM8FjklqhCvRq0ZZaglxCN5I6oKbEnmiPXQriM3d8u7shZGrGskXvQG7E0s6rmUDohQKNUex4WAz7umNJJbirgpAIgXo8LitKiurTFlHjyQc4jyZKBFDBuMFaVFc9NNN0eCatStReGJFRUDaIy4ou7KFb7MZVqOGDISCCacllwp0169cYfkz7JenvMdB8KR9Ypp5JFelcOyOfMmfZL095jmSioppcz0Wx3eo3/RcfB7MpaJp0CQx6mSNtytkWXaCrEuk1K3JspijpWlaEYEGgqrAg0xBjCuBR+unf4Wd3y46GENYbWNvW9iW1m1iW160RTbVJJs1smTxWcZWDAFbyS5bBLoGgvxjXfT2iJO3WC80uaqHjEtAF4DHiWcBwT5mAbeoMTxEGEGSOd0jI3IMgypKSSKGUAldDKuCuN4FSNBqNpZ2SzsbOvJN6XOdwGBBKpOfMCKmqVpvET0eRdjOYZ5OlGrzCKGY16hwIUKqrXaQtaaL1NEO5jgAk5hBoaW18Qo39OZe3lfci9xnee2aXeN46+0e4YgdJ0w6jxVoKao8mOACTmAqdwjS0KKLw94USlL2YzALiBpoCs5N7mo4QYJTFq0vVVa0LRlj5dsyK6Is6bMmGsyc5lyr2Oa9y6LWhpDPKeUTPEyZmNomF9bNfZicdCKv1dc5zVIBAk7DwfDhWUhXGIvZiNo1QrVqqLS5nWoRyR0diLmTQRyEA1FnY17sBpPvwhIhjzrg6CcPai6TAwFHsqVpzlKUPv7YiLXYZrGqywi71J7IBKrZ2URiFaq98iryy/GXVoSaihwDA6M+nNSNy8EeXWtFj4qafrZBuUJ5RlUHFttGda+hGOZWsBVa4hhiDtGrVEjkjhBxVrlzZRx+kYAYXpczBpZ1qSc2tVOgQahNPUHjc04JPU6MhCl07O7/wBd1dULwSaKjt+XuhtnFDxV8rlmn2kKcZUizzFBxBN+0Fk9G/cVSRjm1RZJLVG7D4dlI9Mpa1oK66CuGbGKauajLKVzKGS1ZrShB420FGlv5SC6qfVt5PFlS+FOeNJha12QMZrinItEtmBA5YRJJCls4ocRQ5xjgSImJlrRXEssA5VnAPmKVDGuwsOuEEyvJJQBqtMUuoVWJKqaFiAKgVwqYqyNqUuXr0iPs1gFUmg1K2icSKA3r0yYgJYY1VTQY0pXDMQ3sGSFR5KKOXKtE6azeUUcTaFmztUTJY+76MTj5QlqSCwF0qGz0UvS6GNKKTUZ9Y1w6pEyorpJL165lU4XmhQ7GjnvJn2S/nSY6C4btzfVc9QMc/ZN+zXp7zCFbj3nd2L233fUtPAYfziZ/hpw6ay/h2Rvk+3S5ZRXajPUKoBYsVFWoFBOAjBOAJJthWpo0mbUaDilKjpPXG05RlMlpkWm7elrLmSXpiZfGGWyzKebWXRqZrwOYGDYfSN/W9iu1kniWn60HjZbkB1S/wAplDgBXPIY3QzUHJBOFTSFJmU5QYLexLBKhWZQ5zKzgXVOIwJGca4hcrWMqlrmXGZ3mySt0EkqFkKKBc6hr51CrGPLJY3rNKh0ZLaWXOFeW5lcYSpwZbpcXtFMIYuznZI2uTMnK8lyAswGrGWpxus61vIj81mFDgD5J1GFltqFL97kZq4563aUz58Ii7LYLpSUFosufMn1pyaOZjLdOat+ZT7h2Qm88GzTFVWZgZjXQrVxmkro01qNmOaJcy4rgWCGhFZu6v7IFP3hh1WGkk/Wt0/hlRbMDyILhzNZcn2soSG4l6EZxUEEjVgYnYa5WsYnSJso5piOntAj3xp7iLeczz6rLUkUAZQd9DRANARaDaxfSDF5ydwks6gIeMcgColIWUb9Z3VijWlfqrrYEAA5qhwasG9MsSKD+9hxkC2uL4WY8tUUzGEmWjuVWl4lnFNIw2nCFJReZNHTVnB3LvbbdJmiqNWhBIxVlHpKRUDaIE23KnJCl3IqspFvkDWwPJUdu/PFU8dPamEtnBxHF2iZLWW8tiQAJpl8m4xotSDQkGDSLXaJcybLSabtDNmTZSKzzFl8lzKZxzFYFcNROaB9G87lwJdZbBst24NVWlvLPpUp2CIKw5NDqCpImcq7sdalDu5PWBC+UcqFzhNmTV/vgC4+8PcYRsKzb0oSxUuwVBrdiVQbiSOuNUouDYSbvBHTORbbx9nkzv0sqXMwzctQ2HXD2GmSLEJEiVJBqJUtJYOu4oWvZDuHjjsQs5xI1fEgdgELwhIHKb86TC8UiMaPZg00My1uAFDqb6wN+y3bEbkrJ1wyprpy+KWU1RUoVZmBGoEsakal0Zp2BFZTWd2sRFsyeG4xLpInOjsaYUUIGB6JYH3thiXgQItIptspvDs47pTn9l4wLJ32a/nSY3vh0eU36h/wzIwXJ/2a/nSY51bj3nodi9p9xavB5/36/qpvekdASOau4Rz74Pj/AD9P1c3/AIx0HJ5o3CGcN2RLbHxL8P8AA8CBAhg5YIECBFEPIZFqTht/5YHtRfaEPoZZQl4Bs13OdQJBr0EK25TGWWh7Agkl7wB69h0joOEHjdzJjHhEyAq2yawT7QF1GIWpValaECrPfJJrS5mxxgLHwZU2RbQv2qsQVckAkA1U0IINRSN3y3kiXapRlzBgea1BeRtDLXSOo5jhGD5cWZY7W8ljRiATyqglrwEynk8kacaUqTC1ZZesdDDTzLJxF7SJcqyoGRFMyfZ6qi3QVRwxAGJbCpJJJOGoAPhapLWdkUIzpOnsisobkvNc0K6AajUc0Rs3KSvNky5fLN9K0pduIyNQkg4niwcNg2QRcqKrTUdeLmF5jDMVq7XroIG7HGtBiMICpzyXuGyRcrCOUsnSksomFQJ0yjAJUKi1HJC11aTU4xafBpkCtpltMUEyTeBVmIBVHTHQSGcDep1GKjlC3B3RZUu8zODdBNXYtRJYz3cTowrojeuC+RBZJN3Au2LsK59ABJJoB1ksc5MEoJyd2CxMlCOXiTEAwIStDUFNfd+cOmHDnAs+av5xx98KwVBQfnPBoiICBAgRCAgQIEQhSOHjcp/8PMP7MyMIyf8AZr+dJjdOHhq03ZZpn4ZkYXYPs16e8xza3HvPR7F7T7iz8AP6Ql/q5vcsdCSeau4d0c8cA2plCTtWb+Gvujoaz8xfVHdDOG7Ijtj4l+ApHgj2BBzlggR5AiiAMAiseR4rVirkGUp+Ka63N0HZr6Mx3A6TEhCVokhxQ7wRnB0ERHi0tIwmCq6CubDOFqa5sbmcYhb2i1oXvJWMp8OeTFuyLSpUOCZTDC8ytylbWQpDD/Miw5R8JNlV1lWcNaZjGimXQSr2ejzmzUBqboagiL4RWR8oWBjQGdMRJqAZrwowQE6KVWp86LtnTSDRjOnJSkrGVZDVXeXLCSAbxJmT1vjZhUZs+BGOnCFsuWYSZrL/ADeYHAIaUgUaQaCpKmufE1oIh5Ug1INVIrgaggjAgjQRqiQyTkhp8wDOK5hiTvOisJtrdc6GVrUsvgqsY+my5s1CZYWZxZ1TQBRyNK3SwrmqwjeUcEVBqIoeQMk/RwS1C7AKABQADQANvdpzxDTuG82zWqYyATrNLVRMQHlEqTfmyTSmF4Ag5woO0NJZILNo2JOEq83k1saq7UFTCEjlG8c2j5bNukk7IrfBrhRJyieQ4Qj+pcgTaU8yuIxxbeBTObaI0nm1F5wcHaSswQIECNGAQIECIQECBAiEKDw8wNpOn6K34Z0YfYPs16e8xt3hAfC1bLK/4J0YjYPsx095jmVdz7z0exu2+4sHAg/9Rs+6b+Ax0VZ+Yu4d0c68CP6Rs26b+7aOirPzV3DuhrDdkS2z8Q/AUgQIEHZygQIEeRRDwwUGDRn/AIQeHn0Ymz2WjWinLc4rJB1jynpmGjAnVA5O2oWjRnVlkgtSx8KuFkiwJWYb0wjkSlxdujyV9I4b80Y1wn4V2q3cmcwSVnEmVULs4xs7ns2RDPNZmLuxZ2NWdjVmOskwayS77KpzMwXoJxgEpuWh6PDbPp0FmlrL1uJbJMri2vfo1SWooMJk8F5p3iWtzpi8cCMoX7Oson6yUow85NY3EU6tkUSzzqiWf0syfOpsfkp+A9cGkWtpb35bFWU4EaMB2bNsEjV6OSfDcCrYbp01x3/QvGXuC9mtLCa4KPeRWaWQpe8bovAgitaCueJPIuTZNnULJSh1nFjtLRXJvC+XNkcsXJwmSGIFSrXJqMStNimoPbBMs8KaKZdnJC5mm0ozbJY8kaK7dlYZdWknmX5Ob7HXfUd/p65D3hdwiEu9JlGsynLYeQD5K7Tm2V15qbLJQJMFCQSCDmIpdZWGogEHYYREvA1zk1J9I1wHRWF/IptP4n+EJTquo3J+B18Ph40oZVx3/wBkba7IFZhLZg0ohpTA3X4pgHl8oeUFNKjSpi65D8IlqkhTNpa5NM9Ak8DeOS9NoB2xV7aOTIfUXkN0fWS+xnH3YTs5u1GjPT4RlylB3ibdCnWhaavbQ3bg5wms9uUtIepHORuTMT1kOPSKjbExHOoGIdSyTFzOhKuNoYY9GaNI4FcPC92RbCA+CpOzK5OAWYPIc6+adhwhinXUtGcbFbNlTvKGq80aFAgQIYOYCBAgRCGdeEbBLYddmYfszB74xawcwdPeY2nwm/ZWr/DnuaMWsHMHT3mOZU7L7z0exu0+77Fg4En/AKlZv83908dFWfmruHdHOnAr+krL/m/unjouz8xdw7oZwvZE9s/EfIUjwx7BawdnJBHsAQ1ypbkkSpk1zRJas7blBOG3CKLWrsiu+ELhR9CkXZZH0ibUJ6A8qaRpAwAGkkbYw4jOxJJJJJY1ZmOJLE5yTiTD3KuVJlrnPPnc59GhEHMlrsAPSSTDB3vEaoUnLMz1eCwqw9PXtPf9gNp2Dv8A/cLWR6G95iO3SFNO2kJMM+0jvPwj2tFfaAvWy17KxS3jUtYskZVFaT6Cyh18o/vIRD1b1gOukIrMNa7uwqB2AR6ujcIqWplQDy1qQD6X4W98L8YakMKXSag+dtHZTaYIuLA6w1d9Me+sEmYVFa006zoz7O+MX0KfWFBPq4GgXjvNMT2U6Icq3J6T3zIj5S0IP5xhzLbDrruxMaJlFWq0mculTKmj7jhG/ZmnqhKZhQnXHslzdnA52lTgd90sO1RHk9uRXd2kRHqkZissn4DhMMDgDhXuPQffCE5M4IwNQR3gwu6VVTrHaMIFLwrsx3jA+4/ejIRGmeC3hE0+W9nmktMkBSrMal5TVC3jpZSLpOnA5yYvUYXwLyj9Ht9nfMswmQ/qzeb1OFjdIeoyzRPMbRoKlWdtz1BAgQDBmIGdeEs/U2r9QR2fOMWsH2Y6e8xsnhFasm2fqm7ljG7BzB095jmVOz4npNjdp932J3gc9Mo2XaZg65biOjLJzF9Ud0c38FGplGyeu3ajR0hZOYvqjuhnDdkS2z8R8hWPDHseMIOzkgEZl4ZctUWXY1OL0mzdktDyFPrOK/cjSr1M+b4Rzrl3Kf0u1T7RUlXc3dkpOTLA1VArvMBqS6p0tl0OkrZnujr9iOmGg2nE7oLIXEdcHZah2Ogd5A98HlpRqalHaAffAD0zEieb0ntPxgE8ne3cY8POX1ffHl3kLtPfUxDLfAVGndB5Us0rTAG7XRXEgb6QhxtCBjysKAVNM2A0nUIdfSDVkCi6tRnDANUXmBFb0wgULDBRUCIDnVtNQirv/EK2U1YjQRTXnIAPaYQY41Gauk1w2nTD7JNmLOxBACg5/OoStB93uhpNQhiG5wJrTXpgSazNG122g0vR0d5gyvTDWewYmCoM28e+E1apjRqw4lzhj6rjrVhCE1/qh933H3Qa7Qkbx2GsEtGEtRvPsin/ACiGJomJcushTqr+IwlYziR09B5J/ED0Q9syfzcbif2m+ERaEhxtBHWCB2xfEytUxLKakKxU0YUcEZwykHspHQmRLeLRZ5U5c0yWr7rwBI6DhGDWrlA7cesY9sab4HLYXycEJxkzZkraBW8Afbp0QbDvVo5m16d6cZ8nb5l5gGBHhhtnnzNPCIfqbZslt+FIx2wfZjp7zGt8O2+ot59Ej9mV8YySwcwdPeY5s+x4npdjrrPu+xMcFlrlCyeux6lJ90dI2XmLuHdHOHBH+kbL60z920dG2E/Vp6o7oZw3ZEds/EPwFSIKGgzCEzBG9TlIq3hMyt9HyfNKmjzaSUxoazOcQdiBj0RiCrRQB+QM0X/w0WwtaLLIB5Kq80jWWN1Sd109ZihA1P5zDNC83dnp9k0stHNzPZ+Ettw7wfdDi2JdnzBqKj9hYb2r7Nhuh/ldaWqf66/u1iW6o5J9dLv+hGBaunqf8oXtsugTch60U++FJUr66XuI9lgTBcuYKusrJAwJxaUmjTjEtoYzrNr/AH9Boh5GAUmaaXiDfSWlQSprheNdGqHMoqpGHJGjMKasIQnMizJZZ6UFDUiWolgckBFDutduJ1DPCtjtyF6BC1FdjyHfBQSSBMmqpCqDiR0ExlRzC1PFRhdtNtlglWmXMc3UukIMQBoujNU6+yGdptcooUWXRrxx1YjGtcc2bDPCOQXq33KHoK/CGLnHeT3mFowWdrlYajSipvw4i1aAbz2UgkrCBoX1anrPwhNmopbUCYOGWmrHdzrhtajUkDMBcroJ09p7InJWTJQVC1+89ALt9yzUaoAE0Enkk0C0AgHI0sD7Of8A6U7+IwboGt7RyHtejLdGXy/I9VbtnX9WT1gEfjiBebygdRB6olZ6MRQraSAAPsnGAFKZoZGyLpl2ofd+KRJU9d6M09q0kneMvl+T2YKEgY5x8ItfgZtl202uQTgwWco3YOf216opWU1EuWzS/pF8Zg6gg7xxYNNxib4BzzKyvZzonS2l9alh2gCKjFwmglWvDFYaeVPTmvE3SCuYNBJkNyeh5xGW8PcJGUNVBT2ZHzjJrB9mOnvMa/4QVrZrbr4vu4v3CMgsH2Y6e8xzp9jxPSbH7b7vsTXBL+kbJ6z/ALto6JyS1ZMs+iB0jA90c6cFT/1Gyeu34GjojIi0kJ0nrJMHw+5eIltj378B20ImFSYiOEeWFslnmTmFSo5K+fMbCWo3sQI3I5cU27Ix/wAJlrEzKkwDlcVLly8NBoWIrrBeK/cFaA0PmtyT0E4Hs3Q2Cs5Zn5Tsxdm1sxqT0w+sdqpgzOmitTMWn95JmVDDYKQHez2FGEqNGMVrZCZHJIIoaqKHA+VoiWyjLvWmYdDCzt7chPeI8azhlCm5LLMOLdWJs81hXkIzYyHNeY2GGF3S8MhhPCspDCVIqDnBRpss16hBVDSwCpWi5Jrfr9PsR9rF2YraAzkbnlM47oc5Yk04px5M2UM9PszdxOgcnPBZ9nJlJWpJmICdADJNRRs82noV0w+n0MqUwP8AXBh9974HTxydcaceqxWc/t5FOy/ZAk1jhyyWzk84k5zi1Bp0nfAl2oAliaVkzRgaVLoQAenR0RJ5fV5gLFM91mY1oAAbqKTsNTvGyEnssuXZGOBmOBjpF+lANQFeuuuFVUTS5lRk1Fx5iuQ8ocSWrmYUx0HHPgcMSM0N50wsSxzmpwwxMJgAZxUaq0xIw6jj0Qsq1IGtgIiik7nWyq7kCY2JGqg6gK9sIz+axOYA9JpBxVmN3OzGm45sN0OLRZwVPmIrZvKYA1Neg47DGkjMpWViTe3KFswaqm9MGIvVLJMUUGkcqmNIe2q1y5cxEKFjMJmAhURbys9KoUN1aeTiNBzQlZnrxGoJMJqSBiDnIzZ88Orc4vISc6VrUkVLvjU4ned8Bxz/AHF3Hn9nWdN6cWJfSJYNOLNReHOl5zWv9VnGjVogxnoQSJbUooqHQEXaYj6vOaY66nXCdukioONTn9xOG/VS7B7QAsug3byc5P56s0K9G1q2OqUW7JMWlW1Z0gzJZKq5mCjEivMqqAAZq5jhS9EDItPFTLLP/QzpZb1C1T/yET9j+xoCcWmZqUOEjPXGm7UNFYgZllLo8phdZpZKqwKGq0IIVsaYUrthjD63aDUsvWi/W86Jgk3NDDg3bhPssiaPLlI2OsqKg9NYeWrmmOrJ9W55i1pWZm3D2ZWzW4+gR+7EZBYPsx095jTOE069YbedRu9smMzsH2Y6e8xzm700z0myFacvXIleDJ/6hY/1hHWI6KyO9ZK/eHUxHujnXgyK5Qsf6w9gjofIzfUIdd78Rg9B9VeIjtj378B6RhGY+EvK9ZjSF5siXxjn++nciUPuKzPvZdUaYGAFTmEYitp+kNMn8t3tE4uoRQzUqOLSWrYF1RVqx5KDE4wbexXCRWbNLciDs+T6UvVDNzUCl5jDRSWMw2tC1ryU2F+5I2z50tXO9KgjdTpi/ZL4MAVM9il/PKkOwH+baMJk1teIXZE9Yci2WQPqpEpdoUFjvY1J64JHC3OjV2tZ9VevXeZVk6UiVVrTZJktxR5bTgAw2EgUI0HREhJl8Ta1LzlmSWkFJcwupoJbhgjMDyiASAdIIjT3nKNHdEcslZk6+QtyVmoAL04YsTrCDAekzaVEEVFR0TFJ491HmlEqk+xO1hDS5bclknMzXUB4llvKBW9UKhQYCvTEM1hZZctJzASyQxu1VgUVQvKB/u0NBpAx0Ro05v5kxOdgx9tyT+KKRwoYKl7Rn24YtTbRaUhPFzlGUYxe9GsPPOmnzInKFtmNZwk1lAoSTiCS2c3KUqQcaGgNaAZoqqzJk26Wrxa5tpGbfD6axncp8FOZTq9LWdmbHqVmL7/dAI33vedfD4a1nL5BpQN0kUBxGNM10AjHTyoPZlpefzFJHrNgvfXogSacUSc4mGlNd2Tng6LVFXzjfb1VwUd/SRGxpPR955ZZJABFAzcla6BnZjuAvbgNcObfQSZgXABGXHPgpw366aanTDnJmTps4lpaFjzUIwVV0tU4Ak5q6FI0iJbKHBEy7LPmTpnKSS5CpjSimgLHDE6AOmCRpya0QnWxFODeZ68uJHZKBvJStbhpTE1olKA5zjC2VRykrWtyhrnrfmVqBphnkmcrMoqMVbBqgZpPO002jbEja0CPLzEBMCM3PehFdEJ47tnJ2XpDxZIZDmJIYmY2JSlNANa3Rt+BiHtdnYAEmox+7XZq2wpaZ1TQHAZt+ukLrPDLj0wKddSio94xSoZJudnw4+vMFkI4pK0zzqVBJzSuaRgDQadFYtXCCwtNlGXLuswusEnBXlsRmRrwqt7QwIIIBrSsViS1JSjZMPOp+z5XN6IvcpgMGBBOk6TDuztYyXcL4x9dPv8A9JHgTk8yLFJlnUWAx5CTGLqlTiboYCp1RMWg8k7jBbC95FOyDWil011Q5JWi0c1ycpXfExnhSbthyjq45abi0iM8sHMHT3mNI4bpSwW4jTMln9uRXujN7BzB095jmv3SPSbJ7cvXIl+DH9IWT1z+Ex0JkY0s6bj3mOe+C/8ASFk9dvwmOgMiikhQc9Wz+s0HpdleIjtf378Be1JfRkqReVlqM4JBFR1xn3BrJgkSuOanGMBLl3ebKkJ5CE4m8wLFvKqDGhtSkU+20W7LUUVAFAGgKKU6PdDFN2TYhTu9BRGYgEHf84Te0MK6oRvUzEjDRBrgzkkkCp2VzAekeyNXb3B8qW8dWRGauNCQcc90aW36B06oczQqJdUUAAUDfrOkkAknbCQNwUPONC1Mw0Kg2fOGdvtJu5saM3uHcYK2oRtxBZXJ34C2VCRZCFxpLkqBrZml/nphDg7k3i2M6YazLzKVwpLrStDpNAMdRh9aUF0ofOkr1Efwx4gNSa4kV3vLpQ/eRuyI6cXNTe9GVJ5HHmIZW4MWR6u0mhoWJlcgmgqcBgT0RD/yIsrYrMnCoBzocCAR5O0RZ5U+oAOsduBHRWIyyzCEUabhX2Cy94WLnGD1sgtOvXgsqm/mMLLwEs1CvGTWBN+lVHOoM4XNyImLNwdsssgCUpNPKq2C0AwYnXDuwtVvuld9xsPxQms+s2ui6wG0D5iNqMI2dgc69ad05MUM4ibLUUClZmAHm0p3xD8Lzesdp1cTNc003UYKPaJPREgtb0s6QZg//P5VhzKs4at6l3DDWFzA7LxJ6It9ZWBaRdyjcHOB7vcnTaS1UXlJH1o5MujL5h5JxOOOaLjZck2fD6sOQMDMF80qSa3q41Jh/Km37wIpnHRohmrlcdK47wTj2/iEY6KC61rmYOSWVMXmy0FBxaUoTS6KUGyGc3JtnbnSEqdKqFOc6VoYcJOvk00gDrKj3x5dqaaM410Ocdx+8YjSkt1wibjxZDW/g0rKRIcqaMAkzEY3szUvDFq1xidnBiMQNoz1ghdaY4D0hQdeg9ULyplag7/yR3xdOlCPZVrlzqSe/Ww/4OTayyNROfVC2Wpl2WYRyKtCw1492fbBuEC1lGFsVdQYONnMzDhQQ+TLYR5ynqaSYzSwcwdPeY0C2zKZKt4z0mFe2T8Yz+wcwdPeY5//ABiei2V7yXrkTHBX+kLJ6z/gaOgclpSSuHnHrZowHgiK5RsnrTOyW8dE2BPqlGyGaEbxENsO2IfgMrUpoSOoe+Km5vO28nti8WuVyGOwnsiiPnI2nsMFUcqE6DvccUAFcCxzDVtMe2dAKu2ZcfWf5Q0GGMKyXJI1DMNZ1mNRlruCyjoOwSBjzia/eOAHRXthO1SQWA9JVG4YHtrHizReB1Y9XvrjAsb3nUnzh+eyCXT0MNNDlmqxP98n/P8APRBgAKHzSrdHlfss3UIRlPUf5qHtMGlTBXlZiBXcVFeyCKQNxEprXby6QTTeM3XTsEGcBa/rJmGyt+nWR1wla+dtIFd4AB7aw7lUY11EN1hD3gRiLu2jbVkmesSoIGcIw6SZVT3wWzoA0rc676BqwLQ2PX1UHwg5FGl01TD1gwR7/XMxbTvAnkH0zTpRx7oeWfBO/fpiOSbm2MpG6jD3w8ye95XXbUbj/wCouElcxUi954QakjnA9anHvrTdCc2ZjeHSNBGn57oWcUKtsun3dvfCE6hJpv8An+fjFz3EiCSArVHNYHoIxAO2ohZRUVGNCabh8jTcYZqbh1g59R/OuF7O+Ipmrh04UPUOuBwfA3KPEcMunQecPf8AGCPKuiq5tQ0bRCr8nEZu7bBVcD1T2fKDNIEmPclTeUPSHb+RHvCebdkMSaChhlIa5MGq8D11B90POEll4yXTR8ISxt8jtyLgkpoyXKLjxPbGHlTv+cke6KLYOYOnvMX/AIRSeLyTalpT65cDteSffFAsH2Y6e8wi/cxPRbK95Lx+hOcDTTKVkrrm9st46AsduAUAq2GFaAg7sY5Zyx5PT7oYrNYZmI3EiGKErQQttLD9JXbvyOtbRlBSpAVjUEUwGiKfOs028aS8Ca85RS9iRn0VpHPn0hvOb2j8YHHt5ze0fjBHK4nDDOG5nQD2Wdol/tLAWyzgPs/2ljn8Wh/Ob2j8YH0l/Pb2j8YyE6OXNfL8nQH0Od+j2Zx8YMllnD+r7RHPv0h/Pb2jA+kP57e0fjEI6UufkdBLZ5w/qznBzroO/VWF+KmEcxsFGlc4G/ZHO/0l/Pb2j8Y9+lP57+03xi1J8ynQbOhZMmYcWlkGukjTnOBOmHtjRlLXlNDSnQPz1Rzb9Kfz39pvjBvpb+e/tN8Y1Gbi7lSw7atc6GtyveqqE7uiPGmTaqeLbAEYgYVw1xz19NmfpH9pvjHhtb+e/tN8Ypzd7lqg7WudCMJlcJbdQjyW85SCst+rspHPn0p/Pf2m+MD6S/nt7R+MVmfMnQPcdMyp19OUrKTnBBwOyGM6+Myk7h3RzwtumDNMcffb4wYZQm/pZntt8YJKtJmFhbcTfS7/AKN+qPA7D+rf2Se6MD8Yzf0sz23+MHGV54zT5w3TX/ijGZm+gZ0RKtznPLY9BBjyaTSqBvVIIPR8I558dWj+0Tv9WZ/FA8dWj+0T/wDVmfxQTppcQfsrvozfVmzMOQ2GbDpi2G2I60Pvjlhcu2kZrTPG6dM/ihQ8JLZ/a7R/rTP4oHndrMksK5cTWvCzLVLDNuZnmS+uq/wxlFg5g6e8wjbcu2mcnFzZ82YlQbruWFRmOO+FrBzB095hatZRSR19l03CTT5fYcQIECFTtggQIEQgIECBEICBAgRCAgQIEQgIECBEICBAgRCAgQIEQgIECBEICBAgRCAgQIEWQECBAiiAgQIEQ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30" name="AutoShape 6" descr="data:image/jpeg;base64,/9j/4AAQSkZJRgABAQAAAQABAAD/2wCEAAkGBxQSEhUUExQWFRQXGBgWGBcUGBcWFxcVFhwXHRYXFBQYHCggGBwlHRccITEhJSkrLi4uFx8zODMsNygtLisBCgoKDg0OGxAQGywkICQvLSw0LC8sNCwsLCwtLywsLCwsLCwsLCwsLCwsLCwsLCwsLCwsLCwsLCwsLCwsLCwsLP/AABEIAPQAzgMBIgACEQEDEQH/xAAcAAAABwEBAAAAAAAAAAAAAAAAAgMEBQYHCAH/xABQEAACAAMDBggKBgULBAMAAAABAgADEQQSIQUxQVFhcQYTIjKBkaGxBxVCUmJyksHR4RQjM4Ky8FNzorPSFiQ1Q1RjdIOTlMIlNNPxRGSj/8QAGgEAAgMBAQAAAAAAAAAAAAAAAwQAAQIFBv/EADMRAAIBAgMEBwcFAQAAAAAAAAABAgMRBBIhBTFBURMiMnGBofAUMzSRwdHhFSNSYbFD/9oADAMBAAIRAxEAPwCgWy18XTCta9lPjDbxsPN7flE1k7g29umXEdUuKWJapzkAAARJTPBg6860oB6h97iOdCEMqcj1WMx1SnWcIvy/oqfjYeb2/KPPG3o9vyizDwd//bl11BRX95BG8H4Ge1J7K/8Ali7URb9Rrfy8iueNvQ7flA8beh2/KJ2bwLlJz7dKXeF/8sJNwWs+i3ofVlMcehjEtRL/AFCt/Ly/BD+NvQ7flA8beh2/KJY8FZQ/+UeizzD749/kxI02tv8Aazf4on7Pq5ft9f8Al5fgifGvodvygeNfR7flEseDVn02qZ/tZn8Uejg3Zf7VN6LM/wDFEtR9XK9vr8/L8ER419Dt+UDxr6Hb8omxwasum0Wj/bEd7Qo3Beyil6faBXNekEV3VMV+z6uX7dX5+X4K/wCNfQ7flA8beh2/KLD/ACWs36S1HaJGED+TNjHOm2ob5GG+tIn7Pq5Pbq/Py/BXvG3odvygeNfQ7flFlTgtY2FVnWojWJBYdYWFE4GWc5ptq/2zfCJ+yV7fX5+RV/GnodvygeNfQ7flFq/kPJz8ZaqbbMR3mPG4F2Yc6faF32Zu8RL0eZf6hW5+X4Kt419Dt+UDxr6Hb8otsvgLZ2HJnz2rmpIYd8GPg+XQ1qO6QP4oq9En6hW5+RUPGnodvygeNPQ7flFyl+DoHyrT0yQPfCyeDZdJtP8ApqO+Jej6uT9Qq/y8ij+NPQ7flA8aeh2/KNAHg0kjnPafZX+Aw5meCmUBUzJ4B13D2BIi6JlPaVT+XkZt419Dt+UPbNNvqGpSsXQeDOzMCFnzb1NNzoqt0EjpijZN+zXp7zGZqGW8RzAYudao1J8ORfvBV/3Mz1UHQXxzxtU2xowoVHVGH+DNqWiZjT6sHqcY9sbhbLbLlCsxgoOA0knUqjFjsAhnDpOGvrecba1/anb+v8QnKsKqcFHVCiSFHkjqEM5mX5ACkuaMjTBRJhPFqaM7ALVQK5zSFpOV5LTHlrMUzJZVXQc5S9LtRqNc+aCZYrcc7rcRWbY5bCjIpG0CEhkuT+jT2RDeTwhkOKqzFcRe4qbdJVgpAa5Qm8aUBzwBl2z0vCZgSqjkvVmcsFVFpViSrZq806ojjHkiddcx4tkUZlHUIUWUvmjqhOyW1JhYI1WQ0dTUMhIqAynEVGIrnEOKRaiuBTb4nnFDUOqEZ5Rc4BOgACvyG04Qe0TruAz9fSafkwlIsuNWxOfHWMxbbqGYdsaaXIq4hxbPoAXZgOul5ui6NphSVkxFNSKnYAO0co9JMPDGe8KPCUsv6uyrfc5nYYU85F8oHGjGgzEBgYp2jqwlOFSo8sC8+LpWlAfW5XfWAMmyhmQD1ar3Rgts4V22Yam1Tgf7tynQbl1eoQlL4U26WarbJ33nL9j1HZAulhyOitlVmu0vM3jxLKDX1RQ2u6Knewox64Vly7uDKKdHY1BXpod8ZvwU8KTM6y7YFuk3eOUXbp0GalaXTXnCgGrPTVM8FjklqhCvRq0ZZaglxCN5I6oKbEnmiPXQriM3d8u7shZGrGskXvQG7E0s6rmUDohQKNUex4WAz7umNJJbirgpAIgXo8LitKiurTFlHjyQc4jyZKBFDBuMFaVFc9NNN0eCatStReGJFRUDaIy4ou7KFb7MZVqOGDISCCacllwp0169cYfkz7JenvMdB8KR9Ypp5JFelcOyOfMmfZL095jmSioppcz0Wx3eo3/RcfB7MpaJp0CQx6mSNtytkWXaCrEuk1K3JspijpWlaEYEGgqrAg0xBjCuBR+unf4Wd3y46GENYbWNvW9iW1m1iW160RTbVJJs1smTxWcZWDAFbyS5bBLoGgvxjXfT2iJO3WC80uaqHjEtAF4DHiWcBwT5mAbeoMTxEGEGSOd0jI3IMgypKSSKGUAldDKuCuN4FSNBqNpZ2SzsbOvJN6XOdwGBBKpOfMCKmqVpvET0eRdjOYZ5OlGrzCKGY16hwIUKqrXaQtaaL1NEO5jgAk5hBoaW18Qo39OZe3lfci9xnee2aXeN46+0e4YgdJ0w6jxVoKao8mOACTmAqdwjS0KKLw94USlL2YzALiBpoCs5N7mo4QYJTFq0vVVa0LRlj5dsyK6Is6bMmGsyc5lyr2Oa9y6LWhpDPKeUTPEyZmNomF9bNfZicdCKv1dc5zVIBAk7DwfDhWUhXGIvZiNo1QrVqqLS5nWoRyR0diLmTQRyEA1FnY17sBpPvwhIhjzrg6CcPai6TAwFHsqVpzlKUPv7YiLXYZrGqywi71J7IBKrZ2URiFaq98iryy/GXVoSaihwDA6M+nNSNy8EeXWtFj4qafrZBuUJ5RlUHFttGda+hGOZWsBVa4hhiDtGrVEjkjhBxVrlzZRx+kYAYXpczBpZ1qSc2tVOgQahNPUHjc04JPU6MhCl07O7/wBd1dULwSaKjt+XuhtnFDxV8rlmn2kKcZUizzFBxBN+0Fk9G/cVSRjm1RZJLVG7D4dlI9Mpa1oK66CuGbGKauajLKVzKGS1ZrShB420FGlv5SC6qfVt5PFlS+FOeNJha12QMZrinItEtmBA5YRJJCls4ocRQ5xjgSImJlrRXEssA5VnAPmKVDGuwsOuEEyvJJQBqtMUuoVWJKqaFiAKgVwqYqyNqUuXr0iPs1gFUmg1K2icSKA3r0yYgJYY1VTQY0pXDMQ3sGSFR5KKOXKtE6azeUUcTaFmztUTJY+76MTj5QlqSCwF0qGz0UvS6GNKKTUZ9Y1w6pEyorpJL165lU4XmhQ7GjnvJn2S/nSY6C4btzfVc9QMc/ZN+zXp7zCFbj3nd2L233fUtPAYfziZ/hpw6ay/h2Rvk+3S5ZRXajPUKoBYsVFWoFBOAjBOAJJthWpo0mbUaDilKjpPXG05RlMlpkWm7elrLmSXpiZfGGWyzKebWXRqZrwOYGDYfSN/W9iu1kniWn60HjZbkB1S/wAplDgBXPIY3QzUHJBOFTSFJmU5QYLexLBKhWZQ5zKzgXVOIwJGca4hcrWMqlrmXGZ3mySt0EkqFkKKBc6hr51CrGPLJY3rNKh0ZLaWXOFeW5lcYSpwZbpcXtFMIYuznZI2uTMnK8lyAswGrGWpxus61vIj81mFDgD5J1GFltqFL97kZq4563aUz58Ii7LYLpSUFosufMn1pyaOZjLdOat+ZT7h2Qm88GzTFVWZgZjXQrVxmkro01qNmOaJcy4rgWCGhFZu6v7IFP3hh1WGkk/Wt0/hlRbMDyILhzNZcn2soSG4l6EZxUEEjVgYnYa5WsYnSJso5piOntAj3xp7iLeczz6rLUkUAZQd9DRANARaDaxfSDF5ydwks6gIeMcgColIWUb9Z3VijWlfqrrYEAA5qhwasG9MsSKD+9hxkC2uL4WY8tUUzGEmWjuVWl4lnFNIw2nCFJReZNHTVnB3LvbbdJmiqNWhBIxVlHpKRUDaIE23KnJCl3IqspFvkDWwPJUdu/PFU8dPamEtnBxHF2iZLWW8tiQAJpl8m4xotSDQkGDSLXaJcybLSabtDNmTZSKzzFl8lzKZxzFYFcNROaB9G87lwJdZbBst24NVWlvLPpUp2CIKw5NDqCpImcq7sdalDu5PWBC+UcqFzhNmTV/vgC4+8PcYRsKzb0oSxUuwVBrdiVQbiSOuNUouDYSbvBHTORbbx9nkzv0sqXMwzctQ2HXD2GmSLEJEiVJBqJUtJYOu4oWvZDuHjjsQs5xI1fEgdgELwhIHKb86TC8UiMaPZg00My1uAFDqb6wN+y3bEbkrJ1wyprpy+KWU1RUoVZmBGoEsakal0Zp2BFZTWd2sRFsyeG4xLpInOjsaYUUIGB6JYH3thiXgQItIptspvDs47pTn9l4wLJ32a/nSY3vh0eU36h/wzIwXJ/2a/nSY51bj3nodi9p9xavB5/36/qpvekdASOau4Rz74Pj/AD9P1c3/AIx0HJ5o3CGcN2RLbHxL8P8AA8CBAhg5YIECBFEPIZFqTht/5YHtRfaEPoZZQl4Bs13OdQJBr0EK25TGWWh7Agkl7wB69h0joOEHjdzJjHhEyAq2yawT7QF1GIWpValaECrPfJJrS5mxxgLHwZU2RbQv2qsQVckAkA1U0IINRSN3y3kiXapRlzBgea1BeRtDLXSOo5jhGD5cWZY7W8ljRiATyqglrwEynk8kacaUqTC1ZZesdDDTzLJxF7SJcqyoGRFMyfZ6qi3QVRwxAGJbCpJJJOGoAPhapLWdkUIzpOnsisobkvNc0K6AajUc0Rs3KSvNky5fLN9K0pduIyNQkg4niwcNg2QRcqKrTUdeLmF5jDMVq7XroIG7HGtBiMICpzyXuGyRcrCOUsnSksomFQJ0yjAJUKi1HJC11aTU4xafBpkCtpltMUEyTeBVmIBVHTHQSGcDep1GKjlC3B3RZUu8zODdBNXYtRJYz3cTowrojeuC+RBZJN3Au2LsK59ABJJoB1ksc5MEoJyd2CxMlCOXiTEAwIStDUFNfd+cOmHDnAs+av5xx98KwVBQfnPBoiICBAgRCAgQIEQhSOHjcp/8PMP7MyMIyf8AZr+dJjdOHhq03ZZpn4ZkYXYPs16e8xza3HvPR7F7T7iz8AP6Ql/q5vcsdCSeau4d0c8cA2plCTtWb+Gvujoaz8xfVHdDOG7Ijtj4l+ApHgj2BBzlggR5AiiAMAiseR4rVirkGUp+Ka63N0HZr6Mx3A6TEhCVokhxQ7wRnB0ERHi0tIwmCq6CubDOFqa5sbmcYhb2i1oXvJWMp8OeTFuyLSpUOCZTDC8ytylbWQpDD/Miw5R8JNlV1lWcNaZjGimXQSr2ejzmzUBqboagiL4RWR8oWBjQGdMRJqAZrwowQE6KVWp86LtnTSDRjOnJSkrGVZDVXeXLCSAbxJmT1vjZhUZs+BGOnCFsuWYSZrL/ADeYHAIaUgUaQaCpKmufE1oIh5Ug1INVIrgaggjAgjQRqiQyTkhp8wDOK5hiTvOisJtrdc6GVrUsvgqsY+my5s1CZYWZxZ1TQBRyNK3SwrmqwjeUcEVBqIoeQMk/RwS1C7AKABQADQANvdpzxDTuG82zWqYyATrNLVRMQHlEqTfmyTSmF4Ag5woO0NJZILNo2JOEq83k1saq7UFTCEjlG8c2j5bNukk7IrfBrhRJyieQ4Qj+pcgTaU8yuIxxbeBTObaI0nm1F5wcHaSswQIECNGAQIECIQECBAiEKDw8wNpOn6K34Z0YfYPs16e8xt3hAfC1bLK/4J0YjYPsx095jmVdz7z0exu2+4sHAg/9Rs+6b+Ax0VZ+Yu4d0c68CP6Rs26b+7aOirPzV3DuhrDdkS2z8Q/AUgQIEHZygQIEeRRDwwUGDRn/AIQeHn0Ymz2WjWinLc4rJB1jynpmGjAnVA5O2oWjRnVlkgtSx8KuFkiwJWYb0wjkSlxdujyV9I4b80Y1wn4V2q3cmcwSVnEmVULs4xs7ns2RDPNZmLuxZ2NWdjVmOskwayS77KpzMwXoJxgEpuWh6PDbPp0FmlrL1uJbJMri2vfo1SWooMJk8F5p3iWtzpi8cCMoX7Oson6yUow85NY3EU6tkUSzzqiWf0syfOpsfkp+A9cGkWtpb35bFWU4EaMB2bNsEjV6OSfDcCrYbp01x3/QvGXuC9mtLCa4KPeRWaWQpe8bovAgitaCueJPIuTZNnULJSh1nFjtLRXJvC+XNkcsXJwmSGIFSrXJqMStNimoPbBMs8KaKZdnJC5mm0ozbJY8kaK7dlYZdWknmX5Ob7HXfUd/p65D3hdwiEu9JlGsynLYeQD5K7Tm2V15qbLJQJMFCQSCDmIpdZWGogEHYYREvA1zk1J9I1wHRWF/IptP4n+EJTquo3J+B18Ph40oZVx3/wBkba7IFZhLZg0ohpTA3X4pgHl8oeUFNKjSpi65D8IlqkhTNpa5NM9Ak8DeOS9NoB2xV7aOTIfUXkN0fWS+xnH3YTs5u1GjPT4RlylB3ibdCnWhaavbQ3bg5wms9uUtIepHORuTMT1kOPSKjbExHOoGIdSyTFzOhKuNoYY9GaNI4FcPC92RbCA+CpOzK5OAWYPIc6+adhwhinXUtGcbFbNlTvKGq80aFAgQIYOYCBAgRCGdeEbBLYddmYfszB74xawcwdPeY2nwm/ZWr/DnuaMWsHMHT3mOZU7L7z0exu0+77Fg4En/AKlZv83908dFWfmruHdHOnAr+krL/m/unjouz8xdw7oZwvZE9s/EfIUjwx7BawdnJBHsAQ1ypbkkSpk1zRJas7blBOG3CKLWrsiu+ELhR9CkXZZH0ibUJ6A8qaRpAwAGkkbYw4jOxJJJJJY1ZmOJLE5yTiTD3KuVJlrnPPnc59GhEHMlrsAPSSTDB3vEaoUnLMz1eCwqw9PXtPf9gNp2Dv8A/cLWR6G95iO3SFNO2kJMM+0jvPwj2tFfaAvWy17KxS3jUtYskZVFaT6Cyh18o/vIRD1b1gOukIrMNa7uwqB2AR6ujcIqWplQDy1qQD6X4W98L8YakMKXSag+dtHZTaYIuLA6w1d9Me+sEmYVFa006zoz7O+MX0KfWFBPq4GgXjvNMT2U6Icq3J6T3zIj5S0IP5xhzLbDrruxMaJlFWq0mculTKmj7jhG/ZmnqhKZhQnXHslzdnA52lTgd90sO1RHk9uRXd2kRHqkZissn4DhMMDgDhXuPQffCE5M4IwNQR3gwu6VVTrHaMIFLwrsx3jA+4/ejIRGmeC3hE0+W9nmktMkBSrMal5TVC3jpZSLpOnA5yYvUYXwLyj9Ht9nfMswmQ/qzeb1OFjdIeoyzRPMbRoKlWdtz1BAgQDBmIGdeEs/U2r9QR2fOMWsH2Y6e8xsnhFasm2fqm7ljG7BzB095jmVOz4npNjdp932J3gc9Mo2XaZg65biOjLJzF9Ud0c38FGplGyeu3ajR0hZOYvqjuhnDdkS2z8R8hWPDHseMIOzkgEZl4ZctUWXY1OL0mzdktDyFPrOK/cjSr1M+b4Rzrl3Kf0u1T7RUlXc3dkpOTLA1VArvMBqS6p0tl0OkrZnujr9iOmGg2nE7oLIXEdcHZah2Ogd5A98HlpRqalHaAffAD0zEieb0ntPxgE8ne3cY8POX1ffHl3kLtPfUxDLfAVGndB5Us0rTAG7XRXEgb6QhxtCBjysKAVNM2A0nUIdfSDVkCi6tRnDANUXmBFb0wgULDBRUCIDnVtNQirv/EK2U1YjQRTXnIAPaYQY41Gauk1w2nTD7JNmLOxBACg5/OoStB93uhpNQhiG5wJrTXpgSazNG122g0vR0d5gyvTDWewYmCoM28e+E1apjRqw4lzhj6rjrVhCE1/qh933H3Qa7Qkbx2GsEtGEtRvPsin/ACiGJomJcushTqr+IwlYziR09B5J/ED0Q9syfzcbif2m+ERaEhxtBHWCB2xfEytUxLKakKxU0YUcEZwykHspHQmRLeLRZ5U5c0yWr7rwBI6DhGDWrlA7cesY9sab4HLYXycEJxkzZkraBW8Afbp0QbDvVo5m16d6cZ8nb5l5gGBHhhtnnzNPCIfqbZslt+FIx2wfZjp7zGt8O2+ot59Ej9mV8YySwcwdPeY5s+x4npdjrrPu+xMcFlrlCyeux6lJ90dI2XmLuHdHOHBH+kbL60z920dG2E/Vp6o7oZw3ZEds/EPwFSIKGgzCEzBG9TlIq3hMyt9HyfNKmjzaSUxoazOcQdiBj0RiCrRQB+QM0X/w0WwtaLLIB5Kq80jWWN1Sd109ZihA1P5zDNC83dnp9k0stHNzPZ+Ettw7wfdDi2JdnzBqKj9hYb2r7Nhuh/ldaWqf66/u1iW6o5J9dLv+hGBaunqf8oXtsugTch60U++FJUr66XuI9lgTBcuYKusrJAwJxaUmjTjEtoYzrNr/AH9Boh5GAUmaaXiDfSWlQSprheNdGqHMoqpGHJGjMKasIQnMizJZZ6UFDUiWolgckBFDutduJ1DPCtjtyF6BC1FdjyHfBQSSBMmqpCqDiR0ExlRzC1PFRhdtNtlglWmXMc3UukIMQBoujNU6+yGdptcooUWXRrxx1YjGtcc2bDPCOQXq33KHoK/CGLnHeT3mFowWdrlYajSipvw4i1aAbz2UgkrCBoX1anrPwhNmopbUCYOGWmrHdzrhtajUkDMBcroJ09p7InJWTJQVC1+89ALt9yzUaoAE0Enkk0C0AgHI0sD7Of8A6U7+IwboGt7RyHtejLdGXy/I9VbtnX9WT1gEfjiBebygdRB6olZ6MRQraSAAPsnGAFKZoZGyLpl2ofd+KRJU9d6M09q0kneMvl+T2YKEgY5x8ItfgZtl202uQTgwWco3YOf216opWU1EuWzS/pF8Zg6gg7xxYNNxib4BzzKyvZzonS2l9alh2gCKjFwmglWvDFYaeVPTmvE3SCuYNBJkNyeh5xGW8PcJGUNVBT2ZHzjJrB9mOnvMa/4QVrZrbr4vu4v3CMgsH2Y6e8xzp9jxPSbH7b7vsTXBL+kbJ6z/ALto6JyS1ZMs+iB0jA90c6cFT/1Gyeu34GjojIi0kJ0nrJMHw+5eIltj378B20ImFSYiOEeWFslnmTmFSo5K+fMbCWo3sQI3I5cU27Ix/wAJlrEzKkwDlcVLly8NBoWIrrBeK/cFaA0PmtyT0E4Hs3Q2Cs5Zn5Tsxdm1sxqT0w+sdqpgzOmitTMWn95JmVDDYKQHez2FGEqNGMVrZCZHJIIoaqKHA+VoiWyjLvWmYdDCzt7chPeI8azhlCm5LLMOLdWJs81hXkIzYyHNeY2GGF3S8MhhPCspDCVIqDnBRpss16hBVDSwCpWi5Jrfr9PsR9rF2YraAzkbnlM47oc5Yk04px5M2UM9PszdxOgcnPBZ9nJlJWpJmICdADJNRRs82noV0w+n0MqUwP8AXBh9974HTxydcaceqxWc/t5FOy/ZAk1jhyyWzk84k5zi1Bp0nfAl2oAliaVkzRgaVLoQAenR0RJ5fV5gLFM91mY1oAAbqKTsNTvGyEnssuXZGOBmOBjpF+lANQFeuuuFVUTS5lRk1Fx5iuQ8ocSWrmYUx0HHPgcMSM0N50wsSxzmpwwxMJgAZxUaq0xIw6jj0Qsq1IGtgIiik7nWyq7kCY2JGqg6gK9sIz+axOYA9JpBxVmN3OzGm45sN0OLRZwVPmIrZvKYA1Neg47DGkjMpWViTe3KFswaqm9MGIvVLJMUUGkcqmNIe2q1y5cxEKFjMJmAhURbys9KoUN1aeTiNBzQlZnrxGoJMJqSBiDnIzZ88Orc4vISc6VrUkVLvjU4ned8Bxz/AHF3Hn9nWdN6cWJfSJYNOLNReHOl5zWv9VnGjVogxnoQSJbUooqHQEXaYj6vOaY66nXCdukioONTn9xOG/VS7B7QAsug3byc5P56s0K9G1q2OqUW7JMWlW1Z0gzJZKq5mCjEivMqqAAZq5jhS9EDItPFTLLP/QzpZb1C1T/yET9j+xoCcWmZqUOEjPXGm7UNFYgZllLo8phdZpZKqwKGq0IIVsaYUrthjD63aDUsvWi/W86Jgk3NDDg3bhPssiaPLlI2OsqKg9NYeWrmmOrJ9W55i1pWZm3D2ZWzW4+gR+7EZBYPsx095jTOE069YbedRu9smMzsH2Y6e8xzm700z0myFacvXIleDJ/6hY/1hHWI6KyO9ZK/eHUxHujnXgyK5Qsf6w9gjofIzfUIdd78Rg9B9VeIjtj378B6RhGY+EvK9ZjSF5siXxjn++nciUPuKzPvZdUaYGAFTmEYitp+kNMn8t3tE4uoRQzUqOLSWrYF1RVqx5KDE4wbexXCRWbNLciDs+T6UvVDNzUCl5jDRSWMw2tC1ryU2F+5I2z50tXO9KgjdTpi/ZL4MAVM9il/PKkOwH+baMJk1teIXZE9Yci2WQPqpEpdoUFjvY1J64JHC3OjV2tZ9VevXeZVk6UiVVrTZJktxR5bTgAw2EgUI0HREhJl8Ta1LzlmSWkFJcwupoJbhgjMDyiASAdIIjT3nKNHdEcslZk6+QtyVmoAL04YsTrCDAekzaVEEVFR0TFJ491HmlEqk+xO1hDS5bclknMzXUB4llvKBW9UKhQYCvTEM1hZZctJzASyQxu1VgUVQvKB/u0NBpAx0Ro05v5kxOdgx9tyT+KKRwoYKl7Rn24YtTbRaUhPFzlGUYxe9GsPPOmnzInKFtmNZwk1lAoSTiCS2c3KUqQcaGgNaAZoqqzJk26Wrxa5tpGbfD6axncp8FOZTq9LWdmbHqVmL7/dAI33vedfD4a1nL5BpQN0kUBxGNM10AjHTyoPZlpefzFJHrNgvfXogSacUSc4mGlNd2Tng6LVFXzjfb1VwUd/SRGxpPR955ZZJABFAzcla6BnZjuAvbgNcObfQSZgXABGXHPgpw366aanTDnJmTps4lpaFjzUIwVV0tU4Ak5q6FI0iJbKHBEy7LPmTpnKSS5CpjSimgLHDE6AOmCRpya0QnWxFODeZ68uJHZKBvJStbhpTE1olKA5zjC2VRykrWtyhrnrfmVqBphnkmcrMoqMVbBqgZpPO002jbEja0CPLzEBMCM3PehFdEJ47tnJ2XpDxZIZDmJIYmY2JSlNANa3Rt+BiHtdnYAEmox+7XZq2wpaZ1TQHAZt+ukLrPDLj0wKddSio94xSoZJudnw4+vMFkI4pK0zzqVBJzSuaRgDQadFYtXCCwtNlGXLuswusEnBXlsRmRrwqt7QwIIIBrSsViS1JSjZMPOp+z5XN6IvcpgMGBBOk6TDuztYyXcL4x9dPv8A9JHgTk8yLFJlnUWAx5CTGLqlTiboYCp1RMWg8k7jBbC95FOyDWil011Q5JWi0c1ycpXfExnhSbthyjq45abi0iM8sHMHT3mNI4bpSwW4jTMln9uRXujN7BzB095jmv3SPSbJ7cvXIl+DH9IWT1z+Ex0JkY0s6bj3mOe+C/8ASFk9dvwmOgMiikhQc9Wz+s0HpdleIjtf378Be1JfRkqReVlqM4JBFR1xn3BrJgkSuOanGMBLl3ebKkJ5CE4m8wLFvKqDGhtSkU+20W7LUUVAFAGgKKU6PdDFN2TYhTu9BRGYgEHf84Te0MK6oRvUzEjDRBrgzkkkCp2VzAekeyNXb3B8qW8dWRGauNCQcc90aW36B06oczQqJdUUAAUDfrOkkAknbCQNwUPONC1Mw0Kg2fOGdvtJu5saM3uHcYK2oRtxBZXJ34C2VCRZCFxpLkqBrZml/nphDg7k3i2M6YazLzKVwpLrStDpNAMdRh9aUF0ofOkr1Efwx4gNSa4kV3vLpQ/eRuyI6cXNTe9GVJ5HHmIZW4MWR6u0mhoWJlcgmgqcBgT0RD/yIsrYrMnCoBzocCAR5O0RZ5U+oAOsduBHRWIyyzCEUabhX2Cy94WLnGD1sgtOvXgsqm/mMLLwEs1CvGTWBN+lVHOoM4XNyImLNwdsssgCUpNPKq2C0AwYnXDuwtVvuld9xsPxQms+s2ui6wG0D5iNqMI2dgc69ad05MUM4ibLUUClZmAHm0p3xD8Lzesdp1cTNc003UYKPaJPREgtb0s6QZg//P5VhzKs4at6l3DDWFzA7LxJ6It9ZWBaRdyjcHOB7vcnTaS1UXlJH1o5MujL5h5JxOOOaLjZck2fD6sOQMDMF80qSa3q41Jh/Km37wIpnHRohmrlcdK47wTj2/iEY6KC61rmYOSWVMXmy0FBxaUoTS6KUGyGc3JtnbnSEqdKqFOc6VoYcJOvk00gDrKj3x5dqaaM410Ocdx+8YjSkt1wibjxZDW/g0rKRIcqaMAkzEY3szUvDFq1xidnBiMQNoz1ghdaY4D0hQdeg9ULyplag7/yR3xdOlCPZVrlzqSe/Ww/4OTayyNROfVC2Wpl2WYRyKtCw1492fbBuEC1lGFsVdQYONnMzDhQQ+TLYR5ynqaSYzSwcwdPeY0C2zKZKt4z0mFe2T8Yz+wcwdPeY5//ABiei2V7yXrkTHBX+kLJ6z/gaOgclpSSuHnHrZowHgiK5RsnrTOyW8dE2BPqlGyGaEbxENsO2IfgMrUpoSOoe+Km5vO28nti8WuVyGOwnsiiPnI2nsMFUcqE6DvccUAFcCxzDVtMe2dAKu2ZcfWf5Q0GGMKyXJI1DMNZ1mNRlruCyjoOwSBjzia/eOAHRXthO1SQWA9JVG4YHtrHizReB1Y9XvrjAsb3nUnzh+eyCXT0MNNDlmqxP98n/P8APRBgAKHzSrdHlfss3UIRlPUf5qHtMGlTBXlZiBXcVFeyCKQNxEprXby6QTTeM3XTsEGcBa/rJmGyt+nWR1wla+dtIFd4AB7aw7lUY11EN1hD3gRiLu2jbVkmesSoIGcIw6SZVT3wWzoA0rc676BqwLQ2PX1UHwg5FGl01TD1gwR7/XMxbTvAnkH0zTpRx7oeWfBO/fpiOSbm2MpG6jD3w8ye95XXbUbj/wCouElcxUi954QakjnA9anHvrTdCc2ZjeHSNBGn57oWcUKtsun3dvfCE6hJpv8An+fjFz3EiCSArVHNYHoIxAO2ohZRUVGNCabh8jTcYZqbh1g59R/OuF7O+Ipmrh04UPUOuBwfA3KPEcMunQecPf8AGCPKuiq5tQ0bRCr8nEZu7bBVcD1T2fKDNIEmPclTeUPSHb+RHvCebdkMSaChhlIa5MGq8D11B90POEll4yXTR8ISxt8jtyLgkpoyXKLjxPbGHlTv+cke6KLYOYOnvMX/AIRSeLyTalpT65cDteSffFAsH2Y6e8wi/cxPRbK95Lx+hOcDTTKVkrrm9st46AsduAUAq2GFaAg7sY5Zyx5PT7oYrNYZmI3EiGKErQQttLD9JXbvyOtbRlBSpAVjUEUwGiKfOs028aS8Ca85RS9iRn0VpHPn0hvOb2j8YHHt5ze0fjBHK4nDDOG5nQD2Wdol/tLAWyzgPs/2ljn8Wh/Ob2j8YH0l/Pb2j8YyE6OXNfL8nQH0Od+j2Zx8YMllnD+r7RHPv0h/Pb2jA+kP57e0fjEI6UufkdBLZ5w/qznBzroO/VWF+KmEcxsFGlc4G/ZHO/0l/Pb2j8Y9+lP57+03xi1J8ynQbOhZMmYcWlkGukjTnOBOmHtjRlLXlNDSnQPz1Rzb9Kfz39pvjBvpb+e/tN8Y1Gbi7lSw7atc6GtyveqqE7uiPGmTaqeLbAEYgYVw1xz19NmfpH9pvjHhtb+e/tN8Ypzd7lqg7WudCMJlcJbdQjyW85SCst+rspHPn0p/Pf2m+MD6S/nt7R+MVmfMnQPcdMyp19OUrKTnBBwOyGM6+Myk7h3RzwtumDNMcffb4wYZQm/pZntt8YJKtJmFhbcTfS7/AKN+qPA7D+rf2Se6MD8Yzf0sz23+MHGV54zT5w3TX/ijGZm+gZ0RKtznPLY9BBjyaTSqBvVIIPR8I558dWj+0Tv9WZ/FA8dWj+0T/wDVmfxQTppcQfsrvozfVmzMOQ2GbDpi2G2I60Pvjlhcu2kZrTPG6dM/ihQ8JLZ/a7R/rTP4oHndrMksK5cTWvCzLVLDNuZnmS+uq/wxlFg5g6e8wjbcu2mcnFzZ82YlQbruWFRmOO+FrBzB095hatZRSR19l03CTT5fYcQIECFTtggQIEQgIECBEICBAgRCAgQIEQgIECBEICBAgRCAgQIEQgIECBEICBAgRCAgQIEWQECBAiiAgQIEQ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32" name="AutoShape 8" descr="data:image/jpeg;base64,/9j/4AAQSkZJRgABAQAAAQABAAD/2wCEAAkGBxQSEhUUExQWFRQXGBgWGBcUGBcWFxcVFhwXHRYXFBQYHCggGBwlHRccITEhJSkrLi4uFx8zODMsNygtLisBCgoKDg0OGxAQGywkICQvLSw0LC8sNCwsLCwtLywsLCwsLCwsLCwsLCwsLCwsLCwsLCwsLCwsLCwsLCwsLCwsLP/AABEIAPQAzgMBIgACEQEDEQH/xAAcAAAABwEBAAAAAAAAAAAAAAAAAgMEBQYHCAH/xABQEAACAAMDBggKBgULBAMAAAABAgADEQQSIQUxQVFhcQYTIjKBkaGxBxVCUmJyksHR4RQjM4Ky8FNzorPSFiQ1Q1RjdIOTlMIlNNPxRGSj/8QAGgEAAgMBAQAAAAAAAAAAAAAAAwQAAQIFBv/EADMRAAIBAgMEBwcFAQAAAAAAAAABAgMRBBIhBTFBURMiMnGBofAUMzSRwdHhFSNSYbFD/9oADAMBAAIRAxEAPwCgWy18XTCta9lPjDbxsPN7flE1k7g29umXEdUuKWJapzkAAARJTPBg6860oB6h97iOdCEMqcj1WMx1SnWcIvy/oqfjYeb2/KPPG3o9vyizDwd//bl11BRX95BG8H4Ge1J7K/8Ali7URb9Rrfy8iueNvQ7flA8beh2/KJ2bwLlJz7dKXeF/8sJNwWs+i3ofVlMcehjEtRL/AFCt/Ly/BD+NvQ7flA8beh2/KJY8FZQ/+UeizzD749/kxI02tv8Aazf4on7Pq5ft9f8Al5fgifGvodvygeNfR7flEseDVn02qZ/tZn8Uejg3Zf7VN6LM/wDFEtR9XK9vr8/L8ER419Dt+UDxr6Hb8omxwasum0Wj/bEd7Qo3Beyil6faBXNekEV3VMV+z6uX7dX5+X4K/wCNfQ7flA8beh2/KLD/ACWs36S1HaJGED+TNjHOm2ob5GG+tIn7Pq5Pbq/Py/BXvG3odvygeNfQ7flFlTgtY2FVnWojWJBYdYWFE4GWc5ptq/2zfCJ+yV7fX5+RV/GnodvygeNfQ7flFq/kPJz8ZaqbbMR3mPG4F2Yc6faF32Zu8RL0eZf6hW5+X4Kt419Dt+UDxr6Hb8otsvgLZ2HJnz2rmpIYd8GPg+XQ1qO6QP4oq9En6hW5+RUPGnodvygeNPQ7flFyl+DoHyrT0yQPfCyeDZdJtP8ApqO+Jej6uT9Qq/y8ij+NPQ7flA8aeh2/KNAHg0kjnPafZX+Aw5meCmUBUzJ4B13D2BIi6JlPaVT+XkZt419Dt+UPbNNvqGpSsXQeDOzMCFnzb1NNzoqt0EjpijZN+zXp7zGZqGW8RzAYudao1J8ORfvBV/3Mz1UHQXxzxtU2xowoVHVGH+DNqWiZjT6sHqcY9sbhbLbLlCsxgoOA0knUqjFjsAhnDpOGvrecba1/anb+v8QnKsKqcFHVCiSFHkjqEM5mX5ACkuaMjTBRJhPFqaM7ALVQK5zSFpOV5LTHlrMUzJZVXQc5S9LtRqNc+aCZYrcc7rcRWbY5bCjIpG0CEhkuT+jT2RDeTwhkOKqzFcRe4qbdJVgpAa5Qm8aUBzwBl2z0vCZgSqjkvVmcsFVFpViSrZq806ojjHkiddcx4tkUZlHUIUWUvmjqhOyW1JhYI1WQ0dTUMhIqAynEVGIrnEOKRaiuBTb4nnFDUOqEZ5Rc4BOgACvyG04Qe0TruAz9fSafkwlIsuNWxOfHWMxbbqGYdsaaXIq4hxbPoAXZgOul5ui6NphSVkxFNSKnYAO0co9JMPDGe8KPCUsv6uyrfc5nYYU85F8oHGjGgzEBgYp2jqwlOFSo8sC8+LpWlAfW5XfWAMmyhmQD1ar3Rgts4V22Yam1Tgf7tynQbl1eoQlL4U26WarbJ33nL9j1HZAulhyOitlVmu0vM3jxLKDX1RQ2u6Knewox64Vly7uDKKdHY1BXpod8ZvwU8KTM6y7YFuk3eOUXbp0GalaXTXnCgGrPTVM8FjklqhCvRq0ZZaglxCN5I6oKbEnmiPXQriM3d8u7shZGrGskXvQG7E0s6rmUDohQKNUex4WAz7umNJJbirgpAIgXo8LitKiurTFlHjyQc4jyZKBFDBuMFaVFc9NNN0eCatStReGJFRUDaIy4ou7KFb7MZVqOGDISCCacllwp0169cYfkz7JenvMdB8KR9Ypp5JFelcOyOfMmfZL095jmSioppcz0Wx3eo3/RcfB7MpaJp0CQx6mSNtytkWXaCrEuk1K3JspijpWlaEYEGgqrAg0xBjCuBR+unf4Wd3y46GENYbWNvW9iW1m1iW160RTbVJJs1smTxWcZWDAFbyS5bBLoGgvxjXfT2iJO3WC80uaqHjEtAF4DHiWcBwT5mAbeoMTxEGEGSOd0jI3IMgypKSSKGUAldDKuCuN4FSNBqNpZ2SzsbOvJN6XOdwGBBKpOfMCKmqVpvET0eRdjOYZ5OlGrzCKGY16hwIUKqrXaQtaaL1NEO5jgAk5hBoaW18Qo39OZe3lfci9xnee2aXeN46+0e4YgdJ0w6jxVoKao8mOACTmAqdwjS0KKLw94USlL2YzALiBpoCs5N7mo4QYJTFq0vVVa0LRlj5dsyK6Is6bMmGsyc5lyr2Oa9y6LWhpDPKeUTPEyZmNomF9bNfZicdCKv1dc5zVIBAk7DwfDhWUhXGIvZiNo1QrVqqLS5nWoRyR0diLmTQRyEA1FnY17sBpPvwhIhjzrg6CcPai6TAwFHsqVpzlKUPv7YiLXYZrGqywi71J7IBKrZ2URiFaq98iryy/GXVoSaihwDA6M+nNSNy8EeXWtFj4qafrZBuUJ5RlUHFttGda+hGOZWsBVa4hhiDtGrVEjkjhBxVrlzZRx+kYAYXpczBpZ1qSc2tVOgQahNPUHjc04JPU6MhCl07O7/wBd1dULwSaKjt+XuhtnFDxV8rlmn2kKcZUizzFBxBN+0Fk9G/cVSRjm1RZJLVG7D4dlI9Mpa1oK66CuGbGKauajLKVzKGS1ZrShB420FGlv5SC6qfVt5PFlS+FOeNJha12QMZrinItEtmBA5YRJJCls4ocRQ5xjgSImJlrRXEssA5VnAPmKVDGuwsOuEEyvJJQBqtMUuoVWJKqaFiAKgVwqYqyNqUuXr0iPs1gFUmg1K2icSKA3r0yYgJYY1VTQY0pXDMQ3sGSFR5KKOXKtE6azeUUcTaFmztUTJY+76MTj5QlqSCwF0qGz0UvS6GNKKTUZ9Y1w6pEyorpJL165lU4XmhQ7GjnvJn2S/nSY6C4btzfVc9QMc/ZN+zXp7zCFbj3nd2L233fUtPAYfziZ/hpw6ay/h2Rvk+3S5ZRXajPUKoBYsVFWoFBOAjBOAJJthWpo0mbUaDilKjpPXG05RlMlpkWm7elrLmSXpiZfGGWyzKebWXRqZrwOYGDYfSN/W9iu1kniWn60HjZbkB1S/wAplDgBXPIY3QzUHJBOFTSFJmU5QYLexLBKhWZQ5zKzgXVOIwJGca4hcrWMqlrmXGZ3mySt0EkqFkKKBc6hr51CrGPLJY3rNKh0ZLaWXOFeW5lcYSpwZbpcXtFMIYuznZI2uTMnK8lyAswGrGWpxus61vIj81mFDgD5J1GFltqFL97kZq4563aUz58Ii7LYLpSUFosufMn1pyaOZjLdOat+ZT7h2Qm88GzTFVWZgZjXQrVxmkro01qNmOaJcy4rgWCGhFZu6v7IFP3hh1WGkk/Wt0/hlRbMDyILhzNZcn2soSG4l6EZxUEEjVgYnYa5WsYnSJso5piOntAj3xp7iLeczz6rLUkUAZQd9DRANARaDaxfSDF5ydwks6gIeMcgColIWUb9Z3VijWlfqrrYEAA5qhwasG9MsSKD+9hxkC2uL4WY8tUUzGEmWjuVWl4lnFNIw2nCFJReZNHTVnB3LvbbdJmiqNWhBIxVlHpKRUDaIE23KnJCl3IqspFvkDWwPJUdu/PFU8dPamEtnBxHF2iZLWW8tiQAJpl8m4xotSDQkGDSLXaJcybLSabtDNmTZSKzzFl8lzKZxzFYFcNROaB9G87lwJdZbBst24NVWlvLPpUp2CIKw5NDqCpImcq7sdalDu5PWBC+UcqFzhNmTV/vgC4+8PcYRsKzb0oSxUuwVBrdiVQbiSOuNUouDYSbvBHTORbbx9nkzv0sqXMwzctQ2HXD2GmSLEJEiVJBqJUtJYOu4oWvZDuHjjsQs5xI1fEgdgELwhIHKb86TC8UiMaPZg00My1uAFDqb6wN+y3bEbkrJ1wyprpy+KWU1RUoVZmBGoEsakal0Zp2BFZTWd2sRFsyeG4xLpInOjsaYUUIGB6JYH3thiXgQItIptspvDs47pTn9l4wLJ32a/nSY3vh0eU36h/wzIwXJ/2a/nSY51bj3nodi9p9xavB5/36/qpvekdASOau4Rz74Pj/AD9P1c3/AIx0HJ5o3CGcN2RLbHxL8P8AA8CBAhg5YIECBFEPIZFqTht/5YHtRfaEPoZZQl4Bs13OdQJBr0EK25TGWWh7Agkl7wB69h0joOEHjdzJjHhEyAq2yawT7QF1GIWpValaECrPfJJrS5mxxgLHwZU2RbQv2qsQVckAkA1U0IINRSN3y3kiXapRlzBgea1BeRtDLXSOo5jhGD5cWZY7W8ljRiATyqglrwEynk8kacaUqTC1ZZesdDDTzLJxF7SJcqyoGRFMyfZ6qi3QVRwxAGJbCpJJJOGoAPhapLWdkUIzpOnsisobkvNc0K6AajUc0Rs3KSvNky5fLN9K0pduIyNQkg4niwcNg2QRcqKrTUdeLmF5jDMVq7XroIG7HGtBiMICpzyXuGyRcrCOUsnSksomFQJ0yjAJUKi1HJC11aTU4xafBpkCtpltMUEyTeBVmIBVHTHQSGcDep1GKjlC3B3RZUu8zODdBNXYtRJYz3cTowrojeuC+RBZJN3Au2LsK59ABJJoB1ksc5MEoJyd2CxMlCOXiTEAwIStDUFNfd+cOmHDnAs+av5xx98KwVBQfnPBoiICBAgRCAgQIEQhSOHjcp/8PMP7MyMIyf8AZr+dJjdOHhq03ZZpn4ZkYXYPs16e8xza3HvPR7F7T7iz8AP6Ql/q5vcsdCSeau4d0c8cA2plCTtWb+Gvujoaz8xfVHdDOG7Ijtj4l+ApHgj2BBzlggR5AiiAMAiseR4rVirkGUp+Ka63N0HZr6Mx3A6TEhCVokhxQ7wRnB0ERHi0tIwmCq6CubDOFqa5sbmcYhb2i1oXvJWMp8OeTFuyLSpUOCZTDC8ytylbWQpDD/Miw5R8JNlV1lWcNaZjGimXQSr2ejzmzUBqboagiL4RWR8oWBjQGdMRJqAZrwowQE6KVWp86LtnTSDRjOnJSkrGVZDVXeXLCSAbxJmT1vjZhUZs+BGOnCFsuWYSZrL/ADeYHAIaUgUaQaCpKmufE1oIh5Ug1INVIrgaggjAgjQRqiQyTkhp8wDOK5hiTvOisJtrdc6GVrUsvgqsY+my5s1CZYWZxZ1TQBRyNK3SwrmqwjeUcEVBqIoeQMk/RwS1C7AKABQADQANvdpzxDTuG82zWqYyATrNLVRMQHlEqTfmyTSmF4Ag5woO0NJZILNo2JOEq83k1saq7UFTCEjlG8c2j5bNukk7IrfBrhRJyieQ4Qj+pcgTaU8yuIxxbeBTObaI0nm1F5wcHaSswQIECNGAQIECIQECBAiEKDw8wNpOn6K34Z0YfYPs16e8xt3hAfC1bLK/4J0YjYPsx095jmVdz7z0exu2+4sHAg/9Rs+6b+Ax0VZ+Yu4d0c68CP6Rs26b+7aOirPzV3DuhrDdkS2z8Q/AUgQIEHZygQIEeRRDwwUGDRn/AIQeHn0Ymz2WjWinLc4rJB1jynpmGjAnVA5O2oWjRnVlkgtSx8KuFkiwJWYb0wjkSlxdujyV9I4b80Y1wn4V2q3cmcwSVnEmVULs4xs7ns2RDPNZmLuxZ2NWdjVmOskwayS77KpzMwXoJxgEpuWh6PDbPp0FmlrL1uJbJMri2vfo1SWooMJk8F5p3iWtzpi8cCMoX7Oson6yUow85NY3EU6tkUSzzqiWf0syfOpsfkp+A9cGkWtpb35bFWU4EaMB2bNsEjV6OSfDcCrYbp01x3/QvGXuC9mtLCa4KPeRWaWQpe8bovAgitaCueJPIuTZNnULJSh1nFjtLRXJvC+XNkcsXJwmSGIFSrXJqMStNimoPbBMs8KaKZdnJC5mm0ozbJY8kaK7dlYZdWknmX5Ob7HXfUd/p65D3hdwiEu9JlGsynLYeQD5K7Tm2V15qbLJQJMFCQSCDmIpdZWGogEHYYREvA1zk1J9I1wHRWF/IptP4n+EJTquo3J+B18Ph40oZVx3/wBkba7IFZhLZg0ohpTA3X4pgHl8oeUFNKjSpi65D8IlqkhTNpa5NM9Ak8DeOS9NoB2xV7aOTIfUXkN0fWS+xnH3YTs5u1GjPT4RlylB3ibdCnWhaavbQ3bg5wms9uUtIepHORuTMT1kOPSKjbExHOoGIdSyTFzOhKuNoYY9GaNI4FcPC92RbCA+CpOzK5OAWYPIc6+adhwhinXUtGcbFbNlTvKGq80aFAgQIYOYCBAgRCGdeEbBLYddmYfszB74xawcwdPeY2nwm/ZWr/DnuaMWsHMHT3mOZU7L7z0exu0+77Fg4En/AKlZv83908dFWfmruHdHOnAr+krL/m/unjouz8xdw7oZwvZE9s/EfIUjwx7BawdnJBHsAQ1ypbkkSpk1zRJas7blBOG3CKLWrsiu+ELhR9CkXZZH0ibUJ6A8qaRpAwAGkkbYw4jOxJJJJJY1ZmOJLE5yTiTD3KuVJlrnPPnc59GhEHMlrsAPSSTDB3vEaoUnLMz1eCwqw9PXtPf9gNp2Dv8A/cLWR6G95iO3SFNO2kJMM+0jvPwj2tFfaAvWy17KxS3jUtYskZVFaT6Cyh18o/vIRD1b1gOukIrMNa7uwqB2AR6ujcIqWplQDy1qQD6X4W98L8YakMKXSag+dtHZTaYIuLA6w1d9Me+sEmYVFa006zoz7O+MX0KfWFBPq4GgXjvNMT2U6Icq3J6T3zIj5S0IP5xhzLbDrruxMaJlFWq0mculTKmj7jhG/ZmnqhKZhQnXHslzdnA52lTgd90sO1RHk9uRXd2kRHqkZissn4DhMMDgDhXuPQffCE5M4IwNQR3gwu6VVTrHaMIFLwrsx3jA+4/ejIRGmeC3hE0+W9nmktMkBSrMal5TVC3jpZSLpOnA5yYvUYXwLyj9Ht9nfMswmQ/qzeb1OFjdIeoyzRPMbRoKlWdtz1BAgQDBmIGdeEs/U2r9QR2fOMWsH2Y6e8xsnhFasm2fqm7ljG7BzB095jmVOz4npNjdp932J3gc9Mo2XaZg65biOjLJzF9Ud0c38FGplGyeu3ajR0hZOYvqjuhnDdkS2z8R8hWPDHseMIOzkgEZl4ZctUWXY1OL0mzdktDyFPrOK/cjSr1M+b4Rzrl3Kf0u1T7RUlXc3dkpOTLA1VArvMBqS6p0tl0OkrZnujr9iOmGg2nE7oLIXEdcHZah2Ogd5A98HlpRqalHaAffAD0zEieb0ntPxgE8ne3cY8POX1ffHl3kLtPfUxDLfAVGndB5Us0rTAG7XRXEgb6QhxtCBjysKAVNM2A0nUIdfSDVkCi6tRnDANUXmBFb0wgULDBRUCIDnVtNQirv/EK2U1YjQRTXnIAPaYQY41Gauk1w2nTD7JNmLOxBACg5/OoStB93uhpNQhiG5wJrTXpgSazNG122g0vR0d5gyvTDWewYmCoM28e+E1apjRqw4lzhj6rjrVhCE1/qh933H3Qa7Qkbx2GsEtGEtRvPsin/ACiGJomJcushTqr+IwlYziR09B5J/ED0Q9syfzcbif2m+ERaEhxtBHWCB2xfEytUxLKakKxU0YUcEZwykHspHQmRLeLRZ5U5c0yWr7rwBI6DhGDWrlA7cesY9sab4HLYXycEJxkzZkraBW8Afbp0QbDvVo5m16d6cZ8nb5l5gGBHhhtnnzNPCIfqbZslt+FIx2wfZjp7zGt8O2+ot59Ej9mV8YySwcwdPeY5s+x4npdjrrPu+xMcFlrlCyeux6lJ90dI2XmLuHdHOHBH+kbL60z920dG2E/Vp6o7oZw3ZEds/EPwFSIKGgzCEzBG9TlIq3hMyt9HyfNKmjzaSUxoazOcQdiBj0RiCrRQB+QM0X/w0WwtaLLIB5Kq80jWWN1Sd109ZihA1P5zDNC83dnp9k0stHNzPZ+Ettw7wfdDi2JdnzBqKj9hYb2r7Nhuh/ldaWqf66/u1iW6o5J9dLv+hGBaunqf8oXtsugTch60U++FJUr66XuI9lgTBcuYKusrJAwJxaUmjTjEtoYzrNr/AH9Boh5GAUmaaXiDfSWlQSprheNdGqHMoqpGHJGjMKasIQnMizJZZ6UFDUiWolgckBFDutduJ1DPCtjtyF6BC1FdjyHfBQSSBMmqpCqDiR0ExlRzC1PFRhdtNtlglWmXMc3UukIMQBoujNU6+yGdptcooUWXRrxx1YjGtcc2bDPCOQXq33KHoK/CGLnHeT3mFowWdrlYajSipvw4i1aAbz2UgkrCBoX1anrPwhNmopbUCYOGWmrHdzrhtajUkDMBcroJ09p7InJWTJQVC1+89ALt9yzUaoAE0Enkk0C0AgHI0sD7Of8A6U7+IwboGt7RyHtejLdGXy/I9VbtnX9WT1gEfjiBebygdRB6olZ6MRQraSAAPsnGAFKZoZGyLpl2ofd+KRJU9d6M09q0kneMvl+T2YKEgY5x8ItfgZtl202uQTgwWco3YOf216opWU1EuWzS/pF8Zg6gg7xxYNNxib4BzzKyvZzonS2l9alh2gCKjFwmglWvDFYaeVPTmvE3SCuYNBJkNyeh5xGW8PcJGUNVBT2ZHzjJrB9mOnvMa/4QVrZrbr4vu4v3CMgsH2Y6e8xzp9jxPSbH7b7vsTXBL+kbJ6z/ALto6JyS1ZMs+iB0jA90c6cFT/1Gyeu34GjojIi0kJ0nrJMHw+5eIltj378B20ImFSYiOEeWFslnmTmFSo5K+fMbCWo3sQI3I5cU27Ix/wAJlrEzKkwDlcVLly8NBoWIrrBeK/cFaA0PmtyT0E4Hs3Q2Cs5Zn5Tsxdm1sxqT0w+sdqpgzOmitTMWn95JmVDDYKQHez2FGEqNGMVrZCZHJIIoaqKHA+VoiWyjLvWmYdDCzt7chPeI8azhlCm5LLMOLdWJs81hXkIzYyHNeY2GGF3S8MhhPCspDCVIqDnBRpss16hBVDSwCpWi5Jrfr9PsR9rF2YraAzkbnlM47oc5Yk04px5M2UM9PszdxOgcnPBZ9nJlJWpJmICdADJNRRs82noV0w+n0MqUwP8AXBh9974HTxydcaceqxWc/t5FOy/ZAk1jhyyWzk84k5zi1Bp0nfAl2oAliaVkzRgaVLoQAenR0RJ5fV5gLFM91mY1oAAbqKTsNTvGyEnssuXZGOBmOBjpF+lANQFeuuuFVUTS5lRk1Fx5iuQ8ocSWrmYUx0HHPgcMSM0N50wsSxzmpwwxMJgAZxUaq0xIw6jj0Qsq1IGtgIiik7nWyq7kCY2JGqg6gK9sIz+axOYA9JpBxVmN3OzGm45sN0OLRZwVPmIrZvKYA1Neg47DGkjMpWViTe3KFswaqm9MGIvVLJMUUGkcqmNIe2q1y5cxEKFjMJmAhURbys9KoUN1aeTiNBzQlZnrxGoJMJqSBiDnIzZ88Orc4vISc6VrUkVLvjU4ned8Bxz/AHF3Hn9nWdN6cWJfSJYNOLNReHOl5zWv9VnGjVogxnoQSJbUooqHQEXaYj6vOaY66nXCdukioONTn9xOG/VS7B7QAsug3byc5P56s0K9G1q2OqUW7JMWlW1Z0gzJZKq5mCjEivMqqAAZq5jhS9EDItPFTLLP/QzpZb1C1T/yET9j+xoCcWmZqUOEjPXGm7UNFYgZllLo8phdZpZKqwKGq0IIVsaYUrthjD63aDUsvWi/W86Jgk3NDDg3bhPssiaPLlI2OsqKg9NYeWrmmOrJ9W55i1pWZm3D2ZWzW4+gR+7EZBYPsx095jTOE069YbedRu9smMzsH2Y6e8xzm700z0myFacvXIleDJ/6hY/1hHWI6KyO9ZK/eHUxHujnXgyK5Qsf6w9gjofIzfUIdd78Rg9B9VeIjtj378B6RhGY+EvK9ZjSF5siXxjn++nciUPuKzPvZdUaYGAFTmEYitp+kNMn8t3tE4uoRQzUqOLSWrYF1RVqx5KDE4wbexXCRWbNLciDs+T6UvVDNzUCl5jDRSWMw2tC1ryU2F+5I2z50tXO9KgjdTpi/ZL4MAVM9il/PKkOwH+baMJk1teIXZE9Yci2WQPqpEpdoUFjvY1J64JHC3OjV2tZ9VevXeZVk6UiVVrTZJktxR5bTgAw2EgUI0HREhJl8Ta1LzlmSWkFJcwupoJbhgjMDyiASAdIIjT3nKNHdEcslZk6+QtyVmoAL04YsTrCDAekzaVEEVFR0TFJ491HmlEqk+xO1hDS5bclknMzXUB4llvKBW9UKhQYCvTEM1hZZctJzASyQxu1VgUVQvKB/u0NBpAx0Ro05v5kxOdgx9tyT+KKRwoYKl7Rn24YtTbRaUhPFzlGUYxe9GsPPOmnzInKFtmNZwk1lAoSTiCS2c3KUqQcaGgNaAZoqqzJk26Wrxa5tpGbfD6axncp8FOZTq9LWdmbHqVmL7/dAI33vedfD4a1nL5BpQN0kUBxGNM10AjHTyoPZlpefzFJHrNgvfXogSacUSc4mGlNd2Tng6LVFXzjfb1VwUd/SRGxpPR955ZZJABFAzcla6BnZjuAvbgNcObfQSZgXABGXHPgpw366aanTDnJmTps4lpaFjzUIwVV0tU4Ak5q6FI0iJbKHBEy7LPmTpnKSS5CpjSimgLHDE6AOmCRpya0QnWxFODeZ68uJHZKBvJStbhpTE1olKA5zjC2VRykrWtyhrnrfmVqBphnkmcrMoqMVbBqgZpPO002jbEja0CPLzEBMCM3PehFdEJ47tnJ2XpDxZIZDmJIYmY2JSlNANa3Rt+BiHtdnYAEmox+7XZq2wpaZ1TQHAZt+ukLrPDLj0wKddSio94xSoZJudnw4+vMFkI4pK0zzqVBJzSuaRgDQadFYtXCCwtNlGXLuswusEnBXlsRmRrwqt7QwIIIBrSsViS1JSjZMPOp+z5XN6IvcpgMGBBOk6TDuztYyXcL4x9dPv8A9JHgTk8yLFJlnUWAx5CTGLqlTiboYCp1RMWg8k7jBbC95FOyDWil011Q5JWi0c1ycpXfExnhSbthyjq45abi0iM8sHMHT3mNI4bpSwW4jTMln9uRXujN7BzB095jmv3SPSbJ7cvXIl+DH9IWT1z+Ex0JkY0s6bj3mOe+C/8ASFk9dvwmOgMiikhQc9Wz+s0HpdleIjtf378Be1JfRkqReVlqM4JBFR1xn3BrJgkSuOanGMBLl3ebKkJ5CE4m8wLFvKqDGhtSkU+20W7LUUVAFAGgKKU6PdDFN2TYhTu9BRGYgEHf84Te0MK6oRvUzEjDRBrgzkkkCp2VzAekeyNXb3B8qW8dWRGauNCQcc90aW36B06oczQqJdUUAAUDfrOkkAknbCQNwUPONC1Mw0Kg2fOGdvtJu5saM3uHcYK2oRtxBZXJ34C2VCRZCFxpLkqBrZml/nphDg7k3i2M6YazLzKVwpLrStDpNAMdRh9aUF0ofOkr1Efwx4gNSa4kV3vLpQ/eRuyI6cXNTe9GVJ5HHmIZW4MWR6u0mhoWJlcgmgqcBgT0RD/yIsrYrMnCoBzocCAR5O0RZ5U+oAOsduBHRWIyyzCEUabhX2Cy94WLnGD1sgtOvXgsqm/mMLLwEs1CvGTWBN+lVHOoM4XNyImLNwdsssgCUpNPKq2C0AwYnXDuwtVvuld9xsPxQms+s2ui6wG0D5iNqMI2dgc69ad05MUM4ibLUUClZmAHm0p3xD8Lzesdp1cTNc003UYKPaJPREgtb0s6QZg//P5VhzKs4at6l3DDWFzA7LxJ6It9ZWBaRdyjcHOB7vcnTaS1UXlJH1o5MujL5h5JxOOOaLjZck2fD6sOQMDMF80qSa3q41Jh/Km37wIpnHRohmrlcdK47wTj2/iEY6KC61rmYOSWVMXmy0FBxaUoTS6KUGyGc3JtnbnSEqdKqFOc6VoYcJOvk00gDrKj3x5dqaaM410Ocdx+8YjSkt1wibjxZDW/g0rKRIcqaMAkzEY3szUvDFq1xidnBiMQNoz1ghdaY4D0hQdeg9ULyplag7/yR3xdOlCPZVrlzqSe/Ww/4OTayyNROfVC2Wpl2WYRyKtCw1492fbBuEC1lGFsVdQYONnMzDhQQ+TLYR5ynqaSYzSwcwdPeY0C2zKZKt4z0mFe2T8Yz+wcwdPeY5//ABiei2V7yXrkTHBX+kLJ6z/gaOgclpSSuHnHrZowHgiK5RsnrTOyW8dE2BPqlGyGaEbxENsO2IfgMrUpoSOoe+Km5vO28nti8WuVyGOwnsiiPnI2nsMFUcqE6DvccUAFcCxzDVtMe2dAKu2ZcfWf5Q0GGMKyXJI1DMNZ1mNRlruCyjoOwSBjzia/eOAHRXthO1SQWA9JVG4YHtrHizReB1Y9XvrjAsb3nUnzh+eyCXT0MNNDlmqxP98n/P8APRBgAKHzSrdHlfss3UIRlPUf5qHtMGlTBXlZiBXcVFeyCKQNxEprXby6QTTeM3XTsEGcBa/rJmGyt+nWR1wla+dtIFd4AB7aw7lUY11EN1hD3gRiLu2jbVkmesSoIGcIw6SZVT3wWzoA0rc676BqwLQ2PX1UHwg5FGl01TD1gwR7/XMxbTvAnkH0zTpRx7oeWfBO/fpiOSbm2MpG6jD3w8ye95XXbUbj/wCouElcxUi954QakjnA9anHvrTdCc2ZjeHSNBGn57oWcUKtsun3dvfCE6hJpv8An+fjFz3EiCSArVHNYHoIxAO2ohZRUVGNCabh8jTcYZqbh1g59R/OuF7O+Ipmrh04UPUOuBwfA3KPEcMunQecPf8AGCPKuiq5tQ0bRCr8nEZu7bBVcD1T2fKDNIEmPclTeUPSHb+RHvCebdkMSaChhlIa5MGq8D11B90POEll4yXTR8ISxt8jtyLgkpoyXKLjxPbGHlTv+cke6KLYOYOnvMX/AIRSeLyTalpT65cDteSffFAsH2Y6e8wi/cxPRbK95Lx+hOcDTTKVkrrm9st46AsduAUAq2GFaAg7sY5Zyx5PT7oYrNYZmI3EiGKErQQttLD9JXbvyOtbRlBSpAVjUEUwGiKfOs028aS8Ca85RS9iRn0VpHPn0hvOb2j8YHHt5ze0fjBHK4nDDOG5nQD2Wdol/tLAWyzgPs/2ljn8Wh/Ob2j8YH0l/Pb2j8YyE6OXNfL8nQH0Od+j2Zx8YMllnD+r7RHPv0h/Pb2jA+kP57e0fjEI6UufkdBLZ5w/qznBzroO/VWF+KmEcxsFGlc4G/ZHO/0l/Pb2j8Y9+lP57+03xi1J8ynQbOhZMmYcWlkGukjTnOBOmHtjRlLXlNDSnQPz1Rzb9Kfz39pvjBvpb+e/tN8Y1Gbi7lSw7atc6GtyveqqE7uiPGmTaqeLbAEYgYVw1xz19NmfpH9pvjHhtb+e/tN8Ypzd7lqg7WudCMJlcJbdQjyW85SCst+rspHPn0p/Pf2m+MD6S/nt7R+MVmfMnQPcdMyp19OUrKTnBBwOyGM6+Myk7h3RzwtumDNMcffb4wYZQm/pZntt8YJKtJmFhbcTfS7/AKN+qPA7D+rf2Se6MD8Yzf0sz23+MHGV54zT5w3TX/ijGZm+gZ0RKtznPLY9BBjyaTSqBvVIIPR8I558dWj+0Tv9WZ/FA8dWj+0T/wDVmfxQTppcQfsrvozfVmzMOQ2GbDpi2G2I60Pvjlhcu2kZrTPG6dM/ihQ8JLZ/a7R/rTP4oHndrMksK5cTWvCzLVLDNuZnmS+uq/wxlFg5g6e8wjbcu2mcnFzZ82YlQbruWFRmOO+FrBzB095hatZRSR19l03CTT5fYcQIECFTtggQIEQgIECBEICBAgRCAgQIEQgIECBEICBAgRCAgQIEQgIECBEICBAgRCAgQIEWQECBAiiAgQIEQ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34" name="AutoShape 10" descr="data:image/jpeg;base64,/9j/4AAQSkZJRgABAQAAAQABAAD/2wCEAAkGBxQSEhUUExQWFRQXGBgWGBcUGBcWFxcVFhwXHRYXFBQYHCggGBwlHRccITEhJSkrLi4uFx8zODMsNygtLisBCgoKDg0OGxAQGywkICQvLSw0LC8sNCwsLCwtLywsLCwsLCwsLCwsLCwsLCwsLCwsLCwsLCwsLCwsLCwsLCwsLP/AABEIAPQAzgMBIgACEQEDEQH/xAAcAAAABwEBAAAAAAAAAAAAAAAAAgMEBQYHCAH/xABQEAACAAMDBggKBgULBAMAAAABAgADEQQSIQUxQVFhcQYTIjKBkaGxBxVCUmJyksHR4RQjM4Ky8FNzorPSFiQ1Q1RjdIOTlMIlNNPxRGSj/8QAGgEAAgMBAQAAAAAAAAAAAAAAAwQAAQIFBv/EADMRAAIBAgMEBwcFAQAAAAAAAAABAgMRBBIhBTFBURMiMnGBofAUMzSRwdHhFSNSYbFD/9oADAMBAAIRAxEAPwCgWy18XTCta9lPjDbxsPN7flE1k7g29umXEdUuKWJapzkAAARJTPBg6860oB6h97iOdCEMqcj1WMx1SnWcIvy/oqfjYeb2/KPPG3o9vyizDwd//bl11BRX95BG8H4Ge1J7K/8Ali7URb9Rrfy8iueNvQ7flA8beh2/KJ2bwLlJz7dKXeF/8sJNwWs+i3ofVlMcehjEtRL/AFCt/Ly/BD+NvQ7flA8beh2/KJY8FZQ/+UeizzD749/kxI02tv8Aazf4on7Pq5ft9f8Al5fgifGvodvygeNfR7flEseDVn02qZ/tZn8Uejg3Zf7VN6LM/wDFEtR9XK9vr8/L8ER419Dt+UDxr6Hb8omxwasum0Wj/bEd7Qo3Beyil6faBXNekEV3VMV+z6uX7dX5+X4K/wCNfQ7flA8beh2/KLD/ACWs36S1HaJGED+TNjHOm2ob5GG+tIn7Pq5Pbq/Py/BXvG3odvygeNfQ7flFlTgtY2FVnWojWJBYdYWFE4GWc5ptq/2zfCJ+yV7fX5+RV/GnodvygeNfQ7flFq/kPJz8ZaqbbMR3mPG4F2Yc6faF32Zu8RL0eZf6hW5+X4Kt419Dt+UDxr6Hb8otsvgLZ2HJnz2rmpIYd8GPg+XQ1qO6QP4oq9En6hW5+RUPGnodvygeNPQ7flFyl+DoHyrT0yQPfCyeDZdJtP8ApqO+Jej6uT9Qq/y8ij+NPQ7flA8aeh2/KNAHg0kjnPafZX+Aw5meCmUBUzJ4B13D2BIi6JlPaVT+XkZt419Dt+UPbNNvqGpSsXQeDOzMCFnzb1NNzoqt0EjpijZN+zXp7zGZqGW8RzAYudao1J8ORfvBV/3Mz1UHQXxzxtU2xowoVHVGH+DNqWiZjT6sHqcY9sbhbLbLlCsxgoOA0knUqjFjsAhnDpOGvrecba1/anb+v8QnKsKqcFHVCiSFHkjqEM5mX5ACkuaMjTBRJhPFqaM7ALVQK5zSFpOV5LTHlrMUzJZVXQc5S9LtRqNc+aCZYrcc7rcRWbY5bCjIpG0CEhkuT+jT2RDeTwhkOKqzFcRe4qbdJVgpAa5Qm8aUBzwBl2z0vCZgSqjkvVmcsFVFpViSrZq806ojjHkiddcx4tkUZlHUIUWUvmjqhOyW1JhYI1WQ0dTUMhIqAynEVGIrnEOKRaiuBTb4nnFDUOqEZ5Rc4BOgACvyG04Qe0TruAz9fSafkwlIsuNWxOfHWMxbbqGYdsaaXIq4hxbPoAXZgOul5ui6NphSVkxFNSKnYAO0co9JMPDGe8KPCUsv6uyrfc5nYYU85F8oHGjGgzEBgYp2jqwlOFSo8sC8+LpWlAfW5XfWAMmyhmQD1ar3Rgts4V22Yam1Tgf7tynQbl1eoQlL4U26WarbJ33nL9j1HZAulhyOitlVmu0vM3jxLKDX1RQ2u6Knewox64Vly7uDKKdHY1BXpod8ZvwU8KTM6y7YFuk3eOUXbp0GalaXTXnCgGrPTVM8FjklqhCvRq0ZZaglxCN5I6oKbEnmiPXQriM3d8u7shZGrGskXvQG7E0s6rmUDohQKNUex4WAz7umNJJbirgpAIgXo8LitKiurTFlHjyQc4jyZKBFDBuMFaVFc9NNN0eCatStReGJFRUDaIy4ou7KFb7MZVqOGDISCCacllwp0169cYfkz7JenvMdB8KR9Ypp5JFelcOyOfMmfZL095jmSioppcz0Wx3eo3/RcfB7MpaJp0CQx6mSNtytkWXaCrEuk1K3JspijpWlaEYEGgqrAg0xBjCuBR+unf4Wd3y46GENYbWNvW9iW1m1iW160RTbVJJs1smTxWcZWDAFbyS5bBLoGgvxjXfT2iJO3WC80uaqHjEtAF4DHiWcBwT5mAbeoMTxEGEGSOd0jI3IMgypKSSKGUAldDKuCuN4FSNBqNpZ2SzsbOvJN6XOdwGBBKpOfMCKmqVpvET0eRdjOYZ5OlGrzCKGY16hwIUKqrXaQtaaL1NEO5jgAk5hBoaW18Qo39OZe3lfci9xnee2aXeN46+0e4YgdJ0w6jxVoKao8mOACTmAqdwjS0KKLw94USlL2YzALiBpoCs5N7mo4QYJTFq0vVVa0LRlj5dsyK6Is6bMmGsyc5lyr2Oa9y6LWhpDPKeUTPEyZmNomF9bNfZicdCKv1dc5zVIBAk7DwfDhWUhXGIvZiNo1QrVqqLS5nWoRyR0diLmTQRyEA1FnY17sBpPvwhIhjzrg6CcPai6TAwFHsqVpzlKUPv7YiLXYZrGqywi71J7IBKrZ2URiFaq98iryy/GXVoSaihwDA6M+nNSNy8EeXWtFj4qafrZBuUJ5RlUHFttGda+hGOZWsBVa4hhiDtGrVEjkjhBxVrlzZRx+kYAYXpczBpZ1qSc2tVOgQahNPUHjc04JPU6MhCl07O7/wBd1dULwSaKjt+XuhtnFDxV8rlmn2kKcZUizzFBxBN+0Fk9G/cVSRjm1RZJLVG7D4dlI9Mpa1oK66CuGbGKauajLKVzKGS1ZrShB420FGlv5SC6qfVt5PFlS+FOeNJha12QMZrinItEtmBA5YRJJCls4ocRQ5xjgSImJlrRXEssA5VnAPmKVDGuwsOuEEyvJJQBqtMUuoVWJKqaFiAKgVwqYqyNqUuXr0iPs1gFUmg1K2icSKA3r0yYgJYY1VTQY0pXDMQ3sGSFR5KKOXKtE6azeUUcTaFmztUTJY+76MTj5QlqSCwF0qGz0UvS6GNKKTUZ9Y1w6pEyorpJL165lU4XmhQ7GjnvJn2S/nSY6C4btzfVc9QMc/ZN+zXp7zCFbj3nd2L233fUtPAYfziZ/hpw6ay/h2Rvk+3S5ZRXajPUKoBYsVFWoFBOAjBOAJJthWpo0mbUaDilKjpPXG05RlMlpkWm7elrLmSXpiZfGGWyzKebWXRqZrwOYGDYfSN/W9iu1kniWn60HjZbkB1S/wAplDgBXPIY3QzUHJBOFTSFJmU5QYLexLBKhWZQ5zKzgXVOIwJGca4hcrWMqlrmXGZ3mySt0EkqFkKKBc6hr51CrGPLJY3rNKh0ZLaWXOFeW5lcYSpwZbpcXtFMIYuznZI2uTMnK8lyAswGrGWpxus61vIj81mFDgD5J1GFltqFL97kZq4563aUz58Ii7LYLpSUFosufMn1pyaOZjLdOat+ZT7h2Qm88GzTFVWZgZjXQrVxmkro01qNmOaJcy4rgWCGhFZu6v7IFP3hh1WGkk/Wt0/hlRbMDyILhzNZcn2soSG4l6EZxUEEjVgYnYa5WsYnSJso5piOntAj3xp7iLeczz6rLUkUAZQd9DRANARaDaxfSDF5ydwks6gIeMcgColIWUb9Z3VijWlfqrrYEAA5qhwasG9MsSKD+9hxkC2uL4WY8tUUzGEmWjuVWl4lnFNIw2nCFJReZNHTVnB3LvbbdJmiqNWhBIxVlHpKRUDaIE23KnJCl3IqspFvkDWwPJUdu/PFU8dPamEtnBxHF2iZLWW8tiQAJpl8m4xotSDQkGDSLXaJcybLSabtDNmTZSKzzFl8lzKZxzFYFcNROaB9G87lwJdZbBst24NVWlvLPpUp2CIKw5NDqCpImcq7sdalDu5PWBC+UcqFzhNmTV/vgC4+8PcYRsKzb0oSxUuwVBrdiVQbiSOuNUouDYSbvBHTORbbx9nkzv0sqXMwzctQ2HXD2GmSLEJEiVJBqJUtJYOu4oWvZDuHjjsQs5xI1fEgdgELwhIHKb86TC8UiMaPZg00My1uAFDqb6wN+y3bEbkrJ1wyprpy+KWU1RUoVZmBGoEsakal0Zp2BFZTWd2sRFsyeG4xLpInOjsaYUUIGB6JYH3thiXgQItIptspvDs47pTn9l4wLJ32a/nSY3vh0eU36h/wzIwXJ/2a/nSY51bj3nodi9p9xavB5/36/qpvekdASOau4Rz74Pj/AD9P1c3/AIx0HJ5o3CGcN2RLbHxL8P8AA8CBAhg5YIECBFEPIZFqTht/5YHtRfaEPoZZQl4Bs13OdQJBr0EK25TGWWh7Agkl7wB69h0joOEHjdzJjHhEyAq2yawT7QF1GIWpValaECrPfJJrS5mxxgLHwZU2RbQv2qsQVckAkA1U0IINRSN3y3kiXapRlzBgea1BeRtDLXSOo5jhGD5cWZY7W8ljRiATyqglrwEynk8kacaUqTC1ZZesdDDTzLJxF7SJcqyoGRFMyfZ6qi3QVRwxAGJbCpJJJOGoAPhapLWdkUIzpOnsisobkvNc0K6AajUc0Rs3KSvNky5fLN9K0pduIyNQkg4niwcNg2QRcqKrTUdeLmF5jDMVq7XroIG7HGtBiMICpzyXuGyRcrCOUsnSksomFQJ0yjAJUKi1HJC11aTU4xafBpkCtpltMUEyTeBVmIBVHTHQSGcDep1GKjlC3B3RZUu8zODdBNXYtRJYz3cTowrojeuC+RBZJN3Au2LsK59ABJJoB1ksc5MEoJyd2CxMlCOXiTEAwIStDUFNfd+cOmHDnAs+av5xx98KwVBQfnPBoiICBAgRCAgQIEQhSOHjcp/8PMP7MyMIyf8AZr+dJjdOHhq03ZZpn4ZkYXYPs16e8xza3HvPR7F7T7iz8AP6Ql/q5vcsdCSeau4d0c8cA2plCTtWb+Gvujoaz8xfVHdDOG7Ijtj4l+ApHgj2BBzlggR5AiiAMAiseR4rVirkGUp+Ka63N0HZr6Mx3A6TEhCVokhxQ7wRnB0ERHi0tIwmCq6CubDOFqa5sbmcYhb2i1oXvJWMp8OeTFuyLSpUOCZTDC8ytylbWQpDD/Miw5R8JNlV1lWcNaZjGimXQSr2ejzmzUBqboagiL4RWR8oWBjQGdMRJqAZrwowQE6KVWp86LtnTSDRjOnJSkrGVZDVXeXLCSAbxJmT1vjZhUZs+BGOnCFsuWYSZrL/ADeYHAIaUgUaQaCpKmufE1oIh5Ug1INVIrgaggjAgjQRqiQyTkhp8wDOK5hiTvOisJtrdc6GVrUsvgqsY+my5s1CZYWZxZ1TQBRyNK3SwrmqwjeUcEVBqIoeQMk/RwS1C7AKABQADQANvdpzxDTuG82zWqYyATrNLVRMQHlEqTfmyTSmF4Ag5woO0NJZILNo2JOEq83k1saq7UFTCEjlG8c2j5bNukk7IrfBrhRJyieQ4Qj+pcgTaU8yuIxxbeBTObaI0nm1F5wcHaSswQIECNGAQIECIQECBAiEKDw8wNpOn6K34Z0YfYPs16e8xt3hAfC1bLK/4J0YjYPsx095jmVdz7z0exu2+4sHAg/9Rs+6b+Ax0VZ+Yu4d0c68CP6Rs26b+7aOirPzV3DuhrDdkS2z8Q/AUgQIEHZygQIEeRRDwwUGDRn/AIQeHn0Ymz2WjWinLc4rJB1jynpmGjAnVA5O2oWjRnVlkgtSx8KuFkiwJWYb0wjkSlxdujyV9I4b80Y1wn4V2q3cmcwSVnEmVULs4xs7ns2RDPNZmLuxZ2NWdjVmOskwayS77KpzMwXoJxgEpuWh6PDbPp0FmlrL1uJbJMri2vfo1SWooMJk8F5p3iWtzpi8cCMoX7Oson6yUow85NY3EU6tkUSzzqiWf0syfOpsfkp+A9cGkWtpb35bFWU4EaMB2bNsEjV6OSfDcCrYbp01x3/QvGXuC9mtLCa4KPeRWaWQpe8bovAgitaCueJPIuTZNnULJSh1nFjtLRXJvC+XNkcsXJwmSGIFSrXJqMStNimoPbBMs8KaKZdnJC5mm0ozbJY8kaK7dlYZdWknmX5Ob7HXfUd/p65D3hdwiEu9JlGsynLYeQD5K7Tm2V15qbLJQJMFCQSCDmIpdZWGogEHYYREvA1zk1J9I1wHRWF/IptP4n+EJTquo3J+B18Ph40oZVx3/wBkba7IFZhLZg0ohpTA3X4pgHl8oeUFNKjSpi65D8IlqkhTNpa5NM9Ak8DeOS9NoB2xV7aOTIfUXkN0fWS+xnH3YTs5u1GjPT4RlylB3ibdCnWhaavbQ3bg5wms9uUtIepHORuTMT1kOPSKjbExHOoGIdSyTFzOhKuNoYY9GaNI4FcPC92RbCA+CpOzK5OAWYPIc6+adhwhinXUtGcbFbNlTvKGq80aFAgQIYOYCBAgRCGdeEbBLYddmYfszB74xawcwdPeY2nwm/ZWr/DnuaMWsHMHT3mOZU7L7z0exu0+77Fg4En/AKlZv83908dFWfmruHdHOnAr+krL/m/unjouz8xdw7oZwvZE9s/EfIUjwx7BawdnJBHsAQ1ypbkkSpk1zRJas7blBOG3CKLWrsiu+ELhR9CkXZZH0ibUJ6A8qaRpAwAGkkbYw4jOxJJJJJY1ZmOJLE5yTiTD3KuVJlrnPPnc59GhEHMlrsAPSSTDB3vEaoUnLMz1eCwqw9PXtPf9gNp2Dv8A/cLWR6G95iO3SFNO2kJMM+0jvPwj2tFfaAvWy17KxS3jUtYskZVFaT6Cyh18o/vIRD1b1gOukIrMNa7uwqB2AR6ujcIqWplQDy1qQD6X4W98L8YakMKXSag+dtHZTaYIuLA6w1d9Me+sEmYVFa006zoz7O+MX0KfWFBPq4GgXjvNMT2U6Icq3J6T3zIj5S0IP5xhzLbDrruxMaJlFWq0mculTKmj7jhG/ZmnqhKZhQnXHslzdnA52lTgd90sO1RHk9uRXd2kRHqkZissn4DhMMDgDhXuPQffCE5M4IwNQR3gwu6VVTrHaMIFLwrsx3jA+4/ejIRGmeC3hE0+W9nmktMkBSrMal5TVC3jpZSLpOnA5yYvUYXwLyj9Ht9nfMswmQ/qzeb1OFjdIeoyzRPMbRoKlWdtz1BAgQDBmIGdeEs/U2r9QR2fOMWsH2Y6e8xsnhFasm2fqm7ljG7BzB095jmVOz4npNjdp932J3gc9Mo2XaZg65biOjLJzF9Ud0c38FGplGyeu3ajR0hZOYvqjuhnDdkS2z8R8hWPDHseMIOzkgEZl4ZctUWXY1OL0mzdktDyFPrOK/cjSr1M+b4Rzrl3Kf0u1T7RUlXc3dkpOTLA1VArvMBqS6p0tl0OkrZnujr9iOmGg2nE7oLIXEdcHZah2Ogd5A98HlpRqalHaAffAD0zEieb0ntPxgE8ne3cY8POX1ffHl3kLtPfUxDLfAVGndB5Us0rTAG7XRXEgb6QhxtCBjysKAVNM2A0nUIdfSDVkCi6tRnDANUXmBFb0wgULDBRUCIDnVtNQirv/EK2U1YjQRTXnIAPaYQY41Gauk1w2nTD7JNmLOxBACg5/OoStB93uhpNQhiG5wJrTXpgSazNG122g0vR0d5gyvTDWewYmCoM28e+E1apjRqw4lzhj6rjrVhCE1/qh933H3Qa7Qkbx2GsEtGEtRvPsin/ACiGJomJcushTqr+IwlYziR09B5J/ED0Q9syfzcbif2m+ERaEhxtBHWCB2xfEytUxLKakKxU0YUcEZwykHspHQmRLeLRZ5U5c0yWr7rwBI6DhGDWrlA7cesY9sab4HLYXycEJxkzZkraBW8Afbp0QbDvVo5m16d6cZ8nb5l5gGBHhhtnnzNPCIfqbZslt+FIx2wfZjp7zGt8O2+ot59Ej9mV8YySwcwdPeY5s+x4npdjrrPu+xMcFlrlCyeux6lJ90dI2XmLuHdHOHBH+kbL60z920dG2E/Vp6o7oZw3ZEds/EPwFSIKGgzCEzBG9TlIq3hMyt9HyfNKmjzaSUxoazOcQdiBj0RiCrRQB+QM0X/w0WwtaLLIB5Kq80jWWN1Sd109ZihA1P5zDNC83dnp9k0stHNzPZ+Ettw7wfdDi2JdnzBqKj9hYb2r7Nhuh/ldaWqf66/u1iW6o5J9dLv+hGBaunqf8oXtsugTch60U++FJUr66XuI9lgTBcuYKusrJAwJxaUmjTjEtoYzrNr/AH9Boh5GAUmaaXiDfSWlQSprheNdGqHMoqpGHJGjMKasIQnMizJZZ6UFDUiWolgckBFDutduJ1DPCtjtyF6BC1FdjyHfBQSSBMmqpCqDiR0ExlRzC1PFRhdtNtlglWmXMc3UukIMQBoujNU6+yGdptcooUWXRrxx1YjGtcc2bDPCOQXq33KHoK/CGLnHeT3mFowWdrlYajSipvw4i1aAbz2UgkrCBoX1anrPwhNmopbUCYOGWmrHdzrhtajUkDMBcroJ09p7InJWTJQVC1+89ALt9yzUaoAE0Enkk0C0AgHI0sD7Of8A6U7+IwboGt7RyHtejLdGXy/I9VbtnX9WT1gEfjiBebygdRB6olZ6MRQraSAAPsnGAFKZoZGyLpl2ofd+KRJU9d6M09q0kneMvl+T2YKEgY5x8ItfgZtl202uQTgwWco3YOf216opWU1EuWzS/pF8Zg6gg7xxYNNxib4BzzKyvZzonS2l9alh2gCKjFwmglWvDFYaeVPTmvE3SCuYNBJkNyeh5xGW8PcJGUNVBT2ZHzjJrB9mOnvMa/4QVrZrbr4vu4v3CMgsH2Y6e8xzp9jxPSbH7b7vsTXBL+kbJ6z/ALto6JyS1ZMs+iB0jA90c6cFT/1Gyeu34GjojIi0kJ0nrJMHw+5eIltj378B20ImFSYiOEeWFslnmTmFSo5K+fMbCWo3sQI3I5cU27Ix/wAJlrEzKkwDlcVLly8NBoWIrrBeK/cFaA0PmtyT0E4Hs3Q2Cs5Zn5Tsxdm1sxqT0w+sdqpgzOmitTMWn95JmVDDYKQHez2FGEqNGMVrZCZHJIIoaqKHA+VoiWyjLvWmYdDCzt7chPeI8azhlCm5LLMOLdWJs81hXkIzYyHNeY2GGF3S8MhhPCspDCVIqDnBRpss16hBVDSwCpWi5Jrfr9PsR9rF2YraAzkbnlM47oc5Yk04px5M2UM9PszdxOgcnPBZ9nJlJWpJmICdADJNRRs82noV0w+n0MqUwP8AXBh9974HTxydcaceqxWc/t5FOy/ZAk1jhyyWzk84k5zi1Bp0nfAl2oAliaVkzRgaVLoQAenR0RJ5fV5gLFM91mY1oAAbqKTsNTvGyEnssuXZGOBmOBjpF+lANQFeuuuFVUTS5lRk1Fx5iuQ8ocSWrmYUx0HHPgcMSM0N50wsSxzmpwwxMJgAZxUaq0xIw6jj0Qsq1IGtgIiik7nWyq7kCY2JGqg6gK9sIz+axOYA9JpBxVmN3OzGm45sN0OLRZwVPmIrZvKYA1Neg47DGkjMpWViTe3KFswaqm9MGIvVLJMUUGkcqmNIe2q1y5cxEKFjMJmAhURbys9KoUN1aeTiNBzQlZnrxGoJMJqSBiDnIzZ88Orc4vISc6VrUkVLvjU4ned8Bxz/AHF3Hn9nWdN6cWJfSJYNOLNReHOl5zWv9VnGjVogxnoQSJbUooqHQEXaYj6vOaY66nXCdukioONTn9xOG/VS7B7QAsug3byc5P56s0K9G1q2OqUW7JMWlW1Z0gzJZKq5mCjEivMqqAAZq5jhS9EDItPFTLLP/QzpZb1C1T/yET9j+xoCcWmZqUOEjPXGm7UNFYgZllLo8phdZpZKqwKGq0IIVsaYUrthjD63aDUsvWi/W86Jgk3NDDg3bhPssiaPLlI2OsqKg9NYeWrmmOrJ9W55i1pWZm3D2ZWzW4+gR+7EZBYPsx095jTOE069YbedRu9smMzsH2Y6e8xzm700z0myFacvXIleDJ/6hY/1hHWI6KyO9ZK/eHUxHujnXgyK5Qsf6w9gjofIzfUIdd78Rg9B9VeIjtj378B6RhGY+EvK9ZjSF5siXxjn++nciUPuKzPvZdUaYGAFTmEYitp+kNMn8t3tE4uoRQzUqOLSWrYF1RVqx5KDE4wbexXCRWbNLciDs+T6UvVDNzUCl5jDRSWMw2tC1ryU2F+5I2z50tXO9KgjdTpi/ZL4MAVM9il/PKkOwH+baMJk1teIXZE9Yci2WQPqpEpdoUFjvY1J64JHC3OjV2tZ9VevXeZVk6UiVVrTZJktxR5bTgAw2EgUI0HREhJl8Ta1LzlmSWkFJcwupoJbhgjMDyiASAdIIjT3nKNHdEcslZk6+QtyVmoAL04YsTrCDAekzaVEEVFR0TFJ491HmlEqk+xO1hDS5bclknMzXUB4llvKBW9UKhQYCvTEM1hZZctJzASyQxu1VgUVQvKB/u0NBpAx0Ro05v5kxOdgx9tyT+KKRwoYKl7Rn24YtTbRaUhPFzlGUYxe9GsPPOmnzInKFtmNZwk1lAoSTiCS2c3KUqQcaGgNaAZoqqzJk26Wrxa5tpGbfD6axncp8FOZTq9LWdmbHqVmL7/dAI33vedfD4a1nL5BpQN0kUBxGNM10AjHTyoPZlpefzFJHrNgvfXogSacUSc4mGlNd2Tng6LVFXzjfb1VwUd/SRGxpPR955ZZJABFAzcla6BnZjuAvbgNcObfQSZgXABGXHPgpw366aanTDnJmTps4lpaFjzUIwVV0tU4Ak5q6FI0iJbKHBEy7LPmTpnKSS5CpjSimgLHDE6AOmCRpya0QnWxFODeZ68uJHZKBvJStbhpTE1olKA5zjC2VRykrWtyhrnrfmVqBphnkmcrMoqMVbBqgZpPO002jbEja0CPLzEBMCM3PehFdEJ47tnJ2XpDxZIZDmJIYmY2JSlNANa3Rt+BiHtdnYAEmox+7XZq2wpaZ1TQHAZt+ukLrPDLj0wKddSio94xSoZJudnw4+vMFkI4pK0zzqVBJzSuaRgDQadFYtXCCwtNlGXLuswusEnBXlsRmRrwqt7QwIIIBrSsViS1JSjZMPOp+z5XN6IvcpgMGBBOk6TDuztYyXcL4x9dPv8A9JHgTk8yLFJlnUWAx5CTGLqlTiboYCp1RMWg8k7jBbC95FOyDWil011Q5JWi0c1ycpXfExnhSbthyjq45abi0iM8sHMHT3mNI4bpSwW4jTMln9uRXujN7BzB095jmv3SPSbJ7cvXIl+DH9IWT1z+Ex0JkY0s6bj3mOe+C/8ASFk9dvwmOgMiikhQc9Wz+s0HpdleIjtf378Be1JfRkqReVlqM4JBFR1xn3BrJgkSuOanGMBLl3ebKkJ5CE4m8wLFvKqDGhtSkU+20W7LUUVAFAGgKKU6PdDFN2TYhTu9BRGYgEHf84Te0MK6oRvUzEjDRBrgzkkkCp2VzAekeyNXb3B8qW8dWRGauNCQcc90aW36B06oczQqJdUUAAUDfrOkkAknbCQNwUPONC1Mw0Kg2fOGdvtJu5saM3uHcYK2oRtxBZXJ34C2VCRZCFxpLkqBrZml/nphDg7k3i2M6YazLzKVwpLrStDpNAMdRh9aUF0ofOkr1Efwx4gNSa4kV3vLpQ/eRuyI6cXNTe9GVJ5HHmIZW4MWR6u0mhoWJlcgmgqcBgT0RD/yIsrYrMnCoBzocCAR5O0RZ5U+oAOsduBHRWIyyzCEUabhX2Cy94WLnGD1sgtOvXgsqm/mMLLwEs1CvGTWBN+lVHOoM4XNyImLNwdsssgCUpNPKq2C0AwYnXDuwtVvuld9xsPxQms+s2ui6wG0D5iNqMI2dgc69ad05MUM4ibLUUClZmAHm0p3xD8Lzesdp1cTNc003UYKPaJPREgtb0s6QZg//P5VhzKs4at6l3DDWFzA7LxJ6It9ZWBaRdyjcHOB7vcnTaS1UXlJH1o5MujL5h5JxOOOaLjZck2fD6sOQMDMF80qSa3q41Jh/Km37wIpnHRohmrlcdK47wTj2/iEY6KC61rmYOSWVMXmy0FBxaUoTS6KUGyGc3JtnbnSEqdKqFOc6VoYcJOvk00gDrKj3x5dqaaM410Ocdx+8YjSkt1wibjxZDW/g0rKRIcqaMAkzEY3szUvDFq1xidnBiMQNoz1ghdaY4D0hQdeg9ULyplag7/yR3xdOlCPZVrlzqSe/Ww/4OTayyNROfVC2Wpl2WYRyKtCw1492fbBuEC1lGFsVdQYONnMzDhQQ+TLYR5ynqaSYzSwcwdPeY0C2zKZKt4z0mFe2T8Yz+wcwdPeY5//ABiei2V7yXrkTHBX+kLJ6z/gaOgclpSSuHnHrZowHgiK5RsnrTOyW8dE2BPqlGyGaEbxENsO2IfgMrUpoSOoe+Km5vO28nti8WuVyGOwnsiiPnI2nsMFUcqE6DvccUAFcCxzDVtMe2dAKu2ZcfWf5Q0GGMKyXJI1DMNZ1mNRlruCyjoOwSBjzia/eOAHRXthO1SQWA9JVG4YHtrHizReB1Y9XvrjAsb3nUnzh+eyCXT0MNNDlmqxP98n/P8APRBgAKHzSrdHlfss3UIRlPUf5qHtMGlTBXlZiBXcVFeyCKQNxEprXby6QTTeM3XTsEGcBa/rJmGyt+nWR1wla+dtIFd4AB7aw7lUY11EN1hD3gRiLu2jbVkmesSoIGcIw6SZVT3wWzoA0rc676BqwLQ2PX1UHwg5FGl01TD1gwR7/XMxbTvAnkH0zTpRx7oeWfBO/fpiOSbm2MpG6jD3w8ye95XXbUbj/wCouElcxUi954QakjnA9anHvrTdCc2ZjeHSNBGn57oWcUKtsun3dvfCE6hJpv8An+fjFz3EiCSArVHNYHoIxAO2ohZRUVGNCabh8jTcYZqbh1g59R/OuF7O+Ipmrh04UPUOuBwfA3KPEcMunQecPf8AGCPKuiq5tQ0bRCr8nEZu7bBVcD1T2fKDNIEmPclTeUPSHb+RHvCebdkMSaChhlIa5MGq8D11B90POEll4yXTR8ISxt8jtyLgkpoyXKLjxPbGHlTv+cke6KLYOYOnvMX/AIRSeLyTalpT65cDteSffFAsH2Y6e8wi/cxPRbK95Lx+hOcDTTKVkrrm9st46AsduAUAq2GFaAg7sY5Zyx5PT7oYrNYZmI3EiGKErQQttLD9JXbvyOtbRlBSpAVjUEUwGiKfOs028aS8Ca85RS9iRn0VpHPn0hvOb2j8YHHt5ze0fjBHK4nDDOG5nQD2Wdol/tLAWyzgPs/2ljn8Wh/Ob2j8YH0l/Pb2j8YyE6OXNfL8nQH0Od+j2Zx8YMllnD+r7RHPv0h/Pb2jA+kP57e0fjEI6UufkdBLZ5w/qznBzroO/VWF+KmEcxsFGlc4G/ZHO/0l/Pb2j8Y9+lP57+03xi1J8ynQbOhZMmYcWlkGukjTnOBOmHtjRlLXlNDSnQPz1Rzb9Kfz39pvjBvpb+e/tN8Y1Gbi7lSw7atc6GtyveqqE7uiPGmTaqeLbAEYgYVw1xz19NmfpH9pvjHhtb+e/tN8Ypzd7lqg7WudCMJlcJbdQjyW85SCst+rspHPn0p/Pf2m+MD6S/nt7R+MVmfMnQPcdMyp19OUrKTnBBwOyGM6+Myk7h3RzwtumDNMcffb4wYZQm/pZntt8YJKtJmFhbcTfS7/AKN+qPA7D+rf2Se6MD8Yzf0sz23+MHGV54zT5w3TX/ijGZm+gZ0RKtznPLY9BBjyaTSqBvVIIPR8I558dWj+0Tv9WZ/FA8dWj+0T/wDVmfxQTppcQfsrvozfVmzMOQ2GbDpi2G2I60Pvjlhcu2kZrTPG6dM/ihQ8JLZ/a7R/rTP4oHndrMksK5cTWvCzLVLDNuZnmS+uq/wxlFg5g6e8wjbcu2mcnFzZ82YlQbruWFRmOO+FrBzB095hatZRSR19l03CTT5fYcQIECFTtggQIEQgIECBEICBAgRCAgQIEQgIECBEICBAgRCAgQIEQgIECBEICBAgRCAgQIEWQECBAiiAgQIEQ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6386" name="AutoShape 2" descr="Résultat de recherche d'images pour &quot;saint charles borromé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6388" name="AutoShape 4" descr="Résultat de recherche d'images pour &quot;saint charles borromé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	Les bases juridiques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La Fondation est donc aujourd’hui:</a:t>
            </a:r>
          </a:p>
          <a:p>
            <a:endParaRPr lang="fr-FR" b="1" dirty="0" smtClean="0"/>
          </a:p>
          <a:p>
            <a:pPr lvl="1"/>
            <a:r>
              <a:rPr lang="fr-FR" b="1" dirty="0" smtClean="0"/>
              <a:t>Propriétaire de l’immobilier et du foncier: l’outil de travail</a:t>
            </a:r>
          </a:p>
          <a:p>
            <a:pPr lvl="1"/>
            <a:endParaRPr lang="fr-FR" b="1" dirty="0" smtClean="0"/>
          </a:p>
          <a:p>
            <a:pPr lvl="1"/>
            <a:r>
              <a:rPr lang="fr-FR" b="1" dirty="0" smtClean="0"/>
              <a:t>Employeur des salariés des établissements et services</a:t>
            </a:r>
          </a:p>
          <a:p>
            <a:pPr lvl="1"/>
            <a:endParaRPr lang="fr-FR" b="1" dirty="0" smtClean="0"/>
          </a:p>
          <a:p>
            <a:pPr lvl="1"/>
            <a:r>
              <a:rPr lang="fr-FR" b="1" dirty="0" smtClean="0"/>
              <a:t>Détenteur des autorisations de fonctionnement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	Gouvernance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67544" y="1628800"/>
            <a:ext cx="8064896" cy="5112568"/>
          </a:xfrm>
        </p:spPr>
        <p:txBody>
          <a:bodyPr>
            <a:normAutofit lnSpcReduction="10000"/>
          </a:bodyPr>
          <a:lstStyle/>
          <a:p>
            <a:r>
              <a:rPr lang="fr-FR" dirty="0" smtClean="0">
                <a:latin typeface="Rockwell Condensed" pitchFamily="18" charset="0"/>
              </a:rPr>
              <a:t>La Fondation est administrée par un Conseil d’administration:</a:t>
            </a:r>
          </a:p>
          <a:p>
            <a:endParaRPr lang="fr-FR" dirty="0" smtClean="0"/>
          </a:p>
          <a:p>
            <a:pPr lvl="1"/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latin typeface="Rockwell Condensed" pitchFamily="18" charset="0"/>
              </a:rPr>
              <a:t>4 membres fondateurs</a:t>
            </a:r>
          </a:p>
          <a:p>
            <a:pPr lvl="1">
              <a:buNone/>
            </a:pPr>
            <a:endParaRPr lang="fr-FR" dirty="0" smtClean="0"/>
          </a:p>
          <a:p>
            <a:pPr lvl="1"/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latin typeface="Rockwell Condensed" pitchFamily="18" charset="0"/>
              </a:rPr>
              <a:t>4 personnes qualifiées</a:t>
            </a:r>
          </a:p>
          <a:p>
            <a:pPr lvl="1">
              <a:buNone/>
            </a:pPr>
            <a:endParaRPr lang="fr-FR" dirty="0" smtClean="0"/>
          </a:p>
          <a:p>
            <a:pPr lvl="1"/>
            <a:r>
              <a:rPr lang="fr-FR" b="1" dirty="0" smtClean="0">
                <a:solidFill>
                  <a:schemeClr val="accent3">
                    <a:lumMod val="75000"/>
                  </a:schemeClr>
                </a:solidFill>
                <a:latin typeface="Rockwell Condensed" pitchFamily="18" charset="0"/>
              </a:rPr>
              <a:t>3 partenaires institutionnels</a:t>
            </a:r>
          </a:p>
          <a:p>
            <a:pPr lvl="1">
              <a:buNone/>
            </a:pPr>
            <a:endParaRPr lang="fr-FR" dirty="0" smtClean="0"/>
          </a:p>
          <a:p>
            <a:pPr lvl="1"/>
            <a:r>
              <a:rPr lang="fr-FR" b="1" dirty="0" smtClean="0">
                <a:solidFill>
                  <a:srgbClr val="00B050"/>
                </a:solidFill>
                <a:latin typeface="Rockwell Condensed" pitchFamily="18" charset="0"/>
              </a:rPr>
              <a:t>3 amis de la Fondation</a:t>
            </a:r>
          </a:p>
          <a:p>
            <a:pPr lvl="1">
              <a:buNone/>
            </a:pPr>
            <a:endParaRPr lang="fr-FR" dirty="0" smtClean="0"/>
          </a:p>
          <a:p>
            <a:pPr lvl="1">
              <a:buNone/>
            </a:pPr>
            <a:endParaRPr lang="fr-FR" dirty="0" smtClean="0"/>
          </a:p>
          <a:p>
            <a:pPr lvl="1"/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  <a:latin typeface="Rockwell Condensed" pitchFamily="18" charset="0"/>
              </a:rPr>
              <a:t>1 commissaire du gouvernement: Mr le Préfet</a:t>
            </a:r>
            <a:endParaRPr lang="fr-FR" b="1" dirty="0">
              <a:solidFill>
                <a:schemeClr val="accent6">
                  <a:lumMod val="75000"/>
                </a:schemeClr>
              </a:solidFill>
              <a:latin typeface="Rockwell Condensed" pitchFamily="18" charset="0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4355976" y="2060848"/>
          <a:ext cx="3528392" cy="7416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764196"/>
                <a:gridCol w="17641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Sr Marie-Etienne</a:t>
                      </a:r>
                      <a:endParaRPr lang="fr-FR" sz="1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Sr</a:t>
                      </a:r>
                      <a:r>
                        <a:rPr lang="fr-FR" sz="14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Jean-Baptiste</a:t>
                      </a:r>
                      <a:endParaRPr lang="fr-FR" sz="1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Sr Marie</a:t>
                      </a:r>
                      <a:endParaRPr lang="fr-FR" sz="1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Jean-Pol JURIN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4355976" y="2924944"/>
          <a:ext cx="3528392" cy="741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64196"/>
                <a:gridCol w="1764196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Didier</a:t>
                      </a:r>
                      <a:r>
                        <a:rPr lang="fr-FR" sz="1200" baseline="0" dirty="0" smtClean="0"/>
                        <a:t> VADOT</a:t>
                      </a:r>
                      <a:endParaRPr lang="fr-FR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Daniel GERARDIN</a:t>
                      </a:r>
                      <a:endParaRPr lang="fr-FR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François REMOND</a:t>
                      </a:r>
                      <a:endParaRPr lang="fr-FR" sz="1200" b="1" dirty="0"/>
                    </a:p>
                  </a:txBody>
                  <a:tcPr anchor="ctr" anchorCtr="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Gérard PAQUIN</a:t>
                      </a:r>
                      <a:endParaRPr lang="fr-FR" sz="1200" b="1" dirty="0"/>
                    </a:p>
                  </a:txBody>
                  <a:tcPr anchor="ctr" anchorCtr="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6084168" y="3789040"/>
          <a:ext cx="1800200" cy="111252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8002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Marie-Hélène</a:t>
                      </a:r>
                      <a:r>
                        <a:rPr lang="fr-FR" sz="1200" b="1" baseline="0" dirty="0" smtClean="0"/>
                        <a:t> GILLIG</a:t>
                      </a:r>
                      <a:endParaRPr lang="fr-FR" sz="1200" b="1" dirty="0"/>
                    </a:p>
                  </a:txBody>
                  <a:tcPr anchor="ctr" anchorCtr="1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Mgr Jean-Louis</a:t>
                      </a:r>
                      <a:r>
                        <a:rPr lang="fr-FR" sz="1200" b="1" baseline="0" dirty="0" smtClean="0"/>
                        <a:t> PAPIN</a:t>
                      </a:r>
                      <a:endParaRPr lang="fr-FR" sz="1200" b="1" dirty="0"/>
                    </a:p>
                  </a:txBody>
                  <a:tcPr anchor="ctr" anchorCtr="1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Dr Benoit VANNSON</a:t>
                      </a:r>
                      <a:endParaRPr lang="fr-FR" sz="1200" b="1" dirty="0"/>
                    </a:p>
                  </a:txBody>
                  <a:tcPr anchor="ctr" anchorCtr="1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4211960" y="4437112"/>
          <a:ext cx="1800200" cy="111252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8002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/>
                        <a:t>Anne MERLE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/>
                        <a:t>Dominique LESAGE</a:t>
                      </a:r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Hugues de VALONNE</a:t>
                      </a:r>
                      <a:endParaRPr lang="fr-FR" sz="1200" b="1" dirty="0"/>
                    </a:p>
                  </a:txBody>
                  <a:tcPr anchor="ctr" anchorCtr="1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12" name="Connecteur droit avec flèche 11"/>
          <p:cNvCxnSpPr/>
          <p:nvPr/>
        </p:nvCxnSpPr>
        <p:spPr>
          <a:xfrm>
            <a:off x="4788024" y="4293096"/>
            <a:ext cx="1080120" cy="0"/>
          </a:xfrm>
          <a:prstGeom prst="straightConnector1">
            <a:avLst/>
          </a:prstGeom>
          <a:ln w="444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	Statuts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60000"/>
              </a:lnSpc>
              <a:buNone/>
            </a:pPr>
            <a:r>
              <a:rPr lang="fr-FR" sz="2800" b="1" i="1" dirty="0" smtClean="0">
                <a:solidFill>
                  <a:srgbClr val="0070C0"/>
                </a:solidFill>
              </a:rPr>
              <a:t>	La </a:t>
            </a:r>
            <a:r>
              <a:rPr lang="fr-FR" sz="2800" b="1" i="1" dirty="0" smtClean="0">
                <a:solidFill>
                  <a:srgbClr val="0070C0"/>
                </a:solidFill>
              </a:rPr>
              <a:t>Fondation Saint Charles se veut fidèle à la mission et à l’œuvre de la Congrégation des Sœurs de Charité de Saint Charles. Elle veut porter cet héritage, le faire vivre, le développer, notamment au travers des Établissements et Services.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					</a:t>
            </a:r>
            <a:r>
              <a:rPr lang="fr-FR" sz="1600" dirty="0" smtClean="0"/>
              <a:t>	</a:t>
            </a:r>
            <a:r>
              <a:rPr lang="fr-FR" sz="1600" b="1" dirty="0" smtClean="0"/>
              <a:t>Préambule des statuts</a:t>
            </a:r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	Statuts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hangingPunct="0">
              <a:lnSpc>
                <a:spcPct val="170000"/>
              </a:lnSpc>
              <a:buNone/>
            </a:pPr>
            <a:r>
              <a:rPr lang="fr-FR" sz="2900" b="1" i="1" dirty="0" smtClean="0">
                <a:solidFill>
                  <a:srgbClr val="0070C0"/>
                </a:solidFill>
              </a:rPr>
              <a:t>La Fondation a donc pour but : l’accueil, l’hébergement et l’accompagnement des personnes âgées qui lui sont confiées, ainsi que toute autre forme d’activité sanitaire, sociale, médico-sociale, éducative</a:t>
            </a:r>
          </a:p>
          <a:p>
            <a:pPr lvl="0">
              <a:lnSpc>
                <a:spcPct val="170000"/>
              </a:lnSpc>
              <a:buNone/>
            </a:pPr>
            <a:r>
              <a:rPr lang="fr-FR" sz="2900" b="1" i="1" dirty="0" smtClean="0">
                <a:solidFill>
                  <a:srgbClr val="0070C0"/>
                </a:solidFill>
              </a:rPr>
              <a:t> </a:t>
            </a:r>
          </a:p>
          <a:p>
            <a:pPr hangingPunct="0">
              <a:lnSpc>
                <a:spcPct val="170000"/>
              </a:lnSpc>
              <a:buNone/>
            </a:pPr>
            <a:r>
              <a:rPr lang="fr-FR" sz="2900" b="1" i="1" dirty="0" smtClean="0">
                <a:solidFill>
                  <a:srgbClr val="0070C0"/>
                </a:solidFill>
              </a:rPr>
              <a:t>Le tout selon l’esprit et le charisme de la Congrégation, tels que rappelés dans ses différents textes fondateurs. </a:t>
            </a:r>
          </a:p>
          <a:p>
            <a:pPr hangingPunct="0">
              <a:lnSpc>
                <a:spcPct val="170000"/>
              </a:lnSpc>
              <a:buNone/>
            </a:pPr>
            <a:endParaRPr lang="fr-FR" sz="2900" b="1" i="1" dirty="0" smtClean="0">
              <a:solidFill>
                <a:srgbClr val="0070C0"/>
              </a:solidFill>
            </a:endParaRPr>
          </a:p>
          <a:p>
            <a:pPr hangingPunct="0">
              <a:lnSpc>
                <a:spcPct val="170000"/>
              </a:lnSpc>
              <a:buNone/>
            </a:pPr>
            <a:r>
              <a:rPr lang="fr-FR" sz="2900" b="1" i="1" dirty="0" smtClean="0">
                <a:solidFill>
                  <a:srgbClr val="0070C0"/>
                </a:solidFill>
              </a:rPr>
              <a:t>La Fondation agit en référence à la Doctrine Sociale de l’Église.</a:t>
            </a:r>
          </a:p>
          <a:p>
            <a:pPr algn="r" hangingPunct="0">
              <a:lnSpc>
                <a:spcPct val="170000"/>
              </a:lnSpc>
              <a:buNone/>
            </a:pPr>
            <a:r>
              <a:rPr lang="fr-FR" sz="1400" b="1" i="1" dirty="0" smtClean="0">
                <a:solidFill>
                  <a:srgbClr val="0070C0"/>
                </a:solidFill>
              </a:rPr>
              <a:t>Article 1 des Statuts</a:t>
            </a:r>
            <a:endParaRPr lang="fr-FR" sz="2000" b="1" dirty="0" smtClean="0">
              <a:solidFill>
                <a:srgbClr val="0070C0"/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	Organisations techniques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Chaque établissement ou service continue à être « tarifé » de façon autonome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Il dispose donc de son propre budget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Le siège s’inscrit comme un système « ressources » avec 2.6 ETP</a:t>
            </a:r>
          </a:p>
          <a:p>
            <a:endParaRPr lang="fr-FR" dirty="0" smtClean="0"/>
          </a:p>
          <a:p>
            <a:r>
              <a:rPr lang="fr-FR" dirty="0" smtClean="0"/>
              <a:t>Le budget global de la Fondation est donc égal à la somme de tous les budgets, établissements et siège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	Organisations techniques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Chaque directeur d’établissement ou de service: </a:t>
            </a:r>
          </a:p>
          <a:p>
            <a:pPr lvl="1"/>
            <a:r>
              <a:rPr lang="fr-FR" dirty="0" smtClean="0"/>
              <a:t>Gère son budget</a:t>
            </a:r>
          </a:p>
          <a:p>
            <a:pPr lvl="1"/>
            <a:r>
              <a:rPr lang="fr-FR" dirty="0" smtClean="0"/>
              <a:t>Recrute ses collaborateurs et anime les IRP</a:t>
            </a:r>
          </a:p>
          <a:p>
            <a:pPr lvl="1"/>
            <a:r>
              <a:rPr lang="fr-FR" dirty="0" smtClean="0"/>
              <a:t>Engage les dépenses et collecte les produits liés à l’activité</a:t>
            </a:r>
          </a:p>
          <a:p>
            <a:pPr lvl="1"/>
            <a:r>
              <a:rPr lang="fr-FR" dirty="0" smtClean="0"/>
              <a:t>Participe au travail du </a:t>
            </a:r>
            <a:r>
              <a:rPr lang="fr-FR" dirty="0" smtClean="0"/>
              <a:t>CODIR (comité de direction)</a:t>
            </a:r>
            <a:endParaRPr lang="fr-FR" dirty="0" smtClean="0"/>
          </a:p>
          <a:p>
            <a:pPr lvl="1"/>
            <a:endParaRPr lang="fr-FR" dirty="0" smtClean="0"/>
          </a:p>
          <a:p>
            <a:r>
              <a:rPr lang="fr-FR" dirty="0" smtClean="0"/>
              <a:t>Il rend compte de son action au CA de la Fondation et au DG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	Des convictions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S’enraciner dans 360 ans d’histoire peut aider à répondre aux questions d’aujourd’hui</a:t>
            </a:r>
          </a:p>
          <a:p>
            <a:endParaRPr lang="fr-FR" dirty="0" smtClean="0"/>
          </a:p>
          <a:p>
            <a:r>
              <a:rPr lang="fr-FR" dirty="0" smtClean="0"/>
              <a:t>La vision de la personne humaine développée par la foi de l’Eglise catholique peut fournir du sens à notre travail d’aujourd’hui, que nous soyons croyant ou non</a:t>
            </a:r>
          </a:p>
          <a:p>
            <a:endParaRPr lang="fr-FR" dirty="0" smtClean="0"/>
          </a:p>
          <a:p>
            <a:r>
              <a:rPr lang="fr-FR" dirty="0" smtClean="0"/>
              <a:t>Dans un contexte complexe et incertain, nous avons besoin de boussoles fiables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	360 ans d’histoire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La congrégation a dû à la fois changer, s’adapter, subir, inventer, sans renoncer à ses convictions ni à son identité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Elle a dû adapter ses organisations et ses fonctionnements en fonction des besoins à prendre en compte</a:t>
            </a:r>
          </a:p>
          <a:p>
            <a:endParaRPr lang="fr-FR" dirty="0" smtClean="0"/>
          </a:p>
          <a:p>
            <a:r>
              <a:rPr lang="fr-FR" dirty="0" smtClean="0"/>
              <a:t>Elle a su, aussi, passer la main et s’entourer de compétences « externes » sans changer la </a:t>
            </a:r>
            <a:r>
              <a:rPr lang="fr-FR" dirty="0" smtClean="0"/>
              <a:t>mission ni le charisme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	Rôle des communautés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Un travail a été entrepris en « interne » de la congrégation</a:t>
            </a:r>
          </a:p>
          <a:p>
            <a:endParaRPr lang="fr-FR" dirty="0" smtClean="0"/>
          </a:p>
          <a:p>
            <a:r>
              <a:rPr lang="fr-FR" dirty="0" smtClean="0"/>
              <a:t>A propos de la TRANSMISSION</a:t>
            </a:r>
          </a:p>
          <a:p>
            <a:endParaRPr lang="fr-FR" dirty="0" smtClean="0"/>
          </a:p>
          <a:p>
            <a:r>
              <a:rPr lang="fr-FR" dirty="0" smtClean="0"/>
              <a:t>A propos du CHARISME</a:t>
            </a:r>
          </a:p>
          <a:p>
            <a:endParaRPr lang="fr-FR" dirty="0" smtClean="0"/>
          </a:p>
          <a:p>
            <a:r>
              <a:rPr lang="fr-FR" dirty="0" smtClean="0"/>
              <a:t>A propos du TEMOIGNAGE</a:t>
            </a:r>
          </a:p>
          <a:p>
            <a:endParaRPr lang="fr-FR" dirty="0" smtClean="0"/>
          </a:p>
          <a:p>
            <a:r>
              <a:rPr lang="fr-FR" dirty="0" smtClean="0"/>
              <a:t>A propos de l’ACCOMPAGNEMENT</a:t>
            </a:r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	TRANSMETTRE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Dans la suite logique d’un travail d’éducation: on transmet à ses enfants, à ses héritiers, à ses successeurs</a:t>
            </a:r>
          </a:p>
          <a:p>
            <a:endParaRPr lang="fr-FR" dirty="0" smtClean="0"/>
          </a:p>
          <a:p>
            <a:r>
              <a:rPr lang="fr-FR" dirty="0" smtClean="0"/>
              <a:t>Celui qui transmet le décide, ne le subit pas, sinon, il ne transmet pas: il abandonne</a:t>
            </a:r>
          </a:p>
          <a:p>
            <a:endParaRPr lang="fr-FR" dirty="0" smtClean="0"/>
          </a:p>
          <a:p>
            <a:r>
              <a:rPr lang="fr-FR" dirty="0" smtClean="0"/>
              <a:t>Dans tous les cas, un travail de « lâcher-prise » est nécessaire: je ne peux pas à la fois transmettre et garder, confier et me méfier</a:t>
            </a:r>
          </a:p>
          <a:p>
            <a:endParaRPr lang="fr-FR" dirty="0" smtClean="0"/>
          </a:p>
          <a:p>
            <a:r>
              <a:rPr lang="fr-FR" dirty="0" smtClean="0"/>
              <a:t>Parce que la transmission n’est pas inscrite dans la sphère de la reproduction, mais dans celle de la continuation d’un chemin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	La congrégation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fr-FR" dirty="0" smtClean="0"/>
          </a:p>
          <a:p>
            <a:r>
              <a:rPr lang="fr-FR" dirty="0" smtClean="0"/>
              <a:t>Congrégation Lorraine, née en 1652</a:t>
            </a:r>
          </a:p>
          <a:p>
            <a:endParaRPr lang="fr-FR" dirty="0" smtClean="0"/>
          </a:p>
          <a:p>
            <a:r>
              <a:rPr lang="fr-FR" dirty="0" smtClean="0"/>
              <a:t>Très impliquée dans le tissu sanitaire et médicosocial lorrain</a:t>
            </a:r>
          </a:p>
          <a:p>
            <a:endParaRPr lang="fr-FR" dirty="0" smtClean="0"/>
          </a:p>
          <a:p>
            <a:r>
              <a:rPr lang="fr-FR" dirty="0" smtClean="0"/>
              <a:t>Les sœurs de St Charles ont créé ou pris en gestion 120 établissements entre 1700 et 1900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Au 1</a:t>
            </a:r>
            <a:r>
              <a:rPr lang="fr-FR" baseline="30000" dirty="0" smtClean="0"/>
              <a:t>er</a:t>
            </a:r>
            <a:r>
              <a:rPr lang="fr-FR" dirty="0" smtClean="0"/>
              <a:t> janvier 2016: 135 sœurs dans la congrégation: plus de 75 ans de MA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	CHARISME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Il convient d’articuler le charisme « propre » et le charisme de l’Eglise développé par la congrégation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Autrement dit, on n’est pas « propriétaire » d’un charisme comme on est propriétaire d’un immeuble ou d’un terrain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Il convient aussi, en la matière, de ne pas mélanger l’essentiel et l’accessoire, le message et le messager…</a:t>
            </a:r>
          </a:p>
          <a:p>
            <a:endParaRPr lang="fr-FR" dirty="0" smtClean="0"/>
          </a:p>
          <a:p>
            <a:r>
              <a:rPr lang="fr-FR" dirty="0" smtClean="0"/>
              <a:t>Il est important de réfléchir à la place des laïcs dans la mise en œuvre du Charisme d’une congrégation: salariés, associés, amis… ???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	TEMOIGNAGE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Beaucoup de choses sous ce terme:</a:t>
            </a:r>
          </a:p>
          <a:p>
            <a:pPr lvl="1"/>
            <a:r>
              <a:rPr lang="fr-FR" dirty="0" smtClean="0"/>
              <a:t>Récit, comme dans les Actes ?</a:t>
            </a:r>
          </a:p>
          <a:p>
            <a:pPr lvl="1"/>
            <a:r>
              <a:rPr lang="fr-FR" dirty="0" smtClean="0"/>
              <a:t>Catéchèse ?</a:t>
            </a:r>
          </a:p>
          <a:p>
            <a:pPr lvl="1"/>
            <a:r>
              <a:rPr lang="fr-FR" dirty="0" smtClean="0"/>
              <a:t>Pastorale?</a:t>
            </a:r>
          </a:p>
          <a:p>
            <a:pPr lvl="1"/>
            <a:endParaRPr lang="fr-FR" dirty="0" smtClean="0"/>
          </a:p>
          <a:p>
            <a:r>
              <a:rPr lang="fr-FR" dirty="0" smtClean="0"/>
              <a:t>En tout cas, témoigner, c’est aussi écouter, aller vers, considérer, reconnaitre, aimer</a:t>
            </a:r>
          </a:p>
          <a:p>
            <a:endParaRPr lang="fr-FR" dirty="0" smtClean="0"/>
          </a:p>
          <a:p>
            <a:r>
              <a:rPr lang="fr-FR" dirty="0" smtClean="0"/>
              <a:t>Non pas montrer qu’on est les meilleurs, mais montrer à l’autre qu’il peut être meilleur</a:t>
            </a:r>
          </a:p>
          <a:p>
            <a:endParaRPr lang="fr-FR" dirty="0" smtClean="0"/>
          </a:p>
          <a:p>
            <a:r>
              <a:rPr lang="fr-FR" dirty="0" smtClean="0"/>
              <a:t>En n’oubliant pas que la Foi est un don de Dieu</a:t>
            </a:r>
          </a:p>
          <a:p>
            <a:pPr lvl="1"/>
            <a:endParaRPr lang="fr-F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	ACCOMPAGNEMENT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fait de faire route avec</a:t>
            </a:r>
          </a:p>
          <a:p>
            <a:endParaRPr lang="fr-FR" dirty="0" smtClean="0"/>
          </a:p>
          <a:p>
            <a:r>
              <a:rPr lang="fr-FR" dirty="0" smtClean="0"/>
              <a:t>Le fait de donner du sens</a:t>
            </a:r>
          </a:p>
          <a:p>
            <a:endParaRPr lang="fr-FR" dirty="0" smtClean="0"/>
          </a:p>
          <a:p>
            <a:r>
              <a:rPr lang="fr-FR" dirty="0" smtClean="0"/>
              <a:t>Le fait d’être là, dans la fidélité, au service</a:t>
            </a:r>
          </a:p>
          <a:p>
            <a:endParaRPr lang="fr-FR" dirty="0" smtClean="0"/>
          </a:p>
          <a:p>
            <a:r>
              <a:rPr lang="fr-FR" dirty="0" smtClean="0"/>
              <a:t>Pour rappeler qu’Un Autre est là, lui aussi</a:t>
            </a:r>
            <a:endParaRPr lang="fr-F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	Des invitations à lancer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Tous les acteurs de nos établissements:</a:t>
            </a:r>
          </a:p>
          <a:p>
            <a:endParaRPr lang="fr-FR" dirty="0" smtClean="0"/>
          </a:p>
          <a:p>
            <a:pPr lvl="1"/>
            <a:r>
              <a:rPr lang="fr-FR" dirty="0" smtClean="0"/>
              <a:t>Salariés</a:t>
            </a:r>
          </a:p>
          <a:p>
            <a:pPr lvl="1"/>
            <a:r>
              <a:rPr lang="fr-FR" dirty="0" smtClean="0"/>
              <a:t>Résidents</a:t>
            </a:r>
          </a:p>
          <a:p>
            <a:pPr lvl="1"/>
            <a:r>
              <a:rPr lang="fr-FR" dirty="0" smtClean="0"/>
              <a:t>Bénévoles</a:t>
            </a:r>
          </a:p>
          <a:p>
            <a:pPr lvl="1"/>
            <a:r>
              <a:rPr lang="fr-FR" dirty="0" smtClean="0"/>
              <a:t>Familles</a:t>
            </a:r>
          </a:p>
          <a:p>
            <a:pPr lvl="2"/>
            <a:r>
              <a:rPr lang="fr-FR" dirty="0" smtClean="0"/>
              <a:t>Sont </a:t>
            </a:r>
            <a:r>
              <a:rPr lang="fr-FR" sz="3200" b="1" dirty="0" smtClean="0"/>
              <a:t>invités</a:t>
            </a:r>
            <a:r>
              <a:rPr lang="fr-FR" dirty="0" smtClean="0"/>
              <a:t> à entrer dans ce projet</a:t>
            </a:r>
          </a:p>
          <a:p>
            <a:pPr lvl="2">
              <a:buNone/>
            </a:pPr>
            <a:endParaRPr lang="fr-FR" dirty="0" smtClean="0"/>
          </a:p>
          <a:p>
            <a:r>
              <a:rPr lang="fr-FR" dirty="0" smtClean="0"/>
              <a:t>Chacun(e) peut y trouver sa place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	Invités à quoi?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A faire vivre un héritage qui nous est confié</a:t>
            </a:r>
          </a:p>
          <a:p>
            <a:endParaRPr lang="fr-FR" dirty="0" smtClean="0"/>
          </a:p>
          <a:p>
            <a:r>
              <a:rPr lang="fr-FR" dirty="0" smtClean="0"/>
              <a:t>Dont nous sommes responsables et qui ne nous appartient pourtant pas…</a:t>
            </a:r>
          </a:p>
          <a:p>
            <a:pPr lvl="1"/>
            <a:r>
              <a:rPr lang="fr-FR" b="1" i="1" dirty="0" smtClean="0"/>
              <a:t>« Nous n’héritons pas de la terre de nos parents … Nous empruntons la terre de nos enfants »</a:t>
            </a:r>
          </a:p>
          <a:p>
            <a:pPr lvl="1"/>
            <a:endParaRPr lang="fr-FR" i="1" dirty="0" smtClean="0"/>
          </a:p>
          <a:p>
            <a:r>
              <a:rPr lang="fr-FR" dirty="0" smtClean="0"/>
              <a:t>A écrire notre page d’histoire dans un livre qui en compte beaucoup d’autres</a:t>
            </a:r>
          </a:p>
          <a:p>
            <a:endParaRPr lang="fr-FR" dirty="0" smtClean="0"/>
          </a:p>
          <a:p>
            <a:r>
              <a:rPr lang="fr-FR" dirty="0" smtClean="0"/>
              <a:t>A profiter, professionnellement et humainement, d’un don qui nous est fait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	Invités comment?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Un travail spécifique avec les cadres et responsables de service</a:t>
            </a:r>
          </a:p>
          <a:p>
            <a:endParaRPr lang="fr-FR" dirty="0" smtClean="0"/>
          </a:p>
          <a:p>
            <a:r>
              <a:rPr lang="fr-FR" dirty="0" smtClean="0"/>
              <a:t>Inventer des outils spécifiques adaptés à chaque « public »</a:t>
            </a:r>
            <a:endParaRPr lang="fr-FR" i="1" dirty="0" smtClean="0"/>
          </a:p>
          <a:p>
            <a:pPr lvl="1"/>
            <a:endParaRPr lang="fr-FR" i="1" dirty="0" smtClean="0"/>
          </a:p>
          <a:p>
            <a:r>
              <a:rPr lang="fr-FR" dirty="0" smtClean="0"/>
              <a:t>En organisant des temps de rencontre avec les communautés présentes</a:t>
            </a:r>
          </a:p>
          <a:p>
            <a:endParaRPr lang="fr-FR" dirty="0" smtClean="0"/>
          </a:p>
          <a:p>
            <a:r>
              <a:rPr lang="fr-FR" dirty="0" smtClean="0"/>
              <a:t>Des temps de célébrations à imaginer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	Conclusion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467952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solidFill>
                  <a:schemeClr val="accent4">
                    <a:lumMod val="75000"/>
                  </a:schemeClr>
                </a:solidFill>
              </a:rPr>
              <a:t>Nos établissements sont aujourd’hui des « terres de mission »: osons les aborder comme tels</a:t>
            </a:r>
          </a:p>
          <a:p>
            <a:pPr>
              <a:buNone/>
            </a:pPr>
            <a:endParaRPr lang="fr-FR" sz="28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fr-FR" sz="2800" b="1" dirty="0" smtClean="0">
                <a:solidFill>
                  <a:schemeClr val="accent4">
                    <a:lumMod val="75000"/>
                  </a:schemeClr>
                </a:solidFill>
              </a:rPr>
              <a:t>La Bonne Nouvelle est pour tout le monde: nous en sommes responsables</a:t>
            </a:r>
          </a:p>
          <a:p>
            <a:endParaRPr lang="fr-FR" sz="28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fr-FR" sz="2800" b="1" dirty="0" smtClean="0">
                <a:solidFill>
                  <a:schemeClr val="accent4">
                    <a:lumMod val="75000"/>
                  </a:schemeClr>
                </a:solidFill>
              </a:rPr>
              <a:t>L’histoire n’est pas finie… et il reste des acteurs pour l’écrire: entrons en conversation…</a:t>
            </a:r>
          </a:p>
          <a:p>
            <a:endParaRPr lang="fr-FR" sz="28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fr-FR" sz="2800" b="1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	Un cheminement à retracer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16024"/>
          </a:xfrm>
        </p:spPr>
        <p:txBody>
          <a:bodyPr>
            <a:normAutofit fontScale="85000" lnSpcReduction="10000"/>
          </a:bodyPr>
          <a:lstStyle/>
          <a:p>
            <a:r>
              <a:rPr lang="fr-FR" dirty="0" smtClean="0"/>
              <a:t>La congrégation a longtemps géré ses établissements et services « en direct »:</a:t>
            </a:r>
          </a:p>
          <a:p>
            <a:pPr>
              <a:buNone/>
            </a:pPr>
            <a:endParaRPr lang="fr-FR" dirty="0" smtClean="0"/>
          </a:p>
          <a:p>
            <a:pPr lvl="1"/>
            <a:r>
              <a:rPr lang="fr-FR" dirty="0" smtClean="0"/>
              <a:t>Elle était à ce moment propriétaire ET gestionnaire</a:t>
            </a:r>
          </a:p>
          <a:p>
            <a:pPr lvl="1"/>
            <a:r>
              <a:rPr lang="fr-FR" dirty="0" smtClean="0"/>
              <a:t>Les établissements étaient dirigés par des Sœurs</a:t>
            </a:r>
          </a:p>
          <a:p>
            <a:pPr lvl="1"/>
            <a:r>
              <a:rPr lang="fr-FR" dirty="0" smtClean="0"/>
              <a:t>Puis elle a souhaité distinguer sa « vie propre » de la vie des établissements et services</a:t>
            </a:r>
          </a:p>
          <a:p>
            <a:pPr lvl="1">
              <a:buNone/>
            </a:pPr>
            <a:endParaRPr lang="fr-FR" dirty="0" smtClean="0"/>
          </a:p>
          <a:p>
            <a:r>
              <a:rPr lang="fr-FR" dirty="0" smtClean="0"/>
              <a:t>Les associations de gestion sont nées de cette volonté au début des années 80</a:t>
            </a:r>
          </a:p>
          <a:p>
            <a:pPr>
              <a:buNone/>
            </a:pPr>
            <a:endParaRPr lang="fr-FR" dirty="0" smtClean="0"/>
          </a:p>
          <a:p>
            <a:pPr lvl="1"/>
            <a:r>
              <a:rPr lang="fr-FR" dirty="0" smtClean="0"/>
              <a:t>Face à la complexification de la réglementation et de la tarification</a:t>
            </a:r>
          </a:p>
          <a:p>
            <a:pPr lvl="1"/>
            <a:r>
              <a:rPr lang="fr-FR" dirty="0" smtClean="0"/>
              <a:t>Face aux soucis juridiques de l’employeur</a:t>
            </a:r>
          </a:p>
          <a:p>
            <a:pPr lvl="1"/>
            <a:r>
              <a:rPr lang="fr-FR" dirty="0" smtClean="0"/>
              <a:t>Face au vieillissement des sœurs, qui ne peuvent plus être sur le terrain autant qu’avant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r>
              <a:rPr lang="fr-FR" dirty="0" smtClean="0"/>
              <a:t>	Le cheminement (2)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 fontScale="70000" lnSpcReduction="20000"/>
          </a:bodyPr>
          <a:lstStyle/>
          <a:p>
            <a:r>
              <a:rPr lang="fr-FR" dirty="0" smtClean="0"/>
              <a:t>Les associations de gestion:</a:t>
            </a:r>
          </a:p>
          <a:p>
            <a:pPr>
              <a:buNone/>
            </a:pPr>
            <a:endParaRPr lang="fr-FR" dirty="0" smtClean="0"/>
          </a:p>
          <a:p>
            <a:pPr lvl="1"/>
            <a:r>
              <a:rPr lang="fr-FR" dirty="0" smtClean="0"/>
              <a:t>Deviennent donc l’employeur des salariés</a:t>
            </a:r>
          </a:p>
          <a:p>
            <a:pPr lvl="1">
              <a:buNone/>
            </a:pPr>
            <a:endParaRPr lang="fr-FR" dirty="0" smtClean="0"/>
          </a:p>
          <a:p>
            <a:pPr lvl="1"/>
            <a:r>
              <a:rPr lang="fr-FR" dirty="0" smtClean="0"/>
              <a:t>Elles sont dépositaires des autorisations de fonctionnement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Elles occupent les locaux:</a:t>
            </a:r>
          </a:p>
          <a:p>
            <a:pPr lvl="3"/>
            <a:r>
              <a:rPr lang="fr-FR" dirty="0" smtClean="0"/>
              <a:t>Soit comme locataires</a:t>
            </a:r>
          </a:p>
          <a:p>
            <a:pPr lvl="3"/>
            <a:r>
              <a:rPr lang="fr-FR" dirty="0" smtClean="0"/>
              <a:t>Soit comme titulaires d’un bail à construction</a:t>
            </a:r>
          </a:p>
          <a:p>
            <a:pPr lvl="3"/>
            <a:r>
              <a:rPr lang="fr-FR" dirty="0" smtClean="0"/>
              <a:t>Soit dans une formule mixte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La congrégation reste propriétaire des </a:t>
            </a:r>
            <a:r>
              <a:rPr lang="fr-FR" dirty="0" smtClean="0"/>
              <a:t>locaux. Elles est très présente dans les CA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La congrégation garantit souvent les emprunts des associations de gestion titulaires d’un bail à construction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Elle consent des loyers modérés aux associations locataires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	Le cheminement (3)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Le système fonctionne, plutôt bien</a:t>
            </a:r>
          </a:p>
          <a:p>
            <a:endParaRPr lang="fr-FR" dirty="0" smtClean="0"/>
          </a:p>
          <a:p>
            <a:r>
              <a:rPr lang="fr-FR" dirty="0" smtClean="0"/>
              <a:t>Pour autant:</a:t>
            </a:r>
          </a:p>
          <a:p>
            <a:pPr>
              <a:buNone/>
            </a:pPr>
            <a:endParaRPr lang="fr-FR" dirty="0" smtClean="0"/>
          </a:p>
          <a:p>
            <a:pPr lvl="1"/>
            <a:r>
              <a:rPr lang="fr-FR" dirty="0" smtClean="0"/>
              <a:t>Le nombre des sœurs continue à diminuer</a:t>
            </a:r>
          </a:p>
          <a:p>
            <a:pPr lvl="1"/>
            <a:r>
              <a:rPr lang="fr-FR" dirty="0" smtClean="0"/>
              <a:t>Le système associatif révèle, ici ou là, ses fragilités</a:t>
            </a:r>
          </a:p>
          <a:p>
            <a:pPr lvl="1"/>
            <a:r>
              <a:rPr lang="fr-FR" dirty="0" smtClean="0"/>
              <a:t>La recomposition du secteur semble engagée (loi HPST)</a:t>
            </a:r>
          </a:p>
          <a:p>
            <a:pPr lvl="1"/>
            <a:r>
              <a:rPr lang="fr-FR" dirty="0" smtClean="0"/>
              <a:t>La gestion de l’immobilier devient complexe pour les sœurs</a:t>
            </a:r>
          </a:p>
          <a:p>
            <a:pPr lvl="1"/>
            <a:r>
              <a:rPr lang="fr-FR" dirty="0" smtClean="0"/>
              <a:t>La FNISASIC est une instance de réflexion utile</a:t>
            </a:r>
          </a:p>
          <a:p>
            <a:pPr lvl="1"/>
            <a:endParaRPr lang="fr-FR" dirty="0" smtClean="0"/>
          </a:p>
          <a:p>
            <a:r>
              <a:rPr lang="fr-FR" dirty="0" smtClean="0"/>
              <a:t>Une nouvelle formule est donc recherchée, à partir de 2009, pour:</a:t>
            </a:r>
          </a:p>
          <a:p>
            <a:pPr>
              <a:buNone/>
            </a:pPr>
            <a:endParaRPr lang="fr-FR" dirty="0" smtClean="0"/>
          </a:p>
          <a:p>
            <a:pPr lvl="1"/>
            <a:r>
              <a:rPr lang="fr-FR" dirty="0" smtClean="0"/>
              <a:t>Sécuriser l’œuvre dans la durée, et lui permettre de « résister » à la diminution du nombre des sœurs</a:t>
            </a:r>
          </a:p>
          <a:p>
            <a:pPr lvl="1"/>
            <a:r>
              <a:rPr lang="fr-FR" dirty="0" smtClean="0"/>
              <a:t>Diminuer le nombre de sœurs nécessaires pour participer à la gestion</a:t>
            </a:r>
          </a:p>
          <a:p>
            <a:pPr lvl="1"/>
            <a:r>
              <a:rPr lang="fr-FR" dirty="0" smtClean="0"/>
              <a:t>Consolider le périmètre « St Charles »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		La FONDATION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Solution retenue parmi d’autres pour sa résistance dans la durée:</a:t>
            </a:r>
          </a:p>
          <a:p>
            <a:pPr lvl="1"/>
            <a:r>
              <a:rPr lang="fr-FR" dirty="0" smtClean="0"/>
              <a:t>Statuts très stables</a:t>
            </a:r>
          </a:p>
          <a:p>
            <a:pPr lvl="1"/>
            <a:r>
              <a:rPr lang="fr-FR" dirty="0" smtClean="0"/>
              <a:t>La RUP protège l’outil et le patrimoine</a:t>
            </a:r>
          </a:p>
          <a:p>
            <a:pPr lvl="1"/>
            <a:r>
              <a:rPr lang="fr-FR" dirty="0" smtClean="0"/>
              <a:t>Intègre propriété des locaux </a:t>
            </a:r>
            <a:r>
              <a:rPr lang="fr-FR" b="1" dirty="0" smtClean="0"/>
              <a:t>ET</a:t>
            </a:r>
            <a:r>
              <a:rPr lang="fr-FR" dirty="0" smtClean="0"/>
              <a:t> gestion des établissements</a:t>
            </a:r>
          </a:p>
          <a:p>
            <a:pPr lvl="1"/>
            <a:endParaRPr lang="fr-FR" dirty="0" smtClean="0"/>
          </a:p>
          <a:p>
            <a:r>
              <a:rPr lang="fr-FR" dirty="0" smtClean="0"/>
              <a:t>Solution qui doit permettre de réaliser autrement ce que la présence physique des sœurs réalisait auparavant</a:t>
            </a:r>
          </a:p>
          <a:p>
            <a:pPr lvl="1">
              <a:buNone/>
            </a:pPr>
            <a:endParaRPr lang="fr-FR" dirty="0" smtClean="0"/>
          </a:p>
          <a:p>
            <a:r>
              <a:rPr lang="fr-FR" dirty="0" smtClean="0"/>
              <a:t>La Fondation n’est pas d’abord un outil de gestion: elle traduit la volonté de pérenniser une œuvre </a:t>
            </a:r>
            <a:r>
              <a:rPr lang="fr-FR" b="1" dirty="0" smtClean="0">
                <a:solidFill>
                  <a:srgbClr val="FF0000"/>
                </a:solidFill>
              </a:rPr>
              <a:t>et d’en nommer la source</a:t>
            </a: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	Les grandes étapes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27992"/>
          </a:xfrm>
        </p:spPr>
        <p:txBody>
          <a:bodyPr>
            <a:normAutofit fontScale="77500" lnSpcReduction="2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Fin 2009: </a:t>
            </a:r>
            <a:r>
              <a:rPr lang="fr-FR" dirty="0" smtClean="0"/>
              <a:t>les associations de gestion votent la décision de participer, avec la congrégation, à la création de la Fondation.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Mise en route du travail sur les statuts, le RI, les modes de travail à mettre en place</a:t>
            </a:r>
          </a:p>
          <a:p>
            <a:endParaRPr lang="fr-FR" dirty="0" smtClean="0"/>
          </a:p>
          <a:p>
            <a:r>
              <a:rPr lang="fr-FR" b="1" dirty="0" smtClean="0">
                <a:solidFill>
                  <a:srgbClr val="FF0000"/>
                </a:solidFill>
              </a:rPr>
              <a:t>Rencontres des sœurs </a:t>
            </a:r>
            <a:r>
              <a:rPr lang="fr-FR" dirty="0" smtClean="0"/>
              <a:t>au cours de leurs séjours à la Maison Mère</a:t>
            </a:r>
          </a:p>
          <a:p>
            <a:endParaRPr lang="fr-FR" dirty="0" smtClean="0"/>
          </a:p>
          <a:p>
            <a:r>
              <a:rPr lang="fr-FR" b="1" dirty="0" smtClean="0">
                <a:solidFill>
                  <a:srgbClr val="FF0000"/>
                </a:solidFill>
              </a:rPr>
              <a:t>Décembre 2011: </a:t>
            </a:r>
            <a:r>
              <a:rPr lang="fr-FR" dirty="0" smtClean="0"/>
              <a:t>autorisation du Vatican, puis des évêques de Nancy et St Claude</a:t>
            </a:r>
            <a:endParaRPr lang="fr-FR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fr-FR" dirty="0" smtClean="0"/>
          </a:p>
          <a:p>
            <a:r>
              <a:rPr lang="fr-FR" b="1" dirty="0" smtClean="0">
                <a:solidFill>
                  <a:srgbClr val="FF0000"/>
                </a:solidFill>
              </a:rPr>
              <a:t>Juin 2012: </a:t>
            </a:r>
            <a:r>
              <a:rPr lang="fr-FR" dirty="0" smtClean="0"/>
              <a:t>le chapitre de la congrégation vote le projet à l’unanimité</a:t>
            </a:r>
          </a:p>
          <a:p>
            <a:pPr>
              <a:buNone/>
            </a:pPr>
            <a:endParaRPr lang="fr-FR" dirty="0" smtClean="0"/>
          </a:p>
          <a:p>
            <a:r>
              <a:rPr lang="fr-FR" b="1" dirty="0" smtClean="0">
                <a:solidFill>
                  <a:srgbClr val="FF0000"/>
                </a:solidFill>
              </a:rPr>
              <a:t>Octobre 2012: </a:t>
            </a:r>
            <a:r>
              <a:rPr lang="fr-FR" dirty="0" smtClean="0"/>
              <a:t>les associations de gestion votent en AGO et AGE les demandes de transfert des autorisations, le transfert actif-passif, la modification de leurs statuts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	Les grandes étapes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Juillet 2013: </a:t>
            </a:r>
            <a:r>
              <a:rPr lang="fr-FR" dirty="0" smtClean="0"/>
              <a:t>le dossier complet est déposé au ministère de l’intérieur</a:t>
            </a:r>
          </a:p>
          <a:p>
            <a:endParaRPr lang="fr-FR" dirty="0" smtClean="0"/>
          </a:p>
          <a:p>
            <a:r>
              <a:rPr lang="fr-FR" b="1" dirty="0" smtClean="0">
                <a:solidFill>
                  <a:srgbClr val="FF0000"/>
                </a:solidFill>
              </a:rPr>
              <a:t>Juin 2014: </a:t>
            </a:r>
            <a:r>
              <a:rPr lang="fr-FR" dirty="0" smtClean="0"/>
              <a:t>la préfecture de Meurthe et Moselle fait part de la publication du décret de reconnaissance de la Fondation</a:t>
            </a:r>
          </a:p>
          <a:p>
            <a:endParaRPr lang="fr-FR" dirty="0" smtClean="0"/>
          </a:p>
          <a:p>
            <a:r>
              <a:rPr lang="fr-FR" b="1" dirty="0" smtClean="0">
                <a:solidFill>
                  <a:srgbClr val="FF0000"/>
                </a:solidFill>
              </a:rPr>
              <a:t>Octobre 2014: </a:t>
            </a:r>
            <a:r>
              <a:rPr lang="fr-FR" dirty="0" smtClean="0"/>
              <a:t>le CA de la Fondation est réuni pour la première fois.</a:t>
            </a:r>
          </a:p>
          <a:p>
            <a:endParaRPr lang="fr-FR" dirty="0" smtClean="0"/>
          </a:p>
          <a:p>
            <a:r>
              <a:rPr lang="fr-FR" b="1" dirty="0" smtClean="0">
                <a:solidFill>
                  <a:srgbClr val="FF0000"/>
                </a:solidFill>
              </a:rPr>
              <a:t>Janvier 2015: </a:t>
            </a:r>
            <a:r>
              <a:rPr lang="fr-FR" dirty="0" smtClean="0"/>
              <a:t>transfert des autorisations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jrb\Pictures\Logo A4 vector Fondation St Charl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34567" cy="934567"/>
          </a:xfrm>
          <a:prstGeom prst="rect">
            <a:avLst/>
          </a:prstGeom>
          <a:noFill/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	Les bases juridiques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Une Fondation ne procède pas de ses membres, mais de ses statuts et de sa RUP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Elle ne peut pas modifier ses statuts sans accord formel du ministère de l’intérieur…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Elle peut recevoir des dons et des legs exonérés de droits de mutation</a:t>
            </a:r>
          </a:p>
          <a:p>
            <a:endParaRPr lang="fr-FR" dirty="0" smtClean="0"/>
          </a:p>
          <a:p>
            <a:r>
              <a:rPr lang="fr-FR" dirty="0" smtClean="0"/>
              <a:t>Elle dispose d’une personnalité juridique totale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1183</TotalTime>
  <Words>999</Words>
  <Application>Microsoft Office PowerPoint</Application>
  <PresentationFormat>Affichage à l'écran (4:3)</PresentationFormat>
  <Paragraphs>247</Paragraphs>
  <Slides>26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7" baseType="lpstr">
      <vt:lpstr>Débit</vt:lpstr>
      <vt:lpstr>La création de la Fondation St Charles de Nancy</vt:lpstr>
      <vt:lpstr> La congrégation</vt:lpstr>
      <vt:lpstr> Un cheminement à retracer</vt:lpstr>
      <vt:lpstr> Le cheminement (2)</vt:lpstr>
      <vt:lpstr> Le cheminement (3)</vt:lpstr>
      <vt:lpstr>  La FONDATION</vt:lpstr>
      <vt:lpstr> Les grandes étapes</vt:lpstr>
      <vt:lpstr> Les grandes étapes</vt:lpstr>
      <vt:lpstr> Les bases juridiques</vt:lpstr>
      <vt:lpstr> Les bases juridiques</vt:lpstr>
      <vt:lpstr> Gouvernance</vt:lpstr>
      <vt:lpstr> Statuts</vt:lpstr>
      <vt:lpstr> Statuts</vt:lpstr>
      <vt:lpstr> Organisations techniques</vt:lpstr>
      <vt:lpstr> Organisations techniques</vt:lpstr>
      <vt:lpstr> Des convictions</vt:lpstr>
      <vt:lpstr> 360 ans d’histoire</vt:lpstr>
      <vt:lpstr> Rôle des communautés</vt:lpstr>
      <vt:lpstr> TRANSMETTRE</vt:lpstr>
      <vt:lpstr> CHARISME</vt:lpstr>
      <vt:lpstr> TEMOIGNAGE</vt:lpstr>
      <vt:lpstr> ACCOMPAGNEMENT</vt:lpstr>
      <vt:lpstr> Des invitations à lancer</vt:lpstr>
      <vt:lpstr> Invités à quoi?</vt:lpstr>
      <vt:lpstr> Invités comment?</vt:lpstr>
      <vt:lpstr> 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Journée des cadres et responsables de services</dc:title>
  <dc:creator>jrb</dc:creator>
  <cp:lastModifiedBy>jrb</cp:lastModifiedBy>
  <cp:revision>131</cp:revision>
  <dcterms:created xsi:type="dcterms:W3CDTF">2015-02-10T16:44:43Z</dcterms:created>
  <dcterms:modified xsi:type="dcterms:W3CDTF">2016-01-27T16:08:34Z</dcterms:modified>
</cp:coreProperties>
</file>