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customXml/itemProps1.xml" ContentType="application/vnd.openxmlformats-officedocument.customXmlPropertie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7" r:id="rId4"/>
    <p:sldId id="258" r:id="rId5"/>
    <p:sldId id="259" r:id="rId6"/>
    <p:sldId id="272" r:id="rId7"/>
    <p:sldId id="261" r:id="rId8"/>
    <p:sldId id="260" r:id="rId9"/>
    <p:sldId id="264" r:id="rId10"/>
    <p:sldId id="265" r:id="rId11"/>
    <p:sldId id="262" r:id="rId12"/>
    <p:sldId id="267" r:id="rId13"/>
    <p:sldId id="268" r:id="rId14"/>
    <p:sldId id="273" r:id="rId15"/>
    <p:sldId id="274" r:id="rId16"/>
    <p:sldId id="271" r:id="rId17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CB084"/>
    <a:srgbClr val="EBEFE6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4994" autoAdjust="0"/>
    <p:restoredTop sz="93508" autoAdjust="0"/>
  </p:normalViewPr>
  <p:slideViewPr>
    <p:cSldViewPr>
      <p:cViewPr varScale="1">
        <p:scale>
          <a:sx n="150" d="100"/>
          <a:sy n="150" d="100"/>
        </p:scale>
        <p:origin x="-11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78"/>
      </p:cViewPr>
      <p:guideLst>
        <p:guide orient="horz" pos="2141"/>
        <p:guide pos="312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2/02/16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5374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2/02/16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98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404592BD-A84E-44A3-8DF7-E6ED0C1DA784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4332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5915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 userDrawn="1"/>
        </p:nvGrpSpPr>
        <p:grpSpPr>
          <a:xfrm>
            <a:off x="0" y="2267858"/>
            <a:ext cx="4191000" cy="4590144"/>
            <a:chOff x="-1" y="1600199"/>
            <a:chExt cx="4501019" cy="5257801"/>
          </a:xfrm>
        </p:grpSpPr>
        <p:sp>
          <p:nvSpPr>
            <p:cNvPr id="39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498" cy="2514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 userDrawn="1"/>
          </p:nvSpPr>
          <p:spPr bwMode="auto">
            <a:xfrm>
              <a:off x="-1" y="3581398"/>
              <a:ext cx="1600200" cy="3276599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 userDrawn="1"/>
          </p:nvSpPr>
          <p:spPr bwMode="auto">
            <a:xfrm>
              <a:off x="0" y="2438399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 userDrawn="1"/>
          </p:nvSpPr>
          <p:spPr bwMode="auto">
            <a:xfrm>
              <a:off x="1224419" y="3886199"/>
              <a:ext cx="3276599" cy="2971800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 userDrawn="1"/>
          </p:nvSpPr>
          <p:spPr bwMode="auto">
            <a:xfrm>
              <a:off x="876758" y="3994150"/>
              <a:ext cx="1719262" cy="2863850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Freeform 46"/>
          <p:cNvSpPr>
            <a:spLocks/>
          </p:cNvSpPr>
          <p:nvPr userDrawn="1"/>
        </p:nvSpPr>
        <p:spPr bwMode="auto">
          <a:xfrm>
            <a:off x="7543800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4414BC82-011C-4D58-8A42-3591580131A8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CBC7-968D-4777-A80B-501CE9C27FE8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8E65-D773-4B35-A82F-3A5D698DC20F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5962-6B21-44A3-84AE-5028B198BAD4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C9E8-EC72-432F-A2D5-911884037F93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2F2E-A6E5-4134-8F8D-6115109CD5C5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6C20-07E9-4E4E-956D-AC90025A23F2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D6BB-9AB6-4748-9FA2-A5BBAC71E25A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C4E3-625B-4B29-9298-55198D80F370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E46A-4AFC-4504-A58D-48082EA4BACD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DBB2-77B6-470A-A9A4-4BC15A92590A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3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B2EA8-32F7-4C09-98CE-D2F5AD893A50}" type="datetime1">
              <a:rPr lang="en-US" smtClean="0"/>
              <a:pPr/>
              <a:t>2/02/16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0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2855091"/>
            <a:ext cx="3581400" cy="4002909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7500" cy="25145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80432"/>
              <a:ext cx="3184026" cy="6519672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1787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2664" y="5586916"/>
              <a:ext cx="6519672" cy="5913188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002" y="5801712"/>
              <a:ext cx="3420932" cy="5698392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grayWhite">
      <p:bgPr>
        <a:solidFill>
          <a:schemeClr val="accent3"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23192" y="692696"/>
            <a:ext cx="9167192" cy="2578298"/>
          </a:xfrm>
        </p:spPr>
        <p:txBody>
          <a:bodyPr>
            <a:noAutofit/>
          </a:bodyPr>
          <a:lstStyle/>
          <a:p>
            <a:pPr algn="ctr"/>
            <a:r>
              <a:rPr lang="fr-FR" sz="3400" b="1" noProof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nstantia" panose="02030602050306030303" pitchFamily="18" charset="0"/>
              </a:rPr>
              <a:t>L’évolution des Congrégations apostoliques et les conséquences </a:t>
            </a:r>
            <a:br>
              <a:rPr lang="fr-FR" sz="3400" b="1" noProof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fr-FR" sz="3400" b="1" noProof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nstantia" panose="02030602050306030303" pitchFamily="18" charset="0"/>
              </a:rPr>
              <a:t>sur leurs établissements médico-sociaux</a:t>
            </a:r>
            <a:endParaRPr lang="fr-FR" sz="3400" b="1" noProof="1">
              <a:ln w="0"/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2390528" y="5517232"/>
            <a:ext cx="6452120" cy="4619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b="1" i="1" noProof="1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Sr Denise Baumann, Sœur de la Charité de Strasbourg</a:t>
            </a:r>
            <a:endParaRPr lang="fr-FR" b="1" i="1" noProof="1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66869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/>
              <a:t>C</a:t>
            </a:r>
            <a:r>
              <a:rPr lang="fr-FR" sz="3400" b="1" dirty="0" smtClean="0"/>
              <a:t>. Relecture de quelques signes des temps</a:t>
            </a:r>
            <a:endParaRPr lang="fr-FR" sz="34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309869"/>
            <a:ext cx="8754922" cy="5411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/>
              <a:t>Un 1</a:t>
            </a:r>
            <a:r>
              <a:rPr lang="fr-FR" sz="3000" b="1" baseline="30000" dirty="0" smtClean="0"/>
              <a:t>er</a:t>
            </a:r>
            <a:r>
              <a:rPr lang="fr-FR" sz="3000" b="1" dirty="0" smtClean="0"/>
              <a:t> signe des temps :</a:t>
            </a:r>
          </a:p>
          <a:p>
            <a:pPr marL="0" indent="0">
              <a:buNone/>
            </a:pPr>
            <a:r>
              <a:rPr lang="fr-FR" sz="2800" dirty="0" smtClean="0"/>
              <a:t>De nos fondateurs… des « œuvres de miséricorde » </a:t>
            </a:r>
          </a:p>
          <a:p>
            <a:pPr marL="0" indent="0">
              <a:buNone/>
            </a:pPr>
            <a:r>
              <a:rPr lang="fr-FR" sz="2800" dirty="0"/>
              <a:t>à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l’ARS… et au système de santé d’aujourd’hui…</a:t>
            </a:r>
          </a:p>
          <a:p>
            <a:pPr marL="0" indent="0">
              <a:buNone/>
            </a:pPr>
            <a:endParaRPr lang="fr-FR" sz="1500" dirty="0" smtClean="0"/>
          </a:p>
          <a:p>
            <a:pPr marL="0" indent="0">
              <a:buNone/>
            </a:pPr>
            <a:r>
              <a:rPr lang="fr-FR" sz="3000" b="1" dirty="0"/>
              <a:t>Un 2</a:t>
            </a:r>
            <a:r>
              <a:rPr lang="fr-FR" sz="3000" b="1" baseline="30000" dirty="0"/>
              <a:t>ème</a:t>
            </a:r>
            <a:r>
              <a:rPr lang="fr-FR" sz="3000" b="1" dirty="0"/>
              <a:t> signe des temps :</a:t>
            </a:r>
          </a:p>
          <a:p>
            <a:pPr marL="0" indent="0">
              <a:buNone/>
            </a:pPr>
            <a:r>
              <a:rPr lang="fr-FR" sz="2800" dirty="0"/>
              <a:t>Démographie et vitalité </a:t>
            </a:r>
            <a:r>
              <a:rPr lang="fr-FR" sz="2800" dirty="0" smtClean="0"/>
              <a:t>missionnaire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sz="3000" b="1" dirty="0"/>
              <a:t>Un 3</a:t>
            </a:r>
            <a:r>
              <a:rPr lang="fr-FR" sz="3000" b="1" baseline="30000" dirty="0"/>
              <a:t>ème</a:t>
            </a:r>
            <a:r>
              <a:rPr lang="fr-FR" sz="3000" b="1" dirty="0"/>
              <a:t> signe des temps :</a:t>
            </a:r>
          </a:p>
          <a:p>
            <a:pPr marL="0" indent="0">
              <a:buNone/>
            </a:pPr>
            <a:r>
              <a:rPr lang="fr-FR" sz="2800" dirty="0"/>
              <a:t>Religieux(ses) et laïcs, pour vivre ensemble l’Evangile</a:t>
            </a:r>
          </a:p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endParaRPr lang="fr-FR" sz="3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3064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/>
              <a:t>C</a:t>
            </a:r>
            <a:r>
              <a:rPr lang="fr-FR" sz="3400" b="1" dirty="0" smtClean="0"/>
              <a:t>. Relecture de quelques signes des temps</a:t>
            </a:r>
            <a:endParaRPr lang="fr-FR" sz="34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798314"/>
            <a:ext cx="8754922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3000" dirty="0" smtClean="0"/>
              <a:t>Aujourd’hui, le </a:t>
            </a:r>
            <a:r>
              <a:rPr lang="fr-FR" sz="3000" dirty="0"/>
              <a:t>p</a:t>
            </a:r>
            <a:r>
              <a:rPr lang="fr-FR" sz="3000" dirty="0" smtClean="0"/>
              <a:t>ape François appelle et envoie :</a:t>
            </a:r>
          </a:p>
          <a:p>
            <a:pPr marL="0" indent="0">
              <a:buNone/>
            </a:pPr>
            <a:r>
              <a:rPr lang="fr-FR" sz="3000" i="1" dirty="0" smtClean="0"/>
              <a:t>« une Eglise en sortie, aux portes ouvertes… des chrétiens aux périphéries… »</a:t>
            </a:r>
          </a:p>
          <a:p>
            <a:pPr marL="0" indent="0">
              <a:buNone/>
            </a:pPr>
            <a:endParaRPr lang="fr-FR" sz="30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3000" dirty="0" smtClean="0"/>
              <a:t>Reformuler un projet fondateur</a:t>
            </a:r>
            <a:endParaRPr lang="fr-FR" sz="3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091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556792"/>
            <a:ext cx="87549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La Fondation Vincent de Paul</a:t>
            </a:r>
            <a:r>
              <a:rPr lang="fr-FR" sz="3000" dirty="0"/>
              <a:t> </a:t>
            </a:r>
            <a:r>
              <a:rPr lang="fr-FR" sz="3000" dirty="0" smtClean="0"/>
              <a:t>: des lignes de force du projet:</a:t>
            </a:r>
          </a:p>
          <a:p>
            <a:r>
              <a:rPr lang="fr-FR" sz="3000" dirty="0" smtClean="0"/>
              <a:t>Une nouvelle structure juridique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r>
              <a:rPr lang="fr-FR" sz="3000" dirty="0" smtClean="0"/>
              <a:t>4 missions, une même mission </a:t>
            </a:r>
          </a:p>
          <a:p>
            <a:pPr marL="358775" indent="-358775">
              <a:buNone/>
            </a:pPr>
            <a:r>
              <a:rPr lang="fr-FR" sz="3000" dirty="0" smtClean="0"/>
              <a:t>	santé, enfance, personnes âgées, solidarité</a:t>
            </a:r>
          </a:p>
          <a:p>
            <a:pPr marL="358775" indent="-358775">
              <a:buNone/>
            </a:pPr>
            <a:endParaRPr lang="fr-FR" sz="2000" dirty="0" smtClean="0"/>
          </a:p>
          <a:p>
            <a:r>
              <a:rPr lang="fr-FR" sz="3000" dirty="0" smtClean="0"/>
              <a:t>Une dynamique collective</a:t>
            </a:r>
            <a:endParaRPr lang="fr-FR" sz="3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b="1" dirty="0"/>
              <a:t>Reformuler un projet fondateur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8601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0" y="1401116"/>
            <a:ext cx="8949461" cy="52682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800" dirty="0" smtClean="0"/>
              <a:t>Dans une structure juridique nouvelle :</a:t>
            </a:r>
          </a:p>
          <a:p>
            <a:pPr marL="0" indent="0">
              <a:buNone/>
            </a:pPr>
            <a:r>
              <a:rPr lang="fr-FR" sz="3000" dirty="0" smtClean="0"/>
              <a:t> </a:t>
            </a:r>
            <a:r>
              <a:rPr lang="fr-FR" sz="2800" b="1" dirty="0" smtClean="0"/>
              <a:t>La Fondation Vincent de Paul, 4 missions, une même vision</a:t>
            </a:r>
          </a:p>
          <a:p>
            <a:pPr marL="0" indent="0" algn="ctr">
              <a:buNone/>
            </a:pPr>
            <a:r>
              <a:rPr lang="fr-FR" sz="2800" b="1" dirty="0" smtClean="0"/>
              <a:t>Un conseil d’administration qui oriente</a:t>
            </a:r>
          </a:p>
          <a:p>
            <a:pPr marL="0" indent="0" algn="ctr">
              <a:buNone/>
            </a:pPr>
            <a:r>
              <a:rPr lang="fr-FR" sz="2600" dirty="0" smtClean="0"/>
              <a:t>Des orientations qui donnent sens à l’action</a:t>
            </a:r>
          </a:p>
          <a:p>
            <a:pPr marL="0" indent="0" algn="ctr">
              <a:buNone/>
            </a:pPr>
            <a:r>
              <a:rPr lang="fr-FR" sz="2600" dirty="0" smtClean="0"/>
              <a:t>Un partenariat actif</a:t>
            </a:r>
          </a:p>
          <a:p>
            <a:pPr marL="0" indent="0" algn="ctr">
              <a:buNone/>
            </a:pPr>
            <a:r>
              <a:rPr lang="fr-FR" sz="2600" dirty="0" smtClean="0"/>
              <a:t>Des réponses aux besoins de santé non satisfaits</a:t>
            </a:r>
          </a:p>
          <a:p>
            <a:pPr marL="0" indent="0" algn="ctr">
              <a:buNone/>
            </a:pPr>
            <a:r>
              <a:rPr lang="fr-FR" sz="2600" dirty="0" smtClean="0"/>
              <a:t>Des réponses aux besoins sociaux des plus fragiles</a:t>
            </a:r>
          </a:p>
          <a:p>
            <a:pPr marL="0" indent="0" algn="ctr">
              <a:buNone/>
            </a:pPr>
            <a:r>
              <a:rPr lang="fr-FR" sz="2600" dirty="0" smtClean="0"/>
              <a:t>Une dynamique privée pour un service public</a:t>
            </a:r>
          </a:p>
          <a:p>
            <a:pPr marL="0" indent="0" algn="ctr">
              <a:buNone/>
            </a:pPr>
            <a:r>
              <a:rPr lang="fr-FR" sz="2600" dirty="0" smtClean="0"/>
              <a:t>Un acteur de l’économie social, sans but lucratif</a:t>
            </a:r>
          </a:p>
          <a:p>
            <a:pPr marL="0" indent="0" algn="ctr">
              <a:buNone/>
            </a:pPr>
            <a:r>
              <a:rPr lang="fr-FR" sz="2600" dirty="0" smtClean="0"/>
              <a:t>Une croissance maîtrisée</a:t>
            </a:r>
            <a:endParaRPr lang="fr-FR" sz="2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021" y="69538"/>
            <a:ext cx="8949461" cy="1143000"/>
          </a:xfrm>
        </p:spPr>
        <p:txBody>
          <a:bodyPr>
            <a:normAutofit/>
          </a:bodyPr>
          <a:lstStyle/>
          <a:p>
            <a:r>
              <a:rPr lang="fr-FR" sz="3000" b="1" dirty="0" smtClean="0"/>
              <a:t>Un projet institutionnel… pour une action au quotidien</a:t>
            </a:r>
            <a:endParaRPr lang="fr-FR" sz="30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492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0" y="1401116"/>
            <a:ext cx="8949461" cy="47641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3000" b="1" dirty="0" smtClean="0"/>
              <a:t>Un siège qui sécurise </a:t>
            </a:r>
          </a:p>
          <a:p>
            <a:pPr marL="0" indent="0" algn="ctr">
              <a:buNone/>
            </a:pPr>
            <a:r>
              <a:rPr lang="fr-FR" sz="3000" b="1" dirty="0" smtClean="0"/>
              <a:t>et des directeurs de plein exercice</a:t>
            </a:r>
          </a:p>
          <a:p>
            <a:pPr marL="0" indent="0" algn="ctr">
              <a:buNone/>
            </a:pPr>
            <a:endParaRPr lang="fr-FR" sz="3000" b="1" dirty="0" smtClean="0"/>
          </a:p>
          <a:p>
            <a:pPr marL="0" indent="0" algn="ctr">
              <a:buNone/>
            </a:pPr>
            <a:r>
              <a:rPr lang="fr-FR" sz="2600" dirty="0" smtClean="0"/>
              <a:t>Des rôles et des délégations clairs</a:t>
            </a:r>
          </a:p>
          <a:p>
            <a:pPr marL="0" indent="0" algn="ctr">
              <a:buNone/>
            </a:pPr>
            <a:r>
              <a:rPr lang="fr-FR" sz="2600" dirty="0"/>
              <a:t>e</a:t>
            </a:r>
            <a:r>
              <a:rPr lang="fr-FR" sz="2600" dirty="0" smtClean="0"/>
              <a:t>t des professionnels responsables</a:t>
            </a:r>
          </a:p>
          <a:p>
            <a:pPr marL="0" indent="0" algn="ctr">
              <a:buNone/>
            </a:pPr>
            <a:r>
              <a:rPr lang="fr-FR" sz="2600" dirty="0" smtClean="0"/>
              <a:t>Une attention aux personnes et aux personnels</a:t>
            </a:r>
          </a:p>
          <a:p>
            <a:pPr marL="0" indent="0" algn="ctr">
              <a:buNone/>
            </a:pPr>
            <a:r>
              <a:rPr lang="fr-FR" sz="2600" dirty="0" smtClean="0"/>
              <a:t>Une attention à la parole de l’usager et celle de son entourage</a:t>
            </a:r>
          </a:p>
          <a:p>
            <a:pPr marL="0" indent="0" algn="ctr">
              <a:buNone/>
            </a:pPr>
            <a:r>
              <a:rPr lang="fr-FR" sz="2600" dirty="0" smtClean="0"/>
              <a:t>Une attention à « l’économique » et aux deniers publics</a:t>
            </a:r>
          </a:p>
          <a:p>
            <a:pPr marL="0" indent="0" algn="ctr">
              <a:buNone/>
            </a:pPr>
            <a:r>
              <a:rPr lang="fr-FR" sz="2600" dirty="0" smtClean="0"/>
              <a:t>Des bénévoles engagés dans un projet collectif</a:t>
            </a:r>
          </a:p>
          <a:p>
            <a:pPr marL="0" indent="0" algn="ctr">
              <a:buNone/>
            </a:pPr>
            <a:r>
              <a:rPr lang="fr-FR" sz="2600" dirty="0" smtClean="0"/>
              <a:t>Une communication juste</a:t>
            </a:r>
            <a:endParaRPr lang="fr-FR" sz="2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79511" y="274638"/>
            <a:ext cx="8769949" cy="922114"/>
          </a:xfrm>
        </p:spPr>
        <p:txBody>
          <a:bodyPr>
            <a:normAutofit/>
          </a:bodyPr>
          <a:lstStyle/>
          <a:p>
            <a:r>
              <a:rPr lang="fr-FR" sz="2900" b="1" dirty="0"/>
              <a:t>Un projet institutionnel… pour une action au quotidien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744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400" b="1" dirty="0"/>
              <a:t>Conclure… ou plutôt ouvrir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69"/>
            <a:ext cx="8229600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500" dirty="0" smtClean="0"/>
              <a:t>Avec l’appel du pape François</a:t>
            </a:r>
          </a:p>
          <a:p>
            <a:pPr marL="0" indent="0" algn="ctr">
              <a:buNone/>
            </a:pPr>
            <a:r>
              <a:rPr lang="fr-FR" sz="3000" b="1" dirty="0" smtClean="0"/>
              <a:t>Regarder le passé avec reconnaissance</a:t>
            </a:r>
          </a:p>
          <a:p>
            <a:pPr marL="0" indent="0" algn="ctr"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Vivre le présent avec passion</a:t>
            </a:r>
          </a:p>
          <a:p>
            <a:pPr marL="0" indent="0" algn="ctr">
              <a:buNone/>
            </a:pPr>
            <a:r>
              <a:rPr lang="fr-FR" sz="2000" i="1" dirty="0"/>
              <a:t>« Toute la création </a:t>
            </a:r>
            <a:r>
              <a:rPr lang="fr-FR" sz="2000" i="1" dirty="0" smtClean="0"/>
              <a:t>gémit en travail d’enfantement et nous-mêmes aussi »,</a:t>
            </a:r>
            <a:r>
              <a:rPr lang="fr-FR" sz="3000" i="1" dirty="0" smtClean="0"/>
              <a:t> </a:t>
            </a:r>
            <a:r>
              <a:rPr lang="fr-FR" sz="1800" dirty="0" smtClean="0"/>
              <a:t>Romains</a:t>
            </a:r>
            <a:r>
              <a:rPr lang="fr-FR" sz="2000" dirty="0" smtClean="0"/>
              <a:t> </a:t>
            </a:r>
            <a:r>
              <a:rPr lang="fr-FR" sz="1700" dirty="0" smtClean="0"/>
              <a:t>8</a:t>
            </a:r>
            <a:r>
              <a:rPr lang="fr-FR" sz="2000" dirty="0" smtClean="0"/>
              <a:t>,</a:t>
            </a:r>
            <a:r>
              <a:rPr lang="fr-FR" sz="1500" dirty="0" smtClean="0"/>
              <a:t>22</a:t>
            </a:r>
            <a:endParaRPr lang="fr-FR" sz="1500" i="1" dirty="0"/>
          </a:p>
          <a:p>
            <a:pPr marL="0" indent="0" algn="ctr">
              <a:buNone/>
            </a:pPr>
            <a:r>
              <a:rPr lang="fr-FR" sz="2000" dirty="0"/>
              <a:t>Le mystère de l’Incarnation, Jésus Christ fait Homme</a:t>
            </a:r>
          </a:p>
          <a:p>
            <a:pPr marL="0" indent="0" algn="ctr">
              <a:buNone/>
            </a:pPr>
            <a:r>
              <a:rPr lang="fr-FR" sz="2000" dirty="0"/>
              <a:t>La personne humaine, mystérieuse et sacrée</a:t>
            </a:r>
          </a:p>
          <a:p>
            <a:pPr marL="0" indent="0" algn="ctr">
              <a:buNone/>
            </a:pPr>
            <a:r>
              <a:rPr lang="fr-FR" sz="2000" dirty="0"/>
              <a:t>Une </a:t>
            </a:r>
            <a:r>
              <a:rPr lang="fr-FR" sz="2000" dirty="0" smtClean="0"/>
              <a:t>dynamique de Résurrection</a:t>
            </a:r>
            <a:endParaRPr lang="fr-FR" sz="2000" dirty="0"/>
          </a:p>
          <a:p>
            <a:pPr marL="0" indent="0" algn="ctr">
              <a:buNone/>
            </a:pPr>
            <a:r>
              <a:rPr lang="fr-FR" sz="3000" b="1" dirty="0" smtClean="0"/>
              <a:t>Et embrasser l’avenir avec espérance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6804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75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75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75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75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75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75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39505"/>
            <a:ext cx="8229600" cy="4857403"/>
          </a:xfrm>
        </p:spPr>
        <p:txBody>
          <a:bodyPr>
            <a:noAutofit/>
          </a:bodyPr>
          <a:lstStyle/>
          <a:p>
            <a:pPr marL="457200" indent="-457200">
              <a:buAutoNum type="alphaUcPeriod"/>
            </a:pPr>
            <a:r>
              <a:rPr lang="fr-FR" sz="3000" b="1" dirty="0" smtClean="0"/>
              <a:t>Les congrégations apostoliques en évolution...</a:t>
            </a:r>
            <a:endParaRPr lang="fr-FR" sz="3000" b="1" dirty="0"/>
          </a:p>
          <a:p>
            <a:pPr marL="446088" indent="0">
              <a:buNone/>
            </a:pPr>
            <a:r>
              <a:rPr lang="fr-FR" sz="3000" b="1" dirty="0" smtClean="0"/>
              <a:t>Des évolutions ouvertes par l’enseignement de l’Eglise</a:t>
            </a:r>
          </a:p>
          <a:p>
            <a:pPr marL="446088" indent="0">
              <a:buNone/>
            </a:pPr>
            <a:endParaRPr lang="fr-FR" sz="2000" b="1" dirty="0"/>
          </a:p>
          <a:p>
            <a:pPr marL="358775" indent="-358775">
              <a:buNone/>
            </a:pPr>
            <a:r>
              <a:rPr lang="fr-FR" sz="3000" b="1" dirty="0" smtClean="0"/>
              <a:t>B. En France des institutions de santé et d’action  sociale en évolution</a:t>
            </a:r>
          </a:p>
          <a:p>
            <a:pPr marL="358775" indent="-358775">
              <a:buNone/>
            </a:pPr>
            <a:endParaRPr lang="fr-FR" sz="2000" b="1" dirty="0" smtClean="0"/>
          </a:p>
          <a:p>
            <a:pPr marL="358775" indent="-358775">
              <a:buNone/>
            </a:pPr>
            <a:r>
              <a:rPr lang="fr-FR" sz="3000" b="1" dirty="0" smtClean="0"/>
              <a:t>C. Relecture de quelques signes des temps et reformulation du projet fondateur</a:t>
            </a:r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196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533400" indent="-533400"/>
            <a:r>
              <a:rPr lang="fr-FR" sz="3000" b="1" dirty="0" smtClean="0"/>
              <a:t>A. Les congrégations apostoliques en  évolution</a:t>
            </a:r>
            <a:br>
              <a:rPr lang="fr-FR" sz="3000" b="1" dirty="0" smtClean="0"/>
            </a:br>
            <a:r>
              <a:rPr lang="fr-FR" sz="2800" b="1" dirty="0" smtClean="0"/>
              <a:t>Des évolutions ouvertes par l’enseignement de l’Eglise</a:t>
            </a:r>
            <a:endParaRPr lang="fr-FR" sz="28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1250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« </a:t>
            </a:r>
            <a:r>
              <a:rPr lang="fr-FR" sz="3000" dirty="0" err="1" smtClean="0"/>
              <a:t>Gaudium</a:t>
            </a:r>
            <a:r>
              <a:rPr lang="fr-FR" sz="3000" dirty="0" smtClean="0"/>
              <a:t> et </a:t>
            </a:r>
            <a:r>
              <a:rPr lang="fr-FR" sz="3000" dirty="0" err="1" smtClean="0"/>
              <a:t>spes</a:t>
            </a:r>
            <a:r>
              <a:rPr lang="fr-FR" sz="3000" dirty="0" smtClean="0"/>
              <a:t> » Vatican II (G.S.)</a:t>
            </a:r>
          </a:p>
          <a:p>
            <a:pPr marL="631825" indent="-273050"/>
            <a:r>
              <a:rPr lang="fr-FR" sz="3000" dirty="0" smtClean="0"/>
              <a:t>Etroite solidarité de l’Eglise avec l’ensemble de la famille humaine </a:t>
            </a:r>
            <a:r>
              <a:rPr lang="fr-FR" sz="2500" b="1" i="1" dirty="0" smtClean="0"/>
              <a:t>n°1</a:t>
            </a:r>
          </a:p>
          <a:p>
            <a:pPr marL="0" indent="0">
              <a:buNone/>
            </a:pPr>
            <a:endParaRPr lang="fr-FR" sz="2000" dirty="0"/>
          </a:p>
          <a:p>
            <a:pPr marL="631825" indent="-273050"/>
            <a:r>
              <a:rPr lang="fr-FR" sz="3000" dirty="0" smtClean="0"/>
              <a:t>Scruter les signes des temps </a:t>
            </a:r>
            <a:r>
              <a:rPr lang="fr-FR" sz="2500" b="1" i="1" dirty="0" smtClean="0"/>
              <a:t>n°4</a:t>
            </a:r>
          </a:p>
          <a:p>
            <a:pPr marL="0" indent="0">
              <a:buNone/>
            </a:pPr>
            <a:endParaRPr lang="fr-FR" sz="2000" dirty="0"/>
          </a:p>
          <a:p>
            <a:pPr marL="631825" indent="-273050"/>
            <a:r>
              <a:rPr lang="fr-FR" sz="3000" dirty="0" smtClean="0"/>
              <a:t>Répondre aux appels de l’Esprit </a:t>
            </a:r>
            <a:r>
              <a:rPr lang="fr-FR" sz="2500" b="1" i="1" dirty="0" smtClean="0"/>
              <a:t>n°11</a:t>
            </a:r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3554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5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533400" indent="-533400"/>
            <a:r>
              <a:rPr lang="fr-FR" sz="3000" b="1" dirty="0" smtClean="0"/>
              <a:t>A. Les congrégations apostoliques en pleine évolution</a:t>
            </a:r>
            <a:br>
              <a:rPr lang="fr-FR" sz="3000" b="1" dirty="0" smtClean="0"/>
            </a:br>
            <a:r>
              <a:rPr lang="fr-FR" sz="2800" b="1" dirty="0" smtClean="0"/>
              <a:t>Des évolutions ouvertes par l’enseignement de l’Eglise</a:t>
            </a:r>
            <a:endParaRPr lang="fr-F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5137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712853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3000" dirty="0" smtClean="0"/>
              <a:t>La vie consacrée et sa mission dans le monde : </a:t>
            </a:r>
          </a:p>
          <a:p>
            <a:pPr marL="0" indent="0">
              <a:buNone/>
            </a:pPr>
            <a:r>
              <a:rPr lang="fr-FR" sz="3000" dirty="0" smtClean="0"/>
              <a:t>Jean-Paul II, mars 1996, Vita </a:t>
            </a:r>
            <a:r>
              <a:rPr lang="fr-FR" sz="3000" dirty="0" err="1" smtClean="0"/>
              <a:t>Consecrata</a:t>
            </a:r>
            <a:r>
              <a:rPr lang="fr-FR" sz="3000" dirty="0" smtClean="0"/>
              <a:t> (V.C.)</a:t>
            </a:r>
          </a:p>
          <a:p>
            <a:pPr marL="631825" indent="-273050"/>
            <a:r>
              <a:rPr lang="fr-FR" sz="3000" dirty="0" smtClean="0"/>
              <a:t>Le grand défis de la vie consacrée </a:t>
            </a:r>
            <a:r>
              <a:rPr lang="fr-FR" sz="2500" b="1" i="1" dirty="0" smtClean="0"/>
              <a:t>n°87</a:t>
            </a:r>
          </a:p>
          <a:p>
            <a:pPr marL="631825" indent="-273050"/>
            <a:r>
              <a:rPr lang="fr-FR" sz="3000" dirty="0" smtClean="0"/>
              <a:t>Et dans une fidélité créative </a:t>
            </a:r>
            <a:r>
              <a:rPr lang="fr-FR" sz="2500" b="1" i="1" dirty="0"/>
              <a:t>n°37</a:t>
            </a:r>
          </a:p>
          <a:p>
            <a:pPr marL="358775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3000" dirty="0" smtClean="0"/>
              <a:t>Le Service de la Charité </a:t>
            </a:r>
            <a:r>
              <a:rPr lang="fr-FR" sz="2500" b="1" i="1" dirty="0"/>
              <a:t>n°73, n°54</a:t>
            </a:r>
          </a:p>
          <a:p>
            <a:pPr marL="0" indent="0">
              <a:buNone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000" dirty="0" smtClean="0"/>
              <a:t>Et le pape François:</a:t>
            </a:r>
          </a:p>
          <a:p>
            <a:pPr marL="0" indent="0">
              <a:buNone/>
            </a:pPr>
            <a:r>
              <a:rPr lang="fr-FR" sz="3000" dirty="0" err="1" smtClean="0"/>
              <a:t>Evangelium</a:t>
            </a:r>
            <a:r>
              <a:rPr lang="fr-FR" sz="3000" dirty="0" smtClean="0"/>
              <a:t> </a:t>
            </a:r>
            <a:r>
              <a:rPr lang="fr-FR" sz="3000" dirty="0" err="1" smtClean="0"/>
              <a:t>Gaudium</a:t>
            </a:r>
            <a:r>
              <a:rPr lang="fr-FR" sz="3000" dirty="0" smtClean="0"/>
              <a:t>, la joie de l’Evangile</a:t>
            </a:r>
          </a:p>
          <a:p>
            <a:pPr marL="0" indent="0">
              <a:buNone/>
            </a:pPr>
            <a:r>
              <a:rPr lang="fr-FR" sz="3000" dirty="0" err="1" smtClean="0"/>
              <a:t>Laudato</a:t>
            </a:r>
            <a:r>
              <a:rPr lang="fr-FR" sz="3000" dirty="0" smtClean="0"/>
              <a:t> Si’</a:t>
            </a:r>
          </a:p>
          <a:p>
            <a:pPr marL="0" indent="0">
              <a:buNone/>
            </a:pPr>
            <a:r>
              <a:rPr lang="fr-FR" sz="3000" dirty="0" smtClean="0"/>
              <a:t>Et le Visage de la Miséricorde</a:t>
            </a:r>
          </a:p>
          <a:p>
            <a:pPr marL="0" indent="0">
              <a:buNone/>
            </a:pPr>
            <a:endParaRPr lang="fr-FR" sz="3000" dirty="0" smtClean="0"/>
          </a:p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endParaRPr lang="fr-FR" sz="3000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556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25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25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533400" indent="-533400"/>
            <a:r>
              <a:rPr lang="fr-FR" sz="3000" b="1" dirty="0" smtClean="0"/>
              <a:t>A. Les congrégations apostoliques en pleine évolution</a:t>
            </a:r>
            <a:br>
              <a:rPr lang="fr-FR" sz="3000" b="1" dirty="0" smtClean="0"/>
            </a:br>
            <a:r>
              <a:rPr lang="fr-FR" sz="2800" b="1" dirty="0" smtClean="0"/>
              <a:t>Des évolutions ouvertes par l’enseignement de l’Eglise</a:t>
            </a:r>
            <a:endParaRPr lang="fr-F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5137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712853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000" dirty="0" smtClean="0"/>
              <a:t>Les mots clés de la pensée sociale de l’Eglise :</a:t>
            </a:r>
          </a:p>
          <a:p>
            <a:pPr marL="0" indent="0" algn="ctr">
              <a:buNone/>
            </a:pPr>
            <a:r>
              <a:rPr lang="fr-FR" sz="3000" dirty="0" smtClean="0"/>
              <a:t>Solidarité</a:t>
            </a:r>
          </a:p>
          <a:p>
            <a:pPr marL="0" indent="0" algn="ctr">
              <a:buNone/>
            </a:pPr>
            <a:r>
              <a:rPr lang="fr-FR" sz="3000" dirty="0" smtClean="0"/>
              <a:t>Fraternité</a:t>
            </a:r>
          </a:p>
          <a:p>
            <a:pPr marL="0" indent="0" algn="ctr">
              <a:buNone/>
            </a:pPr>
            <a:r>
              <a:rPr lang="fr-FR" sz="3000" dirty="0" smtClean="0"/>
              <a:t>Justice</a:t>
            </a:r>
          </a:p>
          <a:p>
            <a:pPr marL="0" indent="0" algn="ctr">
              <a:buNone/>
            </a:pPr>
            <a:r>
              <a:rPr lang="fr-FR" sz="3000" dirty="0" smtClean="0"/>
              <a:t>Charité</a:t>
            </a:r>
          </a:p>
          <a:p>
            <a:pPr marL="0" indent="0" algn="ctr">
              <a:buNone/>
            </a:pPr>
            <a:r>
              <a:rPr lang="fr-FR" sz="3000" dirty="0" smtClean="0"/>
              <a:t>Subsidiarité</a:t>
            </a:r>
          </a:p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endParaRPr lang="fr-FR" sz="3000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534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 smtClean="0"/>
              <a:t>B. En France, des institutions de santé et d’action sociale en évolution</a:t>
            </a:r>
            <a:endParaRPr lang="fr-FR" sz="34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700808"/>
            <a:ext cx="87549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/>
              <a:t>En France :</a:t>
            </a:r>
            <a:r>
              <a:rPr lang="fr-FR" sz="3000" dirty="0" smtClean="0"/>
              <a:t> </a:t>
            </a:r>
          </a:p>
          <a:p>
            <a:pPr marL="0" indent="0">
              <a:buNone/>
            </a:pPr>
            <a:endParaRPr lang="fr-FR" sz="1000" dirty="0" smtClean="0"/>
          </a:p>
          <a:p>
            <a:r>
              <a:rPr lang="fr-FR" sz="3000" dirty="0" smtClean="0"/>
              <a:t>Un monde moderne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r>
              <a:rPr lang="fr-FR" sz="3000" dirty="0" smtClean="0"/>
              <a:t>« Le souci de la maison commune », </a:t>
            </a:r>
            <a:r>
              <a:rPr lang="fr-FR" sz="2500" i="1" dirty="0" smtClean="0"/>
              <a:t>Pape François</a:t>
            </a:r>
          </a:p>
          <a:p>
            <a:pPr marL="358775" indent="-358775">
              <a:buNone/>
            </a:pPr>
            <a:r>
              <a:rPr lang="fr-FR" sz="2000" i="1" dirty="0" smtClean="0"/>
              <a:t>	</a:t>
            </a:r>
            <a:r>
              <a:rPr lang="fr-FR" sz="2000" dirty="0" smtClean="0"/>
              <a:t>Dans </a:t>
            </a:r>
            <a:r>
              <a:rPr lang="fr-FR" sz="2000" dirty="0" err="1" smtClean="0"/>
              <a:t>Laudato</a:t>
            </a:r>
            <a:r>
              <a:rPr lang="fr-FR" sz="2000" dirty="0" smtClean="0"/>
              <a:t> Si’, chapitre 1</a:t>
            </a:r>
            <a:r>
              <a:rPr lang="fr-FR" sz="2000" i="1" dirty="0" smtClean="0"/>
              <a:t>« Ce qui se passe dans notre maison »</a:t>
            </a:r>
            <a:endParaRPr lang="fr-FR" sz="2000" dirty="0" smtClean="0"/>
          </a:p>
          <a:p>
            <a:r>
              <a:rPr lang="fr-FR" sz="3000" dirty="0" smtClean="0"/>
              <a:t>Les signes des temps</a:t>
            </a:r>
          </a:p>
          <a:p>
            <a:pPr marL="0" indent="0">
              <a:buNone/>
            </a:pPr>
            <a:r>
              <a:rPr lang="fr-FR" sz="2000" dirty="0" smtClean="0"/>
              <a:t>      St Mathieu 16,3 </a:t>
            </a:r>
            <a:endParaRPr lang="fr-FR" sz="2000" dirty="0"/>
          </a:p>
          <a:p>
            <a:pPr marL="0" indent="0" algn="ctr">
              <a:buNone/>
            </a:pPr>
            <a:endParaRPr lang="fr-FR" sz="3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5829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 smtClean="0"/>
              <a:t>B. En France, des institutions de santé et d’action sociale en évolution</a:t>
            </a:r>
            <a:endParaRPr lang="fr-FR" sz="3400" b="1" dirty="0"/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4219409"/>
              </p:ext>
            </p:extLst>
          </p:nvPr>
        </p:nvGraphicFramePr>
        <p:xfrm>
          <a:off x="451250" y="288098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EFFECTIFS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1994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Religieuse</a:t>
                      </a:r>
                      <a:r>
                        <a:rPr lang="fr-FR" b="1" baseline="0" dirty="0" smtClean="0"/>
                        <a:t>s apostoliques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56.672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38.209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23.527</a:t>
                      </a:r>
                      <a:r>
                        <a:rPr lang="fr-FR" b="1" dirty="0" smtClean="0"/>
                        <a:t>*</a:t>
                      </a:r>
                      <a:endParaRPr lang="fr-FR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Religieux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13.119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9.407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5.741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Moniales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5.200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4.439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3.131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51250" y="1517385"/>
            <a:ext cx="86753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Les effectifs des instituts religieux et des sociétés de vie apostoliques en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France (source </a:t>
            </a:r>
            <a:r>
              <a:rPr lang="fr-FR" sz="3000" dirty="0" err="1" smtClean="0">
                <a:solidFill>
                  <a:schemeClr val="accent1">
                    <a:lumMod val="75000"/>
                  </a:schemeClr>
                </a:solidFill>
              </a:rPr>
              <a:t>Corref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1250" y="5045869"/>
            <a:ext cx="820891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 smtClean="0">
                <a:solidFill>
                  <a:schemeClr val="accent1">
                    <a:lumMod val="75000"/>
                  </a:schemeClr>
                </a:solidFill>
              </a:rPr>
              <a:t>*Religieuses de vie apostolique dans 315 instituts</a:t>
            </a:r>
          </a:p>
          <a:p>
            <a:r>
              <a:rPr lang="fr-FR" sz="2500" dirty="0" smtClean="0">
                <a:solidFill>
                  <a:schemeClr val="accent1">
                    <a:lumMod val="75000"/>
                  </a:schemeClr>
                </a:solidFill>
              </a:rPr>
              <a:t>(2.413 religieuses étrangères en France et 1.463 religieuses françaises à l’étranger)</a:t>
            </a:r>
            <a:endParaRPr lang="fr-FR" sz="2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0907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 smtClean="0"/>
              <a:t>B. En France, des institutions de santé et d’action sociale en évolution</a:t>
            </a:r>
            <a:endParaRPr lang="fr-FR" sz="34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700808"/>
            <a:ext cx="87549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err="1" smtClean="0"/>
              <a:t>Fehap</a:t>
            </a:r>
            <a:r>
              <a:rPr lang="fr-FR" sz="3000" b="1" dirty="0"/>
              <a:t> </a:t>
            </a:r>
            <a:r>
              <a:rPr lang="fr-FR" sz="3000" b="1" dirty="0" smtClean="0"/>
              <a:t>créée </a:t>
            </a:r>
            <a:r>
              <a:rPr lang="fr-FR" sz="3000" b="1" dirty="0" smtClean="0"/>
              <a:t>en 1936</a:t>
            </a:r>
          </a:p>
          <a:p>
            <a:pPr marL="0" indent="0">
              <a:buNone/>
            </a:pPr>
            <a:r>
              <a:rPr lang="fr-FR" sz="2000" b="1" dirty="0" smtClean="0"/>
              <a:t>Fédération </a:t>
            </a:r>
            <a:r>
              <a:rPr lang="fr-FR" sz="2000" b="1" dirty="0"/>
              <a:t>des Etablissements Hospitaliers et d’Assistance </a:t>
            </a:r>
            <a:r>
              <a:rPr lang="fr-FR" sz="2000" b="1" dirty="0" smtClean="0"/>
              <a:t>Privée</a:t>
            </a:r>
          </a:p>
          <a:p>
            <a:pPr marL="0" indent="0">
              <a:buNone/>
            </a:pPr>
            <a:r>
              <a:rPr lang="fr-FR" sz="2000" b="1" dirty="0" smtClean="0"/>
              <a:t>Fédération des Etablissements Hospitaliers et d’Aide à la Personne </a:t>
            </a:r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r>
              <a:rPr lang="fr-FR" sz="3000" dirty="0" smtClean="0"/>
              <a:t>Fédération de 1600 organismes gestionnaires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pPr>
              <a:buFontTx/>
              <a:buChar char="-"/>
            </a:pPr>
            <a:r>
              <a:rPr lang="fr-FR" sz="3000" dirty="0" smtClean="0"/>
              <a:t>Plus de 4000 établissements et services, privés à but non-lucratif (CCN1951)</a:t>
            </a:r>
          </a:p>
          <a:p>
            <a:pPr marL="0" indent="0" algn="ctr">
              <a:buNone/>
            </a:pPr>
            <a:endParaRPr lang="fr-FR" sz="3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519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1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558" y="188640"/>
            <a:ext cx="8856984" cy="1143000"/>
          </a:xfrm>
        </p:spPr>
        <p:txBody>
          <a:bodyPr>
            <a:noAutofit/>
          </a:bodyPr>
          <a:lstStyle/>
          <a:p>
            <a:pPr marL="446088" indent="-446088"/>
            <a:r>
              <a:rPr lang="fr-FR" sz="3400" b="1" dirty="0" smtClean="0"/>
              <a:t>B. En France, des institutions de santé et d’action sociale en évolution</a:t>
            </a:r>
            <a:endParaRPr lang="fr-FR" sz="3400" b="1" dirty="0"/>
          </a:p>
        </p:txBody>
      </p:sp>
      <p:sp>
        <p:nvSpPr>
          <p:cNvPr id="4" name="Rectangle 3"/>
          <p:cNvSpPr/>
          <p:nvPr/>
        </p:nvSpPr>
        <p:spPr>
          <a:xfrm>
            <a:off x="4067944" y="5979194"/>
            <a:ext cx="4104456" cy="690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7558" y="1988840"/>
            <a:ext cx="87549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err="1" smtClean="0"/>
              <a:t>Fnisasic</a:t>
            </a:r>
            <a:r>
              <a:rPr lang="fr-FR" sz="3000" b="1" dirty="0"/>
              <a:t> </a:t>
            </a:r>
            <a:r>
              <a:rPr lang="fr-FR" sz="3000" b="1" dirty="0" smtClean="0"/>
              <a:t>:</a:t>
            </a:r>
          </a:p>
          <a:p>
            <a:pPr marL="0" indent="0">
              <a:buNone/>
            </a:pPr>
            <a:endParaRPr lang="fr-FR" sz="1000" b="1" dirty="0" smtClean="0"/>
          </a:p>
          <a:p>
            <a:pPr marL="0" indent="0">
              <a:buNone/>
            </a:pPr>
            <a:r>
              <a:rPr lang="fr-FR" sz="3000" dirty="0" smtClean="0"/>
              <a:t>Sur 315 instituts de religieuses de vie apostolique </a:t>
            </a:r>
          </a:p>
          <a:p>
            <a:pPr marL="0" indent="0">
              <a:buNone/>
            </a:pPr>
            <a:r>
              <a:rPr lang="fr-FR" sz="3000" dirty="0" smtClean="0"/>
              <a:t>Et 101 instituts de religieux </a:t>
            </a:r>
          </a:p>
          <a:p>
            <a:pPr marL="0" indent="0">
              <a:buNone/>
            </a:pPr>
            <a:r>
              <a:rPr lang="fr-FR" sz="3000" dirty="0" smtClean="0"/>
              <a:t>environ 10% sont en lien avec la </a:t>
            </a:r>
            <a:r>
              <a:rPr lang="fr-FR" sz="3000" dirty="0" err="1" smtClean="0"/>
              <a:t>Fnisasic</a:t>
            </a:r>
            <a:endParaRPr lang="fr-FR" sz="3000" dirty="0" smtClean="0"/>
          </a:p>
          <a:p>
            <a:pPr marL="0" indent="0" algn="ctr">
              <a:buNone/>
            </a:pPr>
            <a:endParaRPr lang="fr-FR" sz="3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7395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GreenWave_BusDesignSlides_TP010385378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Diapositives de conception professionnelle (conception Ondulation verte)</Template>
  <TotalTime>2651</TotalTime>
  <Words>838</Words>
  <Application>Microsoft Macintosh PowerPoint</Application>
  <PresentationFormat>Présentation à l'écran (4:3)</PresentationFormat>
  <Paragraphs>151</Paragraphs>
  <Slides>15</Slides>
  <Notes>2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GreenWave_BusDesignSlides_TP010385378</vt:lpstr>
      <vt:lpstr>L’évolution des Congrégations apostoliques et les conséquences  sur leurs établissements médico-sociaux</vt:lpstr>
      <vt:lpstr>Diapositive 2</vt:lpstr>
      <vt:lpstr>A. Les congrégations apostoliques en  évolution Des évolutions ouvertes par l’enseignement de l’Eglise</vt:lpstr>
      <vt:lpstr>A. Les congrégations apostoliques en pleine évolution Des évolutions ouvertes par l’enseignement de l’Eglise</vt:lpstr>
      <vt:lpstr>A. Les congrégations apostoliques en pleine évolution Des évolutions ouvertes par l’enseignement de l’Eglise</vt:lpstr>
      <vt:lpstr>B. En France, des institutions de santé et d’action sociale en évolution</vt:lpstr>
      <vt:lpstr>B. En France, des institutions de santé et d’action sociale en évolution</vt:lpstr>
      <vt:lpstr>B. En France, des institutions de santé et d’action sociale en évolution</vt:lpstr>
      <vt:lpstr>B. En France, des institutions de santé et d’action sociale en évolution</vt:lpstr>
      <vt:lpstr>C. Relecture de quelques signes des temps</vt:lpstr>
      <vt:lpstr>C. Relecture de quelques signes des temps</vt:lpstr>
      <vt:lpstr>Reformuler un projet fondateur</vt:lpstr>
      <vt:lpstr>Un projet institutionnel… pour une action au quotidien</vt:lpstr>
      <vt:lpstr>Un projet institutionnel… pour une action au quotidien</vt:lpstr>
      <vt:lpstr>Conclure… ou plutôt ouvrir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[Communication d’entreprise]</dc:title>
  <dc:creator>Client</dc:creator>
  <cp:keywords/>
  <cp:lastModifiedBy>Alain Rondepierre</cp:lastModifiedBy>
  <cp:revision>64</cp:revision>
  <cp:lastPrinted>2016-02-01T16:27:01Z</cp:lastPrinted>
  <dcterms:created xsi:type="dcterms:W3CDTF">2016-02-02T17:51:50Z</dcterms:created>
  <dcterms:modified xsi:type="dcterms:W3CDTF">2016-02-02T17:53:55Z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