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8" r:id="rId2"/>
    <p:sldId id="260" r:id="rId3"/>
    <p:sldId id="262" r:id="rId4"/>
    <p:sldId id="261" r:id="rId5"/>
    <p:sldId id="263" r:id="rId6"/>
    <p:sldId id="264" r:id="rId7"/>
    <p:sldId id="265" r:id="rId8"/>
    <p:sldId id="266" r:id="rId9"/>
    <p:sldId id="271" r:id="rId10"/>
    <p:sldId id="268" r:id="rId11"/>
    <p:sldId id="267" r:id="rId12"/>
    <p:sldId id="269" r:id="rId13"/>
    <p:sldId id="270" r:id="rId14"/>
    <p:sldId id="272" r:id="rId15"/>
    <p:sldId id="276" r:id="rId16"/>
    <p:sldId id="273" r:id="rId17"/>
    <p:sldId id="281" r:id="rId18"/>
    <p:sldId id="280" r:id="rId19"/>
    <p:sldId id="275" r:id="rId20"/>
    <p:sldId id="274" r:id="rId21"/>
    <p:sldId id="279" r:id="rId22"/>
    <p:sldId id="278" r:id="rId23"/>
    <p:sldId id="284" r:id="rId24"/>
    <p:sldId id="277" r:id="rId25"/>
    <p:sldId id="283" r:id="rId26"/>
    <p:sldId id="282" r:id="rId27"/>
  </p:sldIdLst>
  <p:sldSz cx="9144000" cy="6858000" type="screen4x3"/>
  <p:notesSz cx="6735763" cy="98663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5EB8"/>
    <a:srgbClr val="0C5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39" autoAdjust="0"/>
  </p:normalViewPr>
  <p:slideViewPr>
    <p:cSldViewPr>
      <p:cViewPr varScale="1">
        <p:scale>
          <a:sx n="66" d="100"/>
          <a:sy n="66" d="100"/>
        </p:scale>
        <p:origin x="6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3996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93EB282-317C-4C9F-94B5-585A15591698}" type="datetimeFigureOut">
              <a:rPr lang="fr-FR"/>
              <a:pPr>
                <a:defRPr/>
              </a:pPr>
              <a:t>02/02/2018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E89A5F6-F57D-419F-8F30-C19E44F9077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2011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54DBA19-28D0-49B2-94FA-100237D91169}" type="datetimeFigureOut">
              <a:rPr lang="fr-FR"/>
              <a:pPr>
                <a:defRPr/>
              </a:pPr>
              <a:t>02/02/2018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dirty="0"/>
              <a:t>Modifiez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E714BF1-C0DF-4ABC-8C8E-0E5DA79FF01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8048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714BF1-C0DF-4ABC-8C8E-0E5DA79FF014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569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714BF1-C0DF-4ABC-8C8E-0E5DA79FF014}" type="slidenum">
              <a:rPr lang="fr-FR" smtClean="0"/>
              <a:pPr>
                <a:defRPr/>
              </a:pPr>
              <a:t>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8806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99135"/>
            <a:ext cx="7772400" cy="1470025"/>
          </a:xfrm>
        </p:spPr>
        <p:txBody>
          <a:bodyPr>
            <a:normAutofit/>
          </a:bodyPr>
          <a:lstStyle>
            <a:lvl1pPr>
              <a:defRPr sz="4600"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84475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ZoneTexte 3"/>
          <p:cNvSpPr txBox="1"/>
          <p:nvPr userDrawn="1"/>
        </p:nvSpPr>
        <p:spPr>
          <a:xfrm>
            <a:off x="654968" y="6289575"/>
            <a:ext cx="4824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C5E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Pôle</a:t>
            </a:r>
            <a:r>
              <a:rPr lang="fr-FR" sz="1400" b="1" baseline="0" dirty="0">
                <a:solidFill>
                  <a:srgbClr val="0C5E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Soins Palliatifs</a:t>
            </a:r>
            <a:endParaRPr lang="fr-FR" sz="1400" b="1" dirty="0">
              <a:solidFill>
                <a:srgbClr val="0C5E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019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08" y="-171400"/>
            <a:ext cx="8229600" cy="1143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2B74E-9545-4705-8FAC-4A7349F70DDA}" type="datetime1">
              <a:rPr lang="fr-FR" smtClean="0"/>
              <a:t>02/02/2018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 de la présentation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46913" y="6519863"/>
            <a:ext cx="1557535" cy="36512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FC76DD-7CF5-4639-80BA-FAF361F93C4C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4514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D0595-6A10-4252-A4DA-B7001CF2DA55}" type="datetime1">
              <a:rPr lang="fr-FR" smtClean="0"/>
              <a:t>02/02/2018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 de la présentation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46913" y="6519863"/>
            <a:ext cx="1557535" cy="36512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90C2581-AF72-4DAE-86A8-03B4954A23A5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856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0" y="-171400"/>
            <a:ext cx="7112968" cy="1143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mtClean="0"/>
              <a:t>02/02/2018</a:t>
            </a:fld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Titre de la présentation 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0" y="6346007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dirty="0">
                <a:solidFill>
                  <a:srgbClr val="0C5E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Pôle</a:t>
            </a:r>
            <a:r>
              <a:rPr lang="fr-FR" sz="1400" b="1" baseline="0" dirty="0">
                <a:solidFill>
                  <a:srgbClr val="0C5E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Soins Palliatifs</a:t>
            </a:r>
            <a:endParaRPr lang="fr-FR" sz="1400" b="1" dirty="0">
              <a:solidFill>
                <a:srgbClr val="0C5E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rgbClr val="0C5E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06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2060848"/>
            <a:ext cx="7772400" cy="1362075"/>
          </a:xfrm>
        </p:spPr>
        <p:txBody>
          <a:bodyPr anchor="t"/>
          <a:lstStyle>
            <a:lvl1pPr algn="l">
              <a:defRPr sz="4000" b="1" cap="none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50100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83968" y="6597352"/>
            <a:ext cx="1152128" cy="26064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635B5-1FF7-4E32-98C4-92B23E5037B0}" type="datetime1">
              <a:rPr lang="fr-FR" smtClean="0"/>
              <a:t>02/02/2018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669360"/>
            <a:ext cx="2987824" cy="288032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fr-FR" dirty="0"/>
              <a:t>Titre de la présentation</a:t>
            </a:r>
          </a:p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9925" y="6519863"/>
            <a:ext cx="1584523" cy="36512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C028CEB-25FD-4E2A-8457-59807D9D8142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271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7749" y="-171400"/>
            <a:ext cx="8229600" cy="1143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51E77-447A-4F1F-B1D7-7193A43AE253}" type="datetime1">
              <a:rPr lang="fr-FR" smtClean="0"/>
              <a:t>02/02/2018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 de la présentation 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19925" y="6519863"/>
            <a:ext cx="1584523" cy="36512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C0D36BA-37A3-40F5-9B10-DF3E105F4474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3633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08" y="-171400"/>
            <a:ext cx="8229600" cy="1143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0911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358032"/>
            <a:ext cx="4040188" cy="3951288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3"/>
                </a:solidFill>
              </a:defRPr>
            </a:lvl3pPr>
            <a:lvl4pPr>
              <a:defRPr sz="1600">
                <a:solidFill>
                  <a:schemeClr val="accent4"/>
                </a:solidFill>
              </a:defRPr>
            </a:lvl4pPr>
            <a:lvl5pPr>
              <a:defRPr sz="1600">
                <a:solidFill>
                  <a:schemeClr val="accent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709118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58032"/>
            <a:ext cx="4041775" cy="3951288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3"/>
                </a:solidFill>
              </a:defRPr>
            </a:lvl3pPr>
            <a:lvl4pPr>
              <a:defRPr sz="1600">
                <a:solidFill>
                  <a:schemeClr val="accent4"/>
                </a:solidFill>
              </a:defRPr>
            </a:lvl4pPr>
            <a:lvl5pPr>
              <a:defRPr sz="1600">
                <a:solidFill>
                  <a:schemeClr val="accent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2DF70-0476-498D-869D-A5857BE2CC0E}" type="datetime1">
              <a:rPr lang="fr-FR" smtClean="0"/>
              <a:t>02/02/2018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 de la présentation 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046913" y="6519863"/>
            <a:ext cx="1557535" cy="36512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29AE195-81E1-4002-9824-4B1315C7C714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5565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060848"/>
            <a:ext cx="8229600" cy="1143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12B7B-7A9F-4CFE-95D0-B2DBD89CF21C}" type="datetime1">
              <a:rPr lang="fr-FR" smtClean="0"/>
              <a:t>02/02/2018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 de la présentation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046913" y="6519863"/>
            <a:ext cx="1557535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90ABD45-F24E-406A-9C4F-289B88B463D5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0471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EC40D-136E-4CC7-A8B8-16E06284AAF6}" type="datetime1">
              <a:rPr lang="fr-FR" smtClean="0"/>
              <a:t>02/02/2018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 de la présentation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046913" y="6519863"/>
            <a:ext cx="1557535" cy="36512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A1E278D-454B-47DF-AD59-D391E2F2D622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501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4702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569371"/>
          </a:xfrm>
        </p:spPr>
        <p:txBody>
          <a:bodyPr/>
          <a:lstStyle>
            <a:lvl1pPr>
              <a:defRPr sz="32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56937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79CBD-26B4-4C15-9274-03D9101A8D61}" type="datetime1">
              <a:rPr lang="fr-FR" smtClean="0"/>
              <a:t>02/02/2018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 de la présentation 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46913" y="6519863"/>
            <a:ext cx="1557535" cy="36512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6B44FE7-BBDA-41DB-B9E0-A1C7A9D085DB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4741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5022502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1484784"/>
            <a:ext cx="5486400" cy="352839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576466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AA009-32DE-440D-96F2-5924A542284A}" type="datetime1">
              <a:rPr lang="fr-FR" smtClean="0"/>
              <a:t>02/02/2018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 de la présentation 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46913" y="6519863"/>
            <a:ext cx="1557535" cy="36512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60E4FF6-66B8-491C-BCFE-2CDBB8B5E281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192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</a:p>
          <a:p>
            <a:pPr lvl="5"/>
            <a:r>
              <a:rPr lang="fr-FR" alt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283968" y="6597352"/>
            <a:ext cx="108012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A7F856-C180-4E19-8650-1407466517C4}" type="datetime1">
              <a:rPr lang="fr-FR" smtClean="0"/>
              <a:t>02/02/2018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915816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Titre de la présentation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372200" y="6525344"/>
            <a:ext cx="216024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008B6C-1267-456B-9CB0-5E10B78CB1A8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ctrTitle"/>
          </p:nvPr>
        </p:nvSpPr>
        <p:spPr>
          <a:xfrm>
            <a:off x="720688" y="3212976"/>
            <a:ext cx="7774632" cy="2694458"/>
          </a:xfrm>
        </p:spPr>
        <p:txBody>
          <a:bodyPr>
            <a:normAutofit/>
          </a:bodyPr>
          <a:lstStyle/>
          <a:p>
            <a:r>
              <a:rPr lang="fr-FR" altLang="fr-FR" dirty="0">
                <a:latin typeface="Arial" panose="020B0604020202020204" pitchFamily="34" charset="0"/>
              </a:rPr>
              <a:t>La relation </a:t>
            </a:r>
            <a:r>
              <a:rPr lang="fr-FR" altLang="fr-FR" dirty="0" smtClean="0">
                <a:latin typeface="Arial" panose="020B0604020202020204" pitchFamily="34" charset="0"/>
              </a:rPr>
              <a:t>entre </a:t>
            </a:r>
            <a:br>
              <a:rPr lang="fr-FR" altLang="fr-FR" dirty="0" smtClean="0">
                <a:latin typeface="Arial" panose="020B0604020202020204" pitchFamily="34" charset="0"/>
              </a:rPr>
            </a:br>
            <a:r>
              <a:rPr lang="fr-FR" altLang="fr-FR" dirty="0" smtClean="0">
                <a:latin typeface="Arial" panose="020B0604020202020204" pitchFamily="34" charset="0"/>
              </a:rPr>
              <a:t>soignants </a:t>
            </a:r>
            <a:r>
              <a:rPr lang="fr-FR" altLang="fr-FR" dirty="0">
                <a:latin typeface="Arial" panose="020B0604020202020204" pitchFamily="34" charset="0"/>
              </a:rPr>
              <a:t>et soignés </a:t>
            </a:r>
            <a:r>
              <a:rPr lang="fr-FR" altLang="fr-FR" dirty="0" smtClean="0">
                <a:latin typeface="Arial" panose="020B0604020202020204" pitchFamily="34" charset="0"/>
              </a:rPr>
              <a:t/>
            </a:r>
            <a:br>
              <a:rPr lang="fr-FR" altLang="fr-FR" dirty="0" smtClean="0">
                <a:latin typeface="Arial" panose="020B0604020202020204" pitchFamily="34" charset="0"/>
              </a:rPr>
            </a:br>
            <a:r>
              <a:rPr lang="fr-FR" altLang="fr-FR" dirty="0" smtClean="0">
                <a:latin typeface="Arial" panose="020B0604020202020204" pitchFamily="34" charset="0"/>
              </a:rPr>
              <a:t>dans </a:t>
            </a:r>
            <a:r>
              <a:rPr lang="fr-FR" altLang="fr-FR" dirty="0">
                <a:latin typeface="Arial" panose="020B0604020202020204" pitchFamily="34" charset="0"/>
              </a:rPr>
              <a:t>les soins palliatifs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98581" y="3356992"/>
            <a:ext cx="7992888" cy="269445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dirty="0"/>
              <a:t> </a:t>
            </a:r>
            <a:endParaRPr lang="fr-FR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5862399" y="63093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C5EB8"/>
                </a:solidFill>
              </a:rPr>
              <a:t>FNISASIC - 02/02/2018</a:t>
            </a:r>
            <a:endParaRPr lang="fr-FR" b="1" dirty="0">
              <a:solidFill>
                <a:srgbClr val="0C5EB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4808" y="-171400"/>
            <a:ext cx="8805664" cy="1143000"/>
          </a:xfrm>
        </p:spPr>
        <p:txBody>
          <a:bodyPr/>
          <a:lstStyle/>
          <a:p>
            <a:r>
              <a:rPr lang="fr-FR" sz="3200" b="1" dirty="0"/>
              <a:t> </a:t>
            </a:r>
            <a:r>
              <a:rPr lang="fr-FR" sz="4000" dirty="0"/>
              <a:t>Un </a:t>
            </a:r>
            <a:r>
              <a:rPr lang="fr-FR" sz="4000" dirty="0" smtClean="0"/>
              <a:t>paradoxe…Welter </a:t>
            </a:r>
            <a:r>
              <a:rPr lang="fr-FR" sz="4000" dirty="0"/>
              <a:t>HESBEEN </a:t>
            </a:r>
            <a:endParaRPr lang="fr-FR" sz="320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457200" y="1709118"/>
            <a:ext cx="4040188" cy="423738"/>
          </a:xfrm>
        </p:spPr>
        <p:txBody>
          <a:bodyPr/>
          <a:lstStyle/>
          <a:p>
            <a:pPr algn="ctr"/>
            <a:r>
              <a:rPr lang="fr-FR" dirty="0"/>
              <a:t>(des) SOINS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4176464"/>
          </a:xfrm>
        </p:spPr>
        <p:txBody>
          <a:bodyPr/>
          <a:lstStyle/>
          <a:p>
            <a:pPr algn="just"/>
            <a:r>
              <a:rPr lang="fr-FR" dirty="0"/>
              <a:t>Ensemble des actes, des tâches du quotidien. C’est les outils de travail du quotidien.</a:t>
            </a:r>
          </a:p>
          <a:p>
            <a:pPr algn="just"/>
            <a:r>
              <a:rPr lang="fr-FR" dirty="0"/>
              <a:t>Cela montre la manière de légitimer, la manière de penser ou de </a:t>
            </a:r>
            <a:r>
              <a:rPr lang="fr-FR" dirty="0" smtClean="0"/>
              <a:t>faire. </a:t>
            </a:r>
            <a:endParaRPr lang="fr-FR" dirty="0"/>
          </a:p>
          <a:p>
            <a:pPr algn="just"/>
            <a:r>
              <a:rPr lang="fr-FR" dirty="0"/>
              <a:t>La qualité des soins représente la qualité des actes et des tâches </a:t>
            </a:r>
            <a:r>
              <a:rPr lang="fr-FR" dirty="0" smtClean="0"/>
              <a:t>réalisés. 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3"/>
          </p:nvPr>
        </p:nvSpPr>
        <p:spPr>
          <a:xfrm>
            <a:off x="4645025" y="1628801"/>
            <a:ext cx="4041775" cy="504056"/>
          </a:xfrm>
        </p:spPr>
        <p:txBody>
          <a:bodyPr/>
          <a:lstStyle/>
          <a:p>
            <a:pPr algn="ctr"/>
            <a:r>
              <a:rPr lang="fr-FR" dirty="0"/>
              <a:t>(du) SOIN 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4"/>
          </p:nvPr>
        </p:nvSpPr>
        <p:spPr>
          <a:xfrm>
            <a:off x="4645025" y="2147489"/>
            <a:ext cx="4041775" cy="4161831"/>
          </a:xfrm>
        </p:spPr>
        <p:txBody>
          <a:bodyPr/>
          <a:lstStyle/>
          <a:p>
            <a:pPr algn="just"/>
            <a:r>
              <a:rPr lang="fr-FR" dirty="0"/>
              <a:t>Le soin signifie avoir le souci de l’autre, se préoccuper de lui  = le prendre soin.</a:t>
            </a:r>
          </a:p>
          <a:p>
            <a:pPr algn="just"/>
            <a:r>
              <a:rPr lang="fr-FR" dirty="0"/>
              <a:t>Le soin est le fait de porter une attention particulière  à quelqu’un ou à quelque chose.</a:t>
            </a:r>
          </a:p>
          <a:p>
            <a:pPr algn="just"/>
            <a:r>
              <a:rPr lang="fr-FR" dirty="0"/>
              <a:t>La qualité du soin est la qualité de l’attention portée à </a:t>
            </a:r>
            <a:r>
              <a:rPr lang="fr-FR" dirty="0" smtClean="0"/>
              <a:t>autrui. 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z="800" dirty="0" smtClean="0"/>
              <a:t>29/01/18</a:t>
            </a:r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635896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10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99645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32622" y="1484784"/>
            <a:ext cx="8229600" cy="485313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Une relation</a:t>
            </a:r>
            <a:r>
              <a:rPr lang="fr-FR" b="1" dirty="0"/>
              <a:t> particulière </a:t>
            </a:r>
            <a:r>
              <a:rPr lang="fr-FR" dirty="0"/>
              <a:t>entre </a:t>
            </a:r>
            <a:r>
              <a:rPr lang="fr-FR" dirty="0" smtClean="0"/>
              <a:t>: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Un patient vulnérable allongé dans un lit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Un soignant vulnérable mais debout</a:t>
            </a:r>
          </a:p>
          <a:p>
            <a:pPr marL="0" indent="0">
              <a:buNone/>
            </a:pPr>
            <a:endParaRPr lang="fr-FR" sz="9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/>
              <a:t>Gravité et lourdeur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/>
              <a:t>Finitude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/>
              <a:t>Délestage du Patient et de la famille </a:t>
            </a:r>
          </a:p>
          <a:p>
            <a:pPr marL="0" indent="0">
              <a:buNone/>
            </a:pPr>
            <a:r>
              <a:rPr lang="fr-FR" sz="2800" dirty="0"/>
              <a:t>Plus la situation est complexe et plus on va avoir besoin du professionnalisme, de la délicatesse, de la subtilité du soignant.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8244408" cy="1143000"/>
          </a:xfrm>
        </p:spPr>
        <p:txBody>
          <a:bodyPr/>
          <a:lstStyle/>
          <a:p>
            <a:r>
              <a:rPr lang="fr-FR" dirty="0"/>
              <a:t>La particularité de la relation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419872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986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94115" y="1372208"/>
            <a:ext cx="8229600" cy="4824536"/>
          </a:xfrm>
        </p:spPr>
        <p:txBody>
          <a:bodyPr/>
          <a:lstStyle/>
          <a:p>
            <a:pPr marL="0" indent="0">
              <a:buNone/>
            </a:pPr>
            <a:r>
              <a:rPr lang="fr-FR" b="1" dirty="0"/>
              <a:t>2 temporalités différentes</a:t>
            </a:r>
          </a:p>
          <a:p>
            <a:pPr marL="715963"/>
            <a:r>
              <a:rPr lang="fr-FR" sz="2800" dirty="0"/>
              <a:t>La mort pour le soigné mais quand ?</a:t>
            </a:r>
          </a:p>
          <a:p>
            <a:pPr marL="715963"/>
            <a:r>
              <a:rPr lang="fr-FR" sz="2800" dirty="0"/>
              <a:t>Un  temps inconnu pour le soignant aussi : </a:t>
            </a:r>
            <a:br>
              <a:rPr lang="fr-FR" sz="2800" dirty="0"/>
            </a:br>
            <a:r>
              <a:rPr lang="fr-FR" sz="2800" dirty="0" smtClean="0"/>
              <a:t>or </a:t>
            </a:r>
            <a:r>
              <a:rPr lang="fr-FR" sz="2800" dirty="0"/>
              <a:t>l’acte  peut prendre du </a:t>
            </a:r>
            <a:r>
              <a:rPr lang="fr-FR" sz="2800" dirty="0" smtClean="0"/>
              <a:t>temps. </a:t>
            </a:r>
            <a:endParaRPr lang="fr-FR" sz="2800" dirty="0"/>
          </a:p>
          <a:p>
            <a:pPr marL="0" indent="0" algn="just">
              <a:buNone/>
            </a:pPr>
            <a:r>
              <a:rPr lang="fr-FR" sz="2800" b="1" dirty="0"/>
              <a:t>Une relation à établir </a:t>
            </a:r>
            <a:r>
              <a:rPr lang="fr-FR" sz="2800" dirty="0"/>
              <a:t>quelque soit le temps qu’on a donc qualité de la relation à </a:t>
            </a:r>
            <a:r>
              <a:rPr lang="fr-FR" sz="2800" dirty="0" smtClean="0"/>
              <a:t>privilégier.</a:t>
            </a:r>
            <a:endParaRPr lang="fr-FR" sz="2800" dirty="0"/>
          </a:p>
          <a:p>
            <a:pPr marL="0" indent="0" algn="just">
              <a:buNone/>
            </a:pPr>
            <a:r>
              <a:rPr lang="fr-FR" sz="2800" b="1" dirty="0"/>
              <a:t>Une relation basée sur l’attention</a:t>
            </a:r>
            <a:r>
              <a:rPr lang="fr-FR" sz="2800" dirty="0"/>
              <a:t> portée à l’autre et pour cela pas besoin de </a:t>
            </a:r>
            <a:r>
              <a:rPr lang="fr-FR" sz="2800" dirty="0" smtClean="0"/>
              <a:t>temps.</a:t>
            </a:r>
            <a:endParaRPr lang="fr-FR" sz="2800" dirty="0"/>
          </a:p>
          <a:p>
            <a:pPr marL="0" indent="0" algn="just">
              <a:buNone/>
            </a:pPr>
            <a:r>
              <a:rPr lang="fr-FR" sz="2800" dirty="0"/>
              <a:t>Le soignant a à s’inscrire dans les pas du </a:t>
            </a:r>
            <a:r>
              <a:rPr lang="fr-FR" sz="2800" dirty="0" smtClean="0"/>
              <a:t>patient… il </a:t>
            </a:r>
            <a:r>
              <a:rPr lang="fr-FR" sz="2800" dirty="0"/>
              <a:t>aura à respecter sa temporalité.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8460432" cy="1143000"/>
          </a:xfrm>
        </p:spPr>
        <p:txBody>
          <a:bodyPr/>
          <a:lstStyle/>
          <a:p>
            <a:r>
              <a:rPr lang="fr-FR" dirty="0"/>
              <a:t>La temporalité dans la relation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25344"/>
            <a:ext cx="3275856" cy="332656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12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85671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/>
          <a:lstStyle/>
          <a:p>
            <a:pPr algn="just"/>
            <a:r>
              <a:rPr lang="fr-FR" dirty="0"/>
              <a:t>La disponibilité est une attitude à signifier </a:t>
            </a:r>
            <a:r>
              <a:rPr lang="fr-FR" b="1" dirty="0"/>
              <a:t>dès les premiers instants </a:t>
            </a:r>
            <a:r>
              <a:rPr lang="fr-FR" dirty="0"/>
              <a:t>de la </a:t>
            </a:r>
            <a:r>
              <a:rPr lang="fr-FR" dirty="0" smtClean="0"/>
              <a:t>rencontre (l’accueil </a:t>
            </a:r>
            <a:r>
              <a:rPr lang="fr-FR" dirty="0"/>
              <a:t>par l’IDE </a:t>
            </a:r>
            <a:r>
              <a:rPr lang="fr-FR" dirty="0" smtClean="0"/>
              <a:t>Accueil)</a:t>
            </a:r>
            <a:endParaRPr lang="fr-FR" dirty="0"/>
          </a:p>
          <a:p>
            <a:pPr algn="just"/>
            <a:r>
              <a:rPr lang="fr-FR" b="1" dirty="0"/>
              <a:t>Un accueil « raté »</a:t>
            </a:r>
            <a:r>
              <a:rPr lang="fr-FR" dirty="0"/>
              <a:t> = une prise en charge </a:t>
            </a:r>
            <a:r>
              <a:rPr lang="fr-FR" dirty="0" smtClean="0"/>
              <a:t>compliquée</a:t>
            </a:r>
            <a:endParaRPr lang="fr-FR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Une relation construite autour de paroles, d’attitudes, de soins, qui obligent le soignant à placer </a:t>
            </a:r>
            <a:r>
              <a:rPr lang="fr-FR" b="1" dirty="0"/>
              <a:t>chaque acte dans l’instant présent</a:t>
            </a:r>
            <a:r>
              <a:rPr lang="fr-FR" dirty="0"/>
              <a:t>.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8892480" cy="1143000"/>
          </a:xfrm>
        </p:spPr>
        <p:txBody>
          <a:bodyPr/>
          <a:lstStyle/>
          <a:p>
            <a:r>
              <a:rPr lang="fr-FR" dirty="0"/>
              <a:t>La disponibilité dans la relation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7537" y="6624439"/>
            <a:ext cx="3271864" cy="233561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765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En faire </a:t>
            </a:r>
            <a:r>
              <a:rPr lang="fr-FR" b="1" dirty="0"/>
              <a:t>trop ou pas assez</a:t>
            </a:r>
            <a:r>
              <a:rPr lang="fr-FR" dirty="0"/>
              <a:t> : comment doser 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La </a:t>
            </a:r>
            <a:r>
              <a:rPr lang="fr-FR" b="1" dirty="0"/>
              <a:t>juste distance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La </a:t>
            </a:r>
            <a:r>
              <a:rPr lang="fr-FR" b="1" dirty="0"/>
              <a:t>juste place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Se </a:t>
            </a:r>
            <a:r>
              <a:rPr lang="fr-FR" b="1" dirty="0"/>
              <a:t>brûler les ailes </a:t>
            </a:r>
            <a:r>
              <a:rPr lang="fr-FR" dirty="0"/>
              <a:t>pour comprendre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Le </a:t>
            </a:r>
            <a:r>
              <a:rPr lang="fr-FR" b="1" dirty="0"/>
              <a:t>lâcher prise </a:t>
            </a:r>
            <a:r>
              <a:rPr lang="fr-FR" dirty="0"/>
              <a:t>quand la demande est trop envahissante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Le </a:t>
            </a:r>
            <a:r>
              <a:rPr lang="fr-FR" b="1" dirty="0"/>
              <a:t>relai</a:t>
            </a:r>
            <a:r>
              <a:rPr lang="fr-FR" dirty="0"/>
              <a:t> à </a:t>
            </a:r>
            <a:r>
              <a:rPr lang="fr-FR" dirty="0" smtClean="0"/>
              <a:t>passer.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distance dans la relation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419872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14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8312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199" y="1484784"/>
            <a:ext cx="8253663" cy="4896544"/>
          </a:xfrm>
        </p:spPr>
        <p:txBody>
          <a:bodyPr/>
          <a:lstStyle/>
          <a:p>
            <a:pPr algn="just"/>
            <a:r>
              <a:rPr lang="fr-FR" sz="2800" dirty="0"/>
              <a:t>Le silence à reconnaitre et à positionner dans la relation comme </a:t>
            </a:r>
            <a:r>
              <a:rPr lang="fr-FR" sz="2800" b="1" dirty="0"/>
              <a:t>outil de soin</a:t>
            </a:r>
          </a:p>
          <a:p>
            <a:pPr algn="just"/>
            <a:r>
              <a:rPr lang="fr-FR" sz="2800" dirty="0"/>
              <a:t>Le silence comme </a:t>
            </a:r>
            <a:r>
              <a:rPr lang="fr-FR" sz="2800" b="1" dirty="0"/>
              <a:t>apprentissage</a:t>
            </a:r>
          </a:p>
          <a:p>
            <a:pPr algn="just"/>
            <a:r>
              <a:rPr lang="fr-FR" sz="2800" dirty="0"/>
              <a:t>Le silence </a:t>
            </a:r>
            <a:r>
              <a:rPr lang="fr-FR" sz="2800" b="1" dirty="0"/>
              <a:t>comme espace de respiration et source d’apaisement</a:t>
            </a:r>
          </a:p>
          <a:p>
            <a:pPr algn="just"/>
            <a:r>
              <a:rPr lang="fr-FR" sz="2800" dirty="0"/>
              <a:t>Le silence comme </a:t>
            </a:r>
            <a:r>
              <a:rPr lang="fr-FR" sz="2800" b="1" dirty="0"/>
              <a:t>réponse à une présence</a:t>
            </a:r>
          </a:p>
          <a:p>
            <a:pPr algn="just"/>
            <a:r>
              <a:rPr lang="fr-FR" sz="2800" dirty="0"/>
              <a:t>Le silence </a:t>
            </a:r>
            <a:r>
              <a:rPr lang="fr-FR" sz="2800" dirty="0" smtClean="0"/>
              <a:t>comme </a:t>
            </a:r>
            <a:r>
              <a:rPr lang="fr-FR" sz="2800" b="1" dirty="0"/>
              <a:t>mode d’écoute et espace accueillant</a:t>
            </a:r>
          </a:p>
          <a:p>
            <a:pPr algn="just"/>
            <a:r>
              <a:rPr lang="fr-FR" sz="2800" b="1" i="1" dirty="0"/>
              <a:t>La présence silencieuse </a:t>
            </a:r>
            <a:r>
              <a:rPr lang="fr-FR" sz="2800" i="1" dirty="0"/>
              <a:t>auprès d'un patient en fin de vie, un soin spirituel</a:t>
            </a:r>
            <a:r>
              <a:rPr lang="fr-FR" sz="2800" dirty="0"/>
              <a:t> par Sr </a:t>
            </a:r>
            <a:r>
              <a:rPr lang="fr-FR" sz="2800" dirty="0" smtClean="0"/>
              <a:t>Marie-Pierre.</a:t>
            </a:r>
            <a:endParaRPr lang="fr-FR" sz="2800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place du silence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419872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15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52750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Les Bénévoles comme </a:t>
            </a:r>
            <a:r>
              <a:rPr lang="fr-FR" b="1" dirty="0"/>
              <a:t>partie intégrante </a:t>
            </a:r>
            <a:r>
              <a:rPr lang="fr-FR" dirty="0"/>
              <a:t>de la relation soignant soigné</a:t>
            </a:r>
          </a:p>
          <a:p>
            <a:pPr marL="631825">
              <a:buFont typeface="Arial" panose="020B0604020202020204" pitchFamily="34" charset="0"/>
              <a:buChar char="•"/>
            </a:pPr>
            <a:r>
              <a:rPr lang="fr-FR" sz="2800" dirty="0"/>
              <a:t>Bénévoles d’animation </a:t>
            </a:r>
          </a:p>
          <a:p>
            <a:pPr marL="631825">
              <a:buFont typeface="Arial" panose="020B0604020202020204" pitchFamily="34" charset="0"/>
              <a:buChar char="•"/>
            </a:pPr>
            <a:r>
              <a:rPr lang="fr-FR" sz="2800" dirty="0"/>
              <a:t>Bénévoles d’aumônerie</a:t>
            </a:r>
          </a:p>
          <a:p>
            <a:pPr marL="631825">
              <a:buFont typeface="Arial" panose="020B0604020202020204" pitchFamily="34" charset="0"/>
              <a:buChar char="•"/>
            </a:pPr>
            <a:r>
              <a:rPr lang="fr-FR" sz="2800" dirty="0"/>
              <a:t>Bénévoles d’accompagnement</a:t>
            </a:r>
          </a:p>
          <a:p>
            <a:pPr marL="631825">
              <a:buFont typeface="Arial" panose="020B0604020202020204" pitchFamily="34" charset="0"/>
              <a:buChar char="•"/>
            </a:pPr>
            <a:r>
              <a:rPr lang="fr-FR" sz="2800" dirty="0"/>
              <a:t>Au sein du CA une chargée du bénévolat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Avec des temps de </a:t>
            </a:r>
            <a:r>
              <a:rPr lang="fr-FR" b="1" dirty="0"/>
              <a:t>formation</a:t>
            </a:r>
            <a:r>
              <a:rPr lang="fr-FR" dirty="0"/>
              <a:t> et temps de </a:t>
            </a:r>
            <a:r>
              <a:rPr lang="fr-FR" b="1" dirty="0"/>
              <a:t>rencontres </a:t>
            </a:r>
            <a:r>
              <a:rPr lang="fr-FR" dirty="0"/>
              <a:t>avec les soignants et entre eux</a:t>
            </a:r>
          </a:p>
          <a:p>
            <a:pPr marL="0" indent="0">
              <a:buNone/>
            </a:pPr>
            <a:r>
              <a:rPr lang="fr-FR" dirty="0"/>
              <a:t>« </a:t>
            </a:r>
            <a:r>
              <a:rPr lang="fr-FR" i="1" dirty="0"/>
              <a:t>Des plumes qui marchent sur des œufs</a:t>
            </a:r>
            <a:r>
              <a:rPr lang="fr-FR" dirty="0"/>
              <a:t> »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8892480" cy="1143000"/>
          </a:xfrm>
        </p:spPr>
        <p:txBody>
          <a:bodyPr/>
          <a:lstStyle/>
          <a:p>
            <a:r>
              <a:rPr lang="fr-FR" dirty="0"/>
              <a:t>La place des bénévoles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419872" cy="260648"/>
          </a:xfrm>
        </p:spPr>
        <p:txBody>
          <a:bodyPr/>
          <a:lstStyle/>
          <a:p>
            <a:pPr>
              <a:defRPr/>
            </a:pPr>
            <a:r>
              <a:rPr lang="fr-FR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314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896544"/>
          </a:xfrm>
        </p:spPr>
        <p:txBody>
          <a:bodyPr/>
          <a:lstStyle/>
          <a:p>
            <a:pPr marL="0" indent="0" algn="just">
              <a:buNone/>
            </a:pPr>
            <a:r>
              <a:rPr lang="fr-FR" sz="2800" dirty="0"/>
              <a:t>L’éthique selon Paul </a:t>
            </a:r>
            <a:r>
              <a:rPr lang="fr-FR" sz="2800" dirty="0" smtClean="0"/>
              <a:t>Ricœur </a:t>
            </a:r>
            <a:r>
              <a:rPr lang="fr-FR" sz="2800" i="1" dirty="0"/>
              <a:t>c’est la visée du bien pour soi et pour les autres, pas pour soi dans l’oubli des autres et pas pour les autres dans l’oubli de soi…</a:t>
            </a:r>
          </a:p>
          <a:p>
            <a:pPr marL="0" indent="0" algn="just">
              <a:buNone/>
            </a:pPr>
            <a:r>
              <a:rPr lang="fr-FR" sz="2800" dirty="0"/>
              <a:t>Donc l’éthique nous concerne tous, dans tout, dans tout ce qui fait nos rapports humains. </a:t>
            </a:r>
          </a:p>
          <a:p>
            <a:pPr marL="0" indent="0" algn="just">
              <a:buNone/>
            </a:pPr>
            <a:r>
              <a:rPr lang="fr-FR" sz="2400" dirty="0"/>
              <a:t>La question posée : Comment moi, de la place qui est la mienne, puis-je contribuer à des rapports humains </a:t>
            </a:r>
            <a:r>
              <a:rPr lang="fr-FR" sz="2400" dirty="0" smtClean="0"/>
              <a:t>bienfaisants ? </a:t>
            </a:r>
            <a:r>
              <a:rPr lang="fr-FR" sz="2400" dirty="0"/>
              <a:t>Donc s’interroger individuellement et collectivement sur nos manières de faire</a:t>
            </a:r>
          </a:p>
          <a:p>
            <a:pPr marL="0" indent="0" algn="just">
              <a:buNone/>
            </a:pPr>
            <a:r>
              <a:rPr lang="fr-FR" sz="2800" dirty="0"/>
              <a:t>e</a:t>
            </a:r>
            <a:r>
              <a:rPr lang="fr-FR" sz="2800" dirty="0" smtClean="0"/>
              <a:t>t </a:t>
            </a:r>
            <a:r>
              <a:rPr lang="fr-FR" sz="2800" b="1" dirty="0"/>
              <a:t>cela ne va pas de soi…</a:t>
            </a:r>
            <a:endParaRPr lang="fr-FR" sz="2800" i="1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8964488" cy="1368152"/>
          </a:xfrm>
        </p:spPr>
        <p:txBody>
          <a:bodyPr/>
          <a:lstStyle/>
          <a:p>
            <a:r>
              <a:rPr lang="fr-FR" sz="4000" dirty="0"/>
              <a:t>L’éthique dans les pratiques ou une éthique du quotidien des soins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707904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17</a:t>
            </a:fld>
            <a:endParaRPr lang="fr-FR" sz="800" dirty="0"/>
          </a:p>
        </p:txBody>
      </p:sp>
      <p:sp>
        <p:nvSpPr>
          <p:cNvPr id="7" name="Espace réservé du pied de page 4"/>
          <p:cNvSpPr txBox="1">
            <a:spLocks/>
          </p:cNvSpPr>
          <p:nvPr/>
        </p:nvSpPr>
        <p:spPr>
          <a:xfrm>
            <a:off x="0" y="6592539"/>
            <a:ext cx="2915816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430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/>
          <a:lstStyle/>
          <a:p>
            <a:pPr marL="0" indent="0" algn="just">
              <a:buNone/>
            </a:pPr>
            <a:r>
              <a:rPr lang="fr-FR" sz="2800" dirty="0"/>
              <a:t>Au cœur de notre action</a:t>
            </a:r>
            <a:r>
              <a:rPr lang="fr-FR" sz="2800" b="1" dirty="0"/>
              <a:t>, des diffuseurs d’éthique :</a:t>
            </a:r>
          </a:p>
          <a:p>
            <a:pPr algn="just"/>
            <a:r>
              <a:rPr lang="fr-FR" sz="2800" dirty="0"/>
              <a:t>Le </a:t>
            </a:r>
            <a:r>
              <a:rPr lang="fr-FR" sz="2800" b="1" dirty="0"/>
              <a:t>Comité d’Ethique </a:t>
            </a:r>
            <a:r>
              <a:rPr lang="fr-FR" sz="2800" dirty="0"/>
              <a:t>est à la fois un lieu d’élaboration et de réflexion éthique, qui sous l’autorité du Président, peut diffuser des avis et recommandations à propos de questions éthiques générales </a:t>
            </a:r>
            <a:r>
              <a:rPr lang="fr-FR" sz="2400" dirty="0"/>
              <a:t>(les insignes religieux, le respect de la vie privée,  le droit à vivre et droit à mourir, le prendre soin et l’accompagnement du patient en EVC</a:t>
            </a:r>
            <a:r>
              <a:rPr lang="fr-FR" sz="2800" dirty="0"/>
              <a:t>).</a:t>
            </a:r>
          </a:p>
          <a:p>
            <a:pPr algn="just"/>
            <a:r>
              <a:rPr lang="fr-FR" sz="2800" dirty="0"/>
              <a:t>Les </a:t>
            </a:r>
            <a:r>
              <a:rPr lang="fr-FR" sz="2800" b="1" dirty="0"/>
              <a:t>staffs éthiques </a:t>
            </a:r>
            <a:r>
              <a:rPr lang="fr-FR" sz="2800" dirty="0"/>
              <a:t>dans les équipes</a:t>
            </a:r>
          </a:p>
          <a:p>
            <a:pPr algn="just"/>
            <a:r>
              <a:rPr lang="fr-FR" sz="2800" dirty="0"/>
              <a:t>Les </a:t>
            </a:r>
            <a:r>
              <a:rPr lang="fr-FR" sz="2800" b="1" dirty="0"/>
              <a:t>groupes éthiques </a:t>
            </a:r>
            <a:r>
              <a:rPr lang="fr-FR" sz="2800" dirty="0"/>
              <a:t>dans les établissements.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réflexion éthique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707904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18</a:t>
            </a:fld>
            <a:endParaRPr lang="fr-FR" sz="800" dirty="0"/>
          </a:p>
        </p:txBody>
      </p:sp>
      <p:sp>
        <p:nvSpPr>
          <p:cNvPr id="7" name="Espace réservé du pied de page 4"/>
          <p:cNvSpPr txBox="1">
            <a:spLocks/>
          </p:cNvSpPr>
          <p:nvPr/>
        </p:nvSpPr>
        <p:spPr>
          <a:xfrm>
            <a:off x="0" y="6592539"/>
            <a:ext cx="2915816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02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599944"/>
            <a:ext cx="8435280" cy="4637368"/>
          </a:xfrm>
        </p:spPr>
        <p:txBody>
          <a:bodyPr/>
          <a:lstStyle/>
          <a:p>
            <a:pPr marL="0" indent="0" algn="just">
              <a:buNone/>
            </a:pPr>
            <a:r>
              <a:rPr lang="fr-FR" dirty="0"/>
              <a:t>Des </a:t>
            </a:r>
            <a:r>
              <a:rPr lang="fr-FR" b="1" dirty="0"/>
              <a:t>facteurs perturbateurs </a:t>
            </a:r>
            <a:r>
              <a:rPr lang="fr-FR" dirty="0"/>
              <a:t>ou source de perturbation qui influent la relation et donc à ne pas ignorer :</a:t>
            </a:r>
          </a:p>
          <a:p>
            <a:r>
              <a:rPr lang="fr-FR" sz="2800" dirty="0"/>
              <a:t>Les conditions de travail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/>
              <a:t>L’encadrement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/>
              <a:t>Le financement : injonctions des autorités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/>
              <a:t>Le cadre de vie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/>
              <a:t>La durée de séjour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/>
              <a:t>La tarification à </a:t>
            </a:r>
            <a:r>
              <a:rPr lang="fr-FR" sz="2800" dirty="0" smtClean="0"/>
              <a:t>l’activité.</a:t>
            </a:r>
            <a:endParaRPr lang="fr-FR" sz="2800" dirty="0"/>
          </a:p>
          <a:p>
            <a:pPr>
              <a:buFont typeface="Wingdings" panose="05000000000000000000" pitchFamily="2" charset="2"/>
              <a:buChar char="ü"/>
            </a:pPr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9252520" cy="1143000"/>
          </a:xfrm>
        </p:spPr>
        <p:txBody>
          <a:bodyPr/>
          <a:lstStyle/>
          <a:p>
            <a:r>
              <a:rPr lang="fr-FR" dirty="0"/>
              <a:t>Des facteurs…perturbateurs ?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707904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19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82843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77026" y="1556793"/>
            <a:ext cx="8229600" cy="4536503"/>
          </a:xfrm>
        </p:spPr>
        <p:txBody>
          <a:bodyPr/>
          <a:lstStyle/>
          <a:p>
            <a:r>
              <a:rPr lang="fr-FR" dirty="0"/>
              <a:t>La Fondation Diaconesses de Reuilly</a:t>
            </a:r>
          </a:p>
          <a:p>
            <a:pPr lvl="1" indent="-384175">
              <a:buFont typeface="Wingdings" panose="05000000000000000000" pitchFamily="2" charset="2"/>
              <a:buChar char="Ø"/>
            </a:pPr>
            <a:r>
              <a:rPr lang="fr-FR" dirty="0" smtClean="0"/>
              <a:t>39 </a:t>
            </a:r>
            <a:r>
              <a:rPr lang="fr-FR" dirty="0"/>
              <a:t>établissements </a:t>
            </a:r>
            <a:r>
              <a:rPr lang="fr-FR" dirty="0" smtClean="0"/>
              <a:t>intervenant </a:t>
            </a:r>
            <a:r>
              <a:rPr lang="fr-FR" dirty="0"/>
              <a:t>sur les axes </a:t>
            </a:r>
            <a:r>
              <a:rPr lang="fr-FR" dirty="0" smtClean="0"/>
              <a:t>suivants </a:t>
            </a:r>
            <a:r>
              <a:rPr lang="fr-FR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prendre soin (9 hôpital compris)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éduquer et protéger (6)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accompagner le handicap (2)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se former (3)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bien vieillir (15)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favoriser l’insertion sociale (4)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8604448" cy="1512168"/>
          </a:xfrm>
        </p:spPr>
        <p:txBody>
          <a:bodyPr/>
          <a:lstStyle/>
          <a:p>
            <a:r>
              <a:rPr lang="fr-FR" dirty="0"/>
              <a:t>La Fondation Diaconesses de Reuilly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83968" y="6597352"/>
            <a:ext cx="1080120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01/02/2018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019925" y="6519863"/>
            <a:ext cx="1584523" cy="365125"/>
          </a:xfrm>
        </p:spPr>
        <p:txBody>
          <a:bodyPr/>
          <a:lstStyle/>
          <a:p>
            <a:pPr>
              <a:defRPr/>
            </a:pPr>
            <a:fld id="{B65DADA7-BFCB-4728-82D5-D011653BAD03}" type="slidenum">
              <a:rPr lang="fr-FR" sz="800" smtClean="0"/>
              <a:pPr>
                <a:defRPr/>
              </a:pPr>
              <a:t>2</a:t>
            </a:fld>
            <a:endParaRPr lang="fr-FR" sz="80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563888" cy="264332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</p:spTree>
    <p:extLst>
      <p:ext uri="{BB962C8B-B14F-4D97-AF65-F5344CB8AC3E}">
        <p14:creationId xmlns:p14="http://schemas.microsoft.com/office/powerpoint/2010/main" val="71096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dirty="0" smtClean="0"/>
              <a:t>… </a:t>
            </a:r>
            <a:r>
              <a:rPr lang="fr-FR" b="1" dirty="0" smtClean="0"/>
              <a:t>oriente </a:t>
            </a:r>
            <a:r>
              <a:rPr lang="fr-FR" b="1" dirty="0"/>
              <a:t>la relation </a:t>
            </a:r>
          </a:p>
          <a:p>
            <a:pPr algn="just"/>
            <a:r>
              <a:rPr lang="fr-FR" dirty="0"/>
              <a:t>Les Oblates de l’Eucharistie et les Diaconesses, des actrices du mouvement des soins palliatifs depuis plus de 70 ans donc une culture palliative forte</a:t>
            </a:r>
          </a:p>
          <a:p>
            <a:pPr algn="just"/>
            <a:r>
              <a:rPr lang="fr-FR" dirty="0"/>
              <a:t>Catholiques et protestantes</a:t>
            </a:r>
          </a:p>
          <a:p>
            <a:pPr algn="just"/>
            <a:r>
              <a:rPr lang="fr-FR" dirty="0"/>
              <a:t>Les soignants le savent, les soignés aussi</a:t>
            </a:r>
          </a:p>
          <a:p>
            <a:pPr algn="just"/>
            <a:r>
              <a:rPr lang="fr-FR" dirty="0"/>
              <a:t>Donc « ça dit quelque chose… »</a:t>
            </a:r>
          </a:p>
          <a:p>
            <a:pPr algn="just"/>
            <a:endParaRPr lang="fr-FR" dirty="0"/>
          </a:p>
          <a:p>
            <a:pPr algn="just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8686800" cy="1143000"/>
          </a:xfrm>
        </p:spPr>
        <p:txBody>
          <a:bodyPr/>
          <a:lstStyle/>
          <a:p>
            <a:r>
              <a:rPr lang="fr-FR" dirty="0"/>
              <a:t>L’histoire de « nos » </a:t>
            </a:r>
            <a:r>
              <a:rPr lang="fr-FR" dirty="0" smtClean="0"/>
              <a:t>Maisons…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995936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20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36983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fr-FR" dirty="0" smtClean="0"/>
              <a:t>… est </a:t>
            </a:r>
            <a:r>
              <a:rPr lang="fr-FR" b="1" dirty="0"/>
              <a:t>inspiration en elle</a:t>
            </a:r>
            <a:r>
              <a:rPr lang="fr-FR" dirty="0"/>
              <a:t>-</a:t>
            </a:r>
            <a:r>
              <a:rPr lang="fr-FR" b="1" dirty="0"/>
              <a:t>même</a:t>
            </a:r>
            <a:r>
              <a:rPr lang="fr-FR" dirty="0"/>
              <a:t> et </a:t>
            </a:r>
            <a:r>
              <a:rPr lang="fr-FR" dirty="0" smtClean="0"/>
              <a:t>cela d’autant plus qu’elle </a:t>
            </a:r>
            <a:r>
              <a:rPr lang="fr-FR" dirty="0"/>
              <a:t>est œcuménique</a:t>
            </a:r>
          </a:p>
          <a:p>
            <a:pPr algn="just"/>
            <a:r>
              <a:rPr lang="fr-FR" b="1" dirty="0"/>
              <a:t>Présence des sœurs </a:t>
            </a:r>
          </a:p>
          <a:p>
            <a:pPr marL="0" indent="0" algn="just">
              <a:buNone/>
            </a:pPr>
            <a:r>
              <a:rPr lang="fr-FR" dirty="0"/>
              <a:t>	- dans nos établissements</a:t>
            </a:r>
          </a:p>
          <a:p>
            <a:pPr marL="0" indent="0" algn="just">
              <a:buNone/>
            </a:pPr>
            <a:r>
              <a:rPr lang="fr-FR" dirty="0"/>
              <a:t>	- au sein des comités locaux </a:t>
            </a:r>
          </a:p>
          <a:p>
            <a:pPr marL="0" indent="0" algn="just">
              <a:buNone/>
            </a:pPr>
            <a:r>
              <a:rPr lang="fr-FR" dirty="0"/>
              <a:t>	- au sein du Conseil d’administration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Place symbolique : </a:t>
            </a:r>
            <a:r>
              <a:rPr lang="fr-FR" b="1" dirty="0"/>
              <a:t>la robe bleue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Aucune formation </a:t>
            </a:r>
            <a:r>
              <a:rPr lang="fr-FR" dirty="0" smtClean="0"/>
              <a:t>particulière.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9144000" cy="1143000"/>
          </a:xfrm>
        </p:spPr>
        <p:txBody>
          <a:bodyPr/>
          <a:lstStyle/>
          <a:p>
            <a:r>
              <a:rPr lang="fr-FR" dirty="0"/>
              <a:t>L’histoire de « nos » </a:t>
            </a:r>
            <a:r>
              <a:rPr lang="fr-FR" dirty="0" smtClean="0"/>
              <a:t>Maisons…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779912" cy="360040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21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47496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28133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b="1" dirty="0" smtClean="0"/>
              <a:t> Les </a:t>
            </a:r>
            <a:r>
              <a:rPr lang="fr-FR" b="1" dirty="0"/>
              <a:t>séminaires éthiques </a:t>
            </a:r>
            <a:r>
              <a:rPr lang="fr-FR" dirty="0"/>
              <a:t>depuis 2012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800" dirty="0" smtClean="0"/>
              <a:t>regards </a:t>
            </a:r>
            <a:r>
              <a:rPr lang="fr-FR" sz="2800" dirty="0"/>
              <a:t>croisés entre philosophie du </a:t>
            </a:r>
            <a:r>
              <a:rPr lang="fr-FR" sz="2800" dirty="0" smtClean="0"/>
              <a:t>soins</a:t>
            </a:r>
            <a:br>
              <a:rPr lang="fr-FR" sz="2800" dirty="0" smtClean="0"/>
            </a:br>
            <a:r>
              <a:rPr lang="fr-FR" sz="2800" dirty="0" smtClean="0"/>
              <a:t>et </a:t>
            </a:r>
            <a:r>
              <a:rPr lang="fr-FR" sz="2800" dirty="0"/>
              <a:t>situations </a:t>
            </a:r>
            <a:r>
              <a:rPr lang="fr-FR" sz="2800" dirty="0" smtClean="0"/>
              <a:t>cliniques</a:t>
            </a:r>
            <a:r>
              <a:rPr lang="fr-FR" sz="2800" dirty="0"/>
              <a:t> 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800" dirty="0" smtClean="0"/>
              <a:t>soins</a:t>
            </a:r>
            <a:r>
              <a:rPr lang="fr-FR" sz="2800" dirty="0"/>
              <a:t>, éthique et </a:t>
            </a:r>
            <a:r>
              <a:rPr lang="fr-FR" sz="2800" dirty="0" smtClean="0"/>
              <a:t>spiritualité</a:t>
            </a:r>
            <a:endParaRPr lang="fr-FR" sz="2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800" dirty="0" smtClean="0"/>
              <a:t>vulnérabilité </a:t>
            </a:r>
            <a:r>
              <a:rPr lang="fr-FR" sz="2800" dirty="0"/>
              <a:t>du soigné vulnérabilité du </a:t>
            </a:r>
            <a:r>
              <a:rPr lang="fr-FR" sz="2800" dirty="0" smtClean="0"/>
              <a:t>soignant, </a:t>
            </a:r>
            <a:endParaRPr lang="fr-FR" sz="2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800" dirty="0" smtClean="0"/>
              <a:t>l’éthique</a:t>
            </a:r>
            <a:r>
              <a:rPr lang="fr-FR" sz="2800" dirty="0"/>
              <a:t>, un sens à nos </a:t>
            </a:r>
            <a:r>
              <a:rPr lang="fr-FR" sz="2800" dirty="0" smtClean="0"/>
              <a:t>pratiques</a:t>
            </a:r>
            <a:endParaRPr lang="fr-FR" sz="2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800" dirty="0"/>
              <a:t>les sédations, regards croisés franco </a:t>
            </a:r>
            <a:r>
              <a:rPr lang="fr-FR" sz="2800" dirty="0" smtClean="0"/>
              <a:t>québécois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800" dirty="0" smtClean="0"/>
              <a:t>la </a:t>
            </a:r>
            <a:r>
              <a:rPr lang="fr-FR" sz="2800" dirty="0"/>
              <a:t>tension entre </a:t>
            </a:r>
            <a:r>
              <a:rPr lang="fr-FR" sz="2400" dirty="0"/>
              <a:t>lib</a:t>
            </a:r>
            <a:r>
              <a:rPr lang="fr-FR" sz="2800" dirty="0"/>
              <a:t>erté et prendre </a:t>
            </a:r>
            <a:r>
              <a:rPr lang="fr-FR" sz="2800" dirty="0" smtClean="0"/>
              <a:t>soin.</a:t>
            </a:r>
            <a:endParaRPr lang="fr-FR" sz="2800" dirty="0"/>
          </a:p>
          <a:p>
            <a:pPr algn="just">
              <a:buFont typeface="Wingdings" panose="05000000000000000000" pitchFamily="2" charset="2"/>
              <a:buChar char="§"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9324528" cy="1368152"/>
          </a:xfrm>
        </p:spPr>
        <p:txBody>
          <a:bodyPr/>
          <a:lstStyle/>
          <a:p>
            <a:r>
              <a:rPr lang="fr-FR" dirty="0"/>
              <a:t>Des actions spécifiques </a:t>
            </a:r>
            <a:r>
              <a:rPr lang="fr-FR" sz="3200" dirty="0"/>
              <a:t>(1</a:t>
            </a:r>
            <a:r>
              <a:rPr lang="fr-FR" sz="3600" dirty="0"/>
              <a:t>)</a:t>
            </a:r>
            <a:r>
              <a:rPr lang="fr-FR" dirty="0"/>
              <a:t>…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851920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22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4207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Les </a:t>
            </a:r>
            <a:r>
              <a:rPr lang="fr-FR" b="1" dirty="0"/>
              <a:t>journées Aumônerie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Les journées « </a:t>
            </a:r>
            <a:r>
              <a:rPr lang="fr-FR" b="1" dirty="0"/>
              <a:t>d’</a:t>
            </a:r>
            <a:r>
              <a:rPr lang="fr-FR" b="1" dirty="0" err="1"/>
              <a:t>expériment</a:t>
            </a:r>
            <a:r>
              <a:rPr lang="fr-FR" b="1" dirty="0"/>
              <a:t> </a:t>
            </a:r>
            <a:r>
              <a:rPr lang="fr-FR" dirty="0"/>
              <a:t>» au sein de la Communauté pour les directeurs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Les « </a:t>
            </a:r>
            <a:r>
              <a:rPr lang="fr-FR" b="1" dirty="0"/>
              <a:t>fenêtres ouvertes</a:t>
            </a:r>
            <a:r>
              <a:rPr lang="fr-FR" dirty="0"/>
              <a:t> » sur les actions innovantes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Le </a:t>
            </a:r>
            <a:r>
              <a:rPr lang="fr-FR" b="1" dirty="0"/>
              <a:t>groupe de recherche </a:t>
            </a:r>
            <a:r>
              <a:rPr lang="fr-FR" dirty="0"/>
              <a:t>2/an en </a:t>
            </a:r>
            <a:r>
              <a:rPr lang="fr-FR" dirty="0" err="1"/>
              <a:t>co</a:t>
            </a:r>
            <a:r>
              <a:rPr lang="fr-FR" dirty="0"/>
              <a:t> animation diaconesses et directeurs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Les </a:t>
            </a:r>
            <a:r>
              <a:rPr lang="fr-FR" b="1" dirty="0"/>
              <a:t>séminaires</a:t>
            </a:r>
            <a:r>
              <a:rPr lang="fr-FR" dirty="0"/>
              <a:t> des cadres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8532440" cy="1143000"/>
          </a:xfrm>
        </p:spPr>
        <p:txBody>
          <a:bodyPr/>
          <a:lstStyle/>
          <a:p>
            <a:r>
              <a:rPr lang="fr-FR" dirty="0"/>
              <a:t>Des actions spécifiques </a:t>
            </a:r>
            <a:r>
              <a:rPr lang="fr-FR" sz="3600" dirty="0"/>
              <a:t>(2)</a:t>
            </a:r>
            <a:r>
              <a:rPr lang="fr-FR" dirty="0"/>
              <a:t>…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Titre de la présentation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23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41739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184576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fr-FR" sz="2400" b="1" dirty="0"/>
              <a:t>Le respect </a:t>
            </a:r>
            <a:r>
              <a:rPr lang="fr-FR" sz="2400" dirty="0"/>
              <a:t>: l’absence de condescendance et de mépris regarder l’autre comme un humain</a:t>
            </a:r>
            <a:r>
              <a:rPr lang="fr-FR" sz="2400" dirty="0" smtClean="0"/>
              <a:t>… et </a:t>
            </a:r>
            <a:r>
              <a:rPr lang="fr-FR" sz="2400" dirty="0"/>
              <a:t>ce n’est pas simple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b="1" dirty="0"/>
              <a:t>La dignité </a:t>
            </a:r>
            <a:r>
              <a:rPr lang="fr-FR" sz="2400" dirty="0"/>
              <a:t>: renvoie au professionnalisme. Prendre en considération en toutes circonstances…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b="1" dirty="0"/>
              <a:t>L’humilité </a:t>
            </a:r>
            <a:r>
              <a:rPr lang="fr-FR" sz="2400" dirty="0"/>
              <a:t>: être humble. Antidote de l’arrogance. Il ne peut y avoir de travail en équipe possible s’il y a de l’arrogance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b="1" dirty="0"/>
              <a:t>La politesse</a:t>
            </a:r>
            <a:r>
              <a:rPr lang="fr-FR" sz="2400" dirty="0"/>
              <a:t> : première condition d’entrée en relation avec autrui, à appliquer ou à mettre en application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b="1" dirty="0"/>
              <a:t>La sensibilité</a:t>
            </a:r>
            <a:r>
              <a:rPr lang="fr-FR" sz="2400" dirty="0"/>
              <a:t>, différent de la sensiblerie : être présent avec ses sens. Un des secrets du travail ensemble est d’avoir une sensibilité commune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b="1" dirty="0"/>
              <a:t>La générosité </a:t>
            </a:r>
            <a:r>
              <a:rPr lang="fr-FR" sz="2400" dirty="0"/>
              <a:t>: chercher à en faire plus que nécessaire pour faire exister l’autre en tant que sujet dans une relation.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mots ingrédients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674355"/>
            <a:ext cx="3347864" cy="183645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428566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i="1" dirty="0"/>
              <a:t>« La volonté de la Fondation Diaconesses de Reuilly est de transmettre un esprit qui imprime sa marque aux savoir-faire et aux compétences des professionnels engagés dans ses établissements, lesquels sont d'abord des lieux de vie. »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conclusion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635896" cy="360040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555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sz="1100" dirty="0"/>
          </a:p>
          <a:p>
            <a:pPr marL="0" indent="0" algn="just">
              <a:buNone/>
            </a:pPr>
            <a:r>
              <a:rPr lang="fr-FR" sz="2800" i="1" dirty="0"/>
              <a:t>« Si une chose peut désenlaidir la mort, </a:t>
            </a:r>
            <a:br>
              <a:rPr lang="fr-FR" sz="2800" i="1" dirty="0"/>
            </a:br>
            <a:r>
              <a:rPr lang="fr-FR" sz="2800" i="1" dirty="0" smtClean="0"/>
              <a:t>c’est </a:t>
            </a:r>
            <a:r>
              <a:rPr lang="fr-FR" sz="2800" i="1" dirty="0"/>
              <a:t>ce don pudique d’un amour sans </a:t>
            </a:r>
            <a:r>
              <a:rPr lang="fr-FR" sz="2800" i="1" dirty="0" smtClean="0"/>
              <a:t>limites.</a:t>
            </a:r>
            <a:r>
              <a:rPr lang="fr-FR" sz="2800" i="1" dirty="0"/>
              <a:t> »</a:t>
            </a:r>
          </a:p>
          <a:p>
            <a:pPr marL="0" indent="0">
              <a:buNone/>
            </a:pPr>
            <a:endParaRPr lang="fr-FR" sz="1400" dirty="0" smtClean="0"/>
          </a:p>
          <a:p>
            <a:pPr marL="0" indent="0">
              <a:buNone/>
            </a:pPr>
            <a:r>
              <a:rPr lang="fr-FR" sz="1400" dirty="0" smtClean="0"/>
              <a:t>		Jean-Marie </a:t>
            </a:r>
            <a:r>
              <a:rPr lang="fr-FR" sz="1400" dirty="0"/>
              <a:t>FONROUGE dans son livre </a:t>
            </a:r>
            <a:endParaRPr lang="fr-FR" sz="1400" dirty="0" smtClean="0"/>
          </a:p>
          <a:p>
            <a:pPr marL="0" indent="0">
              <a:buNone/>
            </a:pPr>
            <a:r>
              <a:rPr lang="fr-FR" sz="1400" dirty="0"/>
              <a:t>	</a:t>
            </a:r>
            <a:r>
              <a:rPr lang="fr-FR" sz="1400" dirty="0" smtClean="0"/>
              <a:t>	«</a:t>
            </a:r>
            <a:r>
              <a:rPr lang="fr-FR" sz="1400" dirty="0"/>
              <a:t> Et si l’homme devait mourir… Paroles d’un médecin réanimateur »</a:t>
            </a:r>
          </a:p>
          <a:p>
            <a:pPr marL="0" indent="0">
              <a:buNone/>
            </a:pPr>
            <a:r>
              <a:rPr lang="fr-FR" sz="1400" dirty="0" smtClean="0"/>
              <a:t>		Broché - 2003</a:t>
            </a:r>
          </a:p>
          <a:p>
            <a:pPr marL="0" indent="0">
              <a:buNone/>
            </a:pPr>
            <a:endParaRPr lang="fr-FR" sz="1200" dirty="0" smtClean="0">
              <a:solidFill>
                <a:srgbClr val="0C5EB8"/>
              </a:solidFill>
            </a:endParaRPr>
          </a:p>
          <a:p>
            <a:pPr marL="0" indent="0" algn="ctr">
              <a:buNone/>
            </a:pPr>
            <a:r>
              <a:rPr lang="fr-FR" sz="6600" dirty="0" smtClean="0"/>
              <a:t>MERCI</a:t>
            </a:r>
            <a:endParaRPr lang="fr-FR" sz="66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Merci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851920" cy="360040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26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60498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dirty="0"/>
              <a:t>Ces établissements  sont répartis en </a:t>
            </a:r>
            <a:r>
              <a:rPr lang="fr-FR" dirty="0" smtClean="0"/>
              <a:t>:</a:t>
            </a:r>
            <a:endParaRPr lang="fr-FR" sz="900" dirty="0"/>
          </a:p>
          <a:p>
            <a:pPr marL="746125" indent="-457200">
              <a:buFont typeface="Arial" panose="020B0604020202020204" pitchFamily="34" charset="0"/>
              <a:buChar char="•"/>
            </a:pPr>
            <a:r>
              <a:rPr lang="fr-FR" dirty="0"/>
              <a:t>Ile de France</a:t>
            </a:r>
          </a:p>
          <a:p>
            <a:pPr marL="746125" indent="-457200">
              <a:buFont typeface="Arial" panose="020B0604020202020204" pitchFamily="34" charset="0"/>
              <a:buChar char="•"/>
            </a:pPr>
            <a:r>
              <a:rPr lang="fr-FR" dirty="0"/>
              <a:t>Nouvelle </a:t>
            </a:r>
            <a:r>
              <a:rPr lang="fr-FR" dirty="0" smtClean="0"/>
              <a:t>Aquitaine</a:t>
            </a:r>
            <a:endParaRPr lang="fr-FR" dirty="0"/>
          </a:p>
          <a:p>
            <a:pPr marL="746125" indent="-457200">
              <a:buFont typeface="Arial" panose="020B0604020202020204" pitchFamily="34" charset="0"/>
              <a:buChar char="•"/>
            </a:pPr>
            <a:r>
              <a:rPr lang="fr-FR" dirty="0"/>
              <a:t>Auvergne Rhône Alpes</a:t>
            </a:r>
          </a:p>
          <a:p>
            <a:pPr marL="746125" indent="-457200">
              <a:buFont typeface="Arial" panose="020B0604020202020204" pitchFamily="34" charset="0"/>
              <a:buChar char="•"/>
            </a:pPr>
            <a:r>
              <a:rPr lang="fr-FR" dirty="0"/>
              <a:t>Occitanie</a:t>
            </a:r>
          </a:p>
          <a:p>
            <a:pPr marL="746125" indent="-457200">
              <a:buFont typeface="Arial" panose="020B0604020202020204" pitchFamily="34" charset="0"/>
              <a:buChar char="•"/>
            </a:pPr>
            <a:r>
              <a:rPr lang="fr-FR" dirty="0"/>
              <a:t>Hauts de France</a:t>
            </a:r>
          </a:p>
          <a:p>
            <a:pPr marL="0" indent="0" algn="just">
              <a:buNone/>
            </a:pPr>
            <a:r>
              <a:rPr lang="fr-FR" dirty="0"/>
              <a:t>Soit </a:t>
            </a:r>
            <a:r>
              <a:rPr lang="fr-FR" b="1" dirty="0"/>
              <a:t>1 587 ETP </a:t>
            </a:r>
            <a:r>
              <a:rPr lang="fr-FR" dirty="0"/>
              <a:t>et </a:t>
            </a:r>
            <a:r>
              <a:rPr lang="fr-FR" b="1" dirty="0"/>
              <a:t>1 818 personnes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dirty="0" smtClean="0"/>
              <a:t>à </a:t>
            </a:r>
            <a:r>
              <a:rPr lang="fr-FR" dirty="0"/>
              <a:t>l’effectif.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067944" y="6597352"/>
            <a:ext cx="1080120" cy="260648"/>
          </a:xfrm>
        </p:spPr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275856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3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48074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3993307"/>
          </a:xfrm>
        </p:spPr>
        <p:txBody>
          <a:bodyPr/>
          <a:lstStyle/>
          <a:p>
            <a:r>
              <a:rPr lang="fr-FR" dirty="0"/>
              <a:t>« </a:t>
            </a:r>
            <a:r>
              <a:rPr lang="fr-FR" sz="3600" i="1" dirty="0"/>
              <a:t>Accompagnons la vie</a:t>
            </a:r>
            <a:r>
              <a:rPr lang="fr-FR" dirty="0"/>
              <a:t> »</a:t>
            </a:r>
          </a:p>
          <a:p>
            <a:pPr marL="358775" indent="0" algn="just">
              <a:buNone/>
            </a:pPr>
            <a:r>
              <a:rPr lang="fr-FR" dirty="0" smtClean="0"/>
              <a:t>= </a:t>
            </a:r>
            <a:r>
              <a:rPr lang="fr-FR" dirty="0"/>
              <a:t>un engagement à prêter une attention persévérante aux souffrances et aux difficultés des personnes accueillies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/>
              <a:t>Et cela depuis 175 ans : création de la </a:t>
            </a:r>
            <a:r>
              <a:rPr lang="fr-FR" dirty="0" smtClean="0"/>
              <a:t>Communauté </a:t>
            </a:r>
            <a:r>
              <a:rPr lang="fr-FR" dirty="0"/>
              <a:t>religieuse Diaconesses de Reuilly en 1841.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8686800" cy="1143000"/>
          </a:xfrm>
        </p:spPr>
        <p:txBody>
          <a:bodyPr/>
          <a:lstStyle/>
          <a:p>
            <a:r>
              <a:rPr lang="fr-FR" dirty="0"/>
              <a:t>La devise de la Fondation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275856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59223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82453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4 établissements </a:t>
            </a:r>
          </a:p>
          <a:p>
            <a:pPr marL="0" indent="0">
              <a:buNone/>
            </a:pPr>
            <a:r>
              <a:rPr lang="fr-FR" sz="2800" dirty="0"/>
              <a:t>La Maison Claire Demeure - Versailles (78) - 72 lits</a:t>
            </a:r>
          </a:p>
          <a:p>
            <a:pPr marL="715963" lvl="0">
              <a:buFont typeface="Arial" panose="020B0604020202020204" pitchFamily="34" charset="0"/>
              <a:buChar char="•"/>
            </a:pPr>
            <a:r>
              <a:rPr lang="fr-FR" sz="2000" dirty="0"/>
              <a:t>48 lits en USLD</a:t>
            </a:r>
          </a:p>
          <a:p>
            <a:pPr marL="715963" lvl="0">
              <a:buFont typeface="Arial" panose="020B0604020202020204" pitchFamily="34" charset="0"/>
              <a:buChar char="•"/>
            </a:pPr>
            <a:r>
              <a:rPr lang="fr-FR" sz="2000" dirty="0"/>
              <a:t>16 lits en USP</a:t>
            </a:r>
          </a:p>
          <a:p>
            <a:pPr marL="715963" lvl="0">
              <a:buFont typeface="Arial" panose="020B0604020202020204" pitchFamily="34" charset="0"/>
              <a:buChar char="•"/>
            </a:pPr>
            <a:r>
              <a:rPr lang="fr-FR" sz="2000" dirty="0"/>
              <a:t> 8 lits EVC</a:t>
            </a:r>
          </a:p>
          <a:p>
            <a:pPr marL="0" indent="0">
              <a:buNone/>
            </a:pPr>
            <a:r>
              <a:rPr lang="fr-FR" sz="2000" dirty="0"/>
              <a:t>a</a:t>
            </a:r>
            <a:r>
              <a:rPr lang="fr-FR" sz="2000" dirty="0" smtClean="0"/>
              <a:t>vec </a:t>
            </a:r>
            <a:r>
              <a:rPr lang="fr-FR" sz="2000" dirty="0"/>
              <a:t>81,87 ETP pour 89 </a:t>
            </a:r>
            <a:r>
              <a:rPr lang="fr-FR" sz="2000" dirty="0" smtClean="0"/>
              <a:t>personnes.</a:t>
            </a:r>
            <a:endParaRPr lang="fr-FR" sz="2000" dirty="0"/>
          </a:p>
          <a:p>
            <a:pPr marL="0" indent="0">
              <a:buNone/>
            </a:pPr>
            <a:r>
              <a:rPr lang="fr-FR" sz="2800" dirty="0"/>
              <a:t>La Maison Notre Dame du Lac - Rueil (92) - 53 lits</a:t>
            </a:r>
            <a:endParaRPr lang="fr-FR" dirty="0"/>
          </a:p>
          <a:p>
            <a:pPr marL="715963">
              <a:buFont typeface="Arial" panose="020B0604020202020204" pitchFamily="34" charset="0"/>
              <a:buChar char="•"/>
            </a:pPr>
            <a:r>
              <a:rPr lang="fr-FR" sz="2000" dirty="0"/>
              <a:t>32 lits en USP</a:t>
            </a:r>
          </a:p>
          <a:p>
            <a:pPr marL="715963">
              <a:buFont typeface="Arial" panose="020B0604020202020204" pitchFamily="34" charset="0"/>
              <a:buChar char="•"/>
            </a:pPr>
            <a:r>
              <a:rPr lang="fr-FR" sz="2000" dirty="0"/>
              <a:t>16 lits en SSN (= SSR</a:t>
            </a:r>
            <a:r>
              <a:rPr lang="fr-FR" sz="2000" dirty="0" smtClean="0"/>
              <a:t>)</a:t>
            </a:r>
          </a:p>
          <a:p>
            <a:pPr marL="715963">
              <a:buFont typeface="Arial" panose="020B0604020202020204" pitchFamily="34" charset="0"/>
              <a:buChar char="•"/>
            </a:pPr>
            <a:r>
              <a:rPr lang="fr-FR" sz="2000" dirty="0"/>
              <a:t>5 lits en hôpital de </a:t>
            </a:r>
            <a:r>
              <a:rPr lang="fr-FR" sz="2000" dirty="0" smtClean="0"/>
              <a:t>jour</a:t>
            </a:r>
            <a:endParaRPr lang="fr-FR" sz="2000" dirty="0"/>
          </a:p>
          <a:p>
            <a:pPr marL="715963">
              <a:buFont typeface="Arial" panose="020B0604020202020204" pitchFamily="34" charset="0"/>
              <a:buChar char="•"/>
            </a:pPr>
            <a:r>
              <a:rPr lang="fr-FR" sz="2000" dirty="0"/>
              <a:t>1 équipe mobile de soins palliatifs</a:t>
            </a:r>
          </a:p>
          <a:p>
            <a:pPr marL="0" indent="0">
              <a:buNone/>
            </a:pPr>
            <a:r>
              <a:rPr lang="fr-FR" sz="2000" dirty="0" smtClean="0"/>
              <a:t>avec </a:t>
            </a:r>
            <a:r>
              <a:rPr lang="fr-FR" sz="2000" dirty="0"/>
              <a:t>90,93 ETP pour 98 personnes.</a:t>
            </a:r>
          </a:p>
          <a:p>
            <a:pPr marL="0" indent="0">
              <a:buNone/>
            </a:pPr>
            <a:endParaRPr lang="fr-FR" dirty="0"/>
          </a:p>
          <a:p>
            <a:pPr marL="0" lvl="0" indent="0">
              <a:buNone/>
            </a:pPr>
            <a:endParaRPr lang="fr-FR" sz="2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Pôle Soins Palliatifs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491880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5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75598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23528" y="1600200"/>
            <a:ext cx="8712968" cy="4637112"/>
          </a:xfrm>
        </p:spPr>
        <p:txBody>
          <a:bodyPr/>
          <a:lstStyle/>
          <a:p>
            <a:pPr marL="0" indent="0">
              <a:buNone/>
            </a:pPr>
            <a:r>
              <a:rPr lang="fr-FR" sz="2800" dirty="0"/>
              <a:t>La Maison </a:t>
            </a:r>
            <a:r>
              <a:rPr lang="fr-FR" sz="2800" dirty="0" smtClean="0"/>
              <a:t>Médicale </a:t>
            </a:r>
            <a:r>
              <a:rPr lang="fr-FR" sz="2800" dirty="0"/>
              <a:t>Jean XXIII -</a:t>
            </a:r>
            <a:r>
              <a:rPr lang="fr-FR" sz="2800" dirty="0" smtClean="0"/>
              <a:t> Lomme (59) - </a:t>
            </a:r>
            <a:r>
              <a:rPr lang="fr-FR" sz="2800" dirty="0"/>
              <a:t>60 lits</a:t>
            </a:r>
          </a:p>
          <a:p>
            <a:pPr marL="715963">
              <a:buFont typeface="Arial" panose="020B0604020202020204" pitchFamily="34" charset="0"/>
              <a:buChar char="•"/>
            </a:pPr>
            <a:r>
              <a:rPr lang="fr-FR" sz="2000" dirty="0"/>
              <a:t>20 lits en USP</a:t>
            </a:r>
          </a:p>
          <a:p>
            <a:pPr marL="715963">
              <a:buFont typeface="Arial" panose="020B0604020202020204" pitchFamily="34" charset="0"/>
              <a:buChar char="•"/>
            </a:pPr>
            <a:r>
              <a:rPr lang="fr-FR" sz="2000" dirty="0"/>
              <a:t>40 lits en SSR </a:t>
            </a:r>
          </a:p>
          <a:p>
            <a:pPr marL="715963">
              <a:buFont typeface="Arial" panose="020B0604020202020204" pitchFamily="34" charset="0"/>
              <a:buChar char="•"/>
            </a:pPr>
            <a:r>
              <a:rPr lang="fr-FR" sz="2000" dirty="0"/>
              <a:t>1 équipe mobile de soins palliatifs</a:t>
            </a:r>
          </a:p>
          <a:p>
            <a:pPr marL="0" lvl="0" indent="0">
              <a:buNone/>
            </a:pPr>
            <a:r>
              <a:rPr lang="fr-FR" sz="2000" dirty="0"/>
              <a:t>a</a:t>
            </a:r>
            <a:r>
              <a:rPr lang="fr-FR" sz="2000" dirty="0" smtClean="0"/>
              <a:t>vec </a:t>
            </a:r>
            <a:r>
              <a:rPr lang="fr-FR" sz="2000" dirty="0"/>
              <a:t>118,15 ETP pour 132 </a:t>
            </a:r>
            <a:r>
              <a:rPr lang="fr-FR" sz="2000" dirty="0" smtClean="0"/>
              <a:t>personnes.</a:t>
            </a:r>
            <a:endParaRPr lang="fr-FR" sz="2000" dirty="0"/>
          </a:p>
          <a:p>
            <a:pPr marL="0" lvl="0" indent="0">
              <a:buNone/>
            </a:pPr>
            <a:endParaRPr lang="fr-FR" sz="500" dirty="0"/>
          </a:p>
          <a:p>
            <a:pPr marL="0" indent="0">
              <a:buNone/>
            </a:pPr>
            <a:r>
              <a:rPr lang="fr-FR" sz="2800" dirty="0"/>
              <a:t>Le Réseau de soins palliatifs - St Quentin (02)</a:t>
            </a:r>
          </a:p>
          <a:p>
            <a:pPr marL="0" lvl="0" indent="0">
              <a:buNone/>
            </a:pPr>
            <a:r>
              <a:rPr lang="fr-FR" sz="2000" dirty="0"/>
              <a:t>a</a:t>
            </a:r>
            <a:r>
              <a:rPr lang="fr-FR" sz="2000" dirty="0" smtClean="0"/>
              <a:t>vec </a:t>
            </a:r>
            <a:r>
              <a:rPr lang="fr-FR" sz="2000" dirty="0"/>
              <a:t>2,39 ETP pour 5 </a:t>
            </a:r>
            <a:r>
              <a:rPr lang="fr-FR" sz="2000" dirty="0" smtClean="0"/>
              <a:t>personnes.</a:t>
            </a:r>
            <a:endParaRPr lang="fr-FR" sz="2000" dirty="0"/>
          </a:p>
          <a:p>
            <a:pPr marL="0" lvl="0" indent="0">
              <a:buNone/>
            </a:pPr>
            <a:endParaRPr lang="fr-FR" sz="700" dirty="0"/>
          </a:p>
          <a:p>
            <a:pPr marL="0" lvl="0" indent="0" algn="just">
              <a:buNone/>
            </a:pPr>
            <a:r>
              <a:rPr lang="fr-FR" sz="2000" dirty="0"/>
              <a:t>Soit </a:t>
            </a:r>
            <a:r>
              <a:rPr lang="fr-FR" sz="2000" dirty="0" smtClean="0"/>
              <a:t>	</a:t>
            </a:r>
            <a:r>
              <a:rPr lang="fr-FR" sz="2400" dirty="0" smtClean="0"/>
              <a:t>*</a:t>
            </a:r>
            <a:r>
              <a:rPr lang="fr-FR" sz="2000" dirty="0" smtClean="0"/>
              <a:t> </a:t>
            </a:r>
            <a:r>
              <a:rPr lang="fr-FR" sz="2400" b="1" dirty="0" smtClean="0"/>
              <a:t>185 </a:t>
            </a:r>
            <a:r>
              <a:rPr lang="fr-FR" sz="2400" b="1" dirty="0"/>
              <a:t>lits ou places </a:t>
            </a:r>
            <a:endParaRPr lang="fr-FR" sz="2000" dirty="0"/>
          </a:p>
          <a:p>
            <a:pPr marL="0" lvl="0" indent="0" algn="just">
              <a:buNone/>
            </a:pPr>
            <a:r>
              <a:rPr lang="fr-FR" sz="2400" b="1" dirty="0" smtClean="0"/>
              <a:t>	* 293,34 </a:t>
            </a:r>
            <a:r>
              <a:rPr lang="fr-FR" sz="2400" b="1" dirty="0"/>
              <a:t>ETP </a:t>
            </a:r>
            <a:r>
              <a:rPr lang="fr-FR" sz="2400" dirty="0"/>
              <a:t>pour </a:t>
            </a:r>
            <a:r>
              <a:rPr lang="fr-FR" sz="2400" b="1" dirty="0"/>
              <a:t>324 personnes</a:t>
            </a:r>
          </a:p>
          <a:p>
            <a:pPr marL="0" indent="0" algn="just">
              <a:buNone/>
            </a:pPr>
            <a:r>
              <a:rPr lang="fr-FR" sz="2400" b="1" dirty="0" smtClean="0"/>
              <a:t>	* un </a:t>
            </a:r>
            <a:r>
              <a:rPr lang="fr-FR" sz="2400" b="1" dirty="0"/>
              <a:t>budget cumulé de 21 M€.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Pôle Soins Palliatifs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419872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6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35990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988840"/>
            <a:ext cx="8147248" cy="345638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Définition pragmatique de Jacques </a:t>
            </a:r>
            <a:r>
              <a:rPr lang="fr-FR" dirty="0" err="1"/>
              <a:t>Fabrizi</a:t>
            </a:r>
            <a:r>
              <a:rPr lang="fr-FR" dirty="0"/>
              <a:t> </a:t>
            </a:r>
          </a:p>
          <a:p>
            <a:pPr marL="358775" indent="0" algn="just">
              <a:buNone/>
            </a:pPr>
            <a:r>
              <a:rPr lang="fr-FR" sz="2400" dirty="0"/>
              <a:t>Extraits de </a:t>
            </a:r>
            <a:r>
              <a:rPr lang="fr-FR" sz="2400" dirty="0" smtClean="0"/>
              <a:t>« Déjà-presque-mort </a:t>
            </a:r>
            <a:r>
              <a:rPr lang="fr-FR" sz="2400" dirty="0"/>
              <a:t>mais </a:t>
            </a:r>
            <a:r>
              <a:rPr lang="fr-FR" sz="2400" dirty="0" smtClean="0"/>
              <a:t>encore-si-terriblement-vivant »</a:t>
            </a:r>
          </a:p>
          <a:p>
            <a:pPr marL="0" indent="0" algn="just">
              <a:buNone/>
            </a:pPr>
            <a:endParaRPr lang="fr-FR" sz="1200" dirty="0"/>
          </a:p>
          <a:p>
            <a:pPr marL="0" indent="0" algn="just">
              <a:buNone/>
            </a:pPr>
            <a:r>
              <a:rPr lang="fr-FR" sz="2800" b="1" dirty="0"/>
              <a:t>« </a:t>
            </a:r>
            <a:r>
              <a:rPr lang="fr-FR" sz="2800" b="1" i="1" dirty="0"/>
              <a:t>Tout ce qu’il reste à faire, quand il n’y a plus rien à faire </a:t>
            </a:r>
            <a:r>
              <a:rPr lang="fr-FR" sz="2800" dirty="0"/>
              <a:t>» quand le temps des traitements à visée curative n’est plus d’actualité.</a:t>
            </a:r>
            <a:r>
              <a:rPr lang="fr-FR" sz="2800" b="1" dirty="0"/>
              <a:t> </a:t>
            </a:r>
          </a:p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8388424" cy="1143000"/>
          </a:xfrm>
        </p:spPr>
        <p:txBody>
          <a:bodyPr/>
          <a:lstStyle/>
          <a:p>
            <a:r>
              <a:rPr lang="fr-FR" dirty="0"/>
              <a:t>Les Soins palliatifs - Définition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419872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7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68743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84784"/>
            <a:ext cx="8507288" cy="5040560"/>
          </a:xfrm>
        </p:spPr>
        <p:txBody>
          <a:bodyPr/>
          <a:lstStyle/>
          <a:p>
            <a:pPr marL="0" indent="0" algn="just">
              <a:buNone/>
            </a:pPr>
            <a:r>
              <a:rPr lang="fr-FR" sz="2800" dirty="0"/>
              <a:t>Des soins actifs délivrés dans </a:t>
            </a:r>
            <a:r>
              <a:rPr lang="fr-FR" sz="2800" b="1" dirty="0"/>
              <a:t>une approche globale </a:t>
            </a:r>
            <a:r>
              <a:rPr lang="fr-FR" sz="2800" dirty="0"/>
              <a:t>de la personne atteinte d’une maladie grave, évolutive ou terminale.</a:t>
            </a:r>
          </a:p>
          <a:p>
            <a:pPr marL="0" indent="0" algn="just">
              <a:buNone/>
            </a:pPr>
            <a:r>
              <a:rPr lang="fr-FR" sz="2800" dirty="0"/>
              <a:t>Leur objectif est de soulager </a:t>
            </a:r>
            <a:r>
              <a:rPr lang="fr-FR" sz="2800" b="1" dirty="0"/>
              <a:t>les douleurs physiques</a:t>
            </a:r>
            <a:r>
              <a:rPr lang="fr-FR" sz="2800" dirty="0"/>
              <a:t> et les autres symptômes, mais aussi de prendre en compte </a:t>
            </a:r>
            <a:r>
              <a:rPr lang="fr-FR" sz="2800" b="1" dirty="0"/>
              <a:t>la souffrance psychologique, sociale et spirituelle</a:t>
            </a:r>
            <a:r>
              <a:rPr lang="fr-FR" sz="2800" dirty="0"/>
              <a:t>. </a:t>
            </a:r>
          </a:p>
          <a:p>
            <a:pPr marL="0" indent="0" algn="just">
              <a:buNone/>
            </a:pPr>
            <a:r>
              <a:rPr lang="fr-FR" sz="2800" dirty="0"/>
              <a:t>Les soins palliatifs et l’accompagnement sont </a:t>
            </a:r>
            <a:r>
              <a:rPr lang="fr-FR" sz="2800" b="1" dirty="0"/>
              <a:t>interdisciplinaires</a:t>
            </a:r>
            <a:r>
              <a:rPr lang="fr-FR" sz="2800" dirty="0"/>
              <a:t>. Ils s’adressent au malade en tant que personne, à sa famille et à ses proches, à domicile ou en institution.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171400"/>
            <a:ext cx="8964488" cy="1143000"/>
          </a:xfrm>
        </p:spPr>
        <p:txBody>
          <a:bodyPr/>
          <a:lstStyle/>
          <a:p>
            <a:r>
              <a:rPr lang="fr-FR" sz="4000" dirty="0"/>
              <a:t>Les Soins </a:t>
            </a:r>
            <a:r>
              <a:rPr lang="fr-FR" sz="4000" dirty="0" smtClean="0"/>
              <a:t>palliatifs - </a:t>
            </a:r>
            <a:r>
              <a:rPr lang="fr-FR" sz="3600" dirty="0" smtClean="0"/>
              <a:t>Définition </a:t>
            </a:r>
            <a:r>
              <a:rPr lang="fr-FR" sz="3600" dirty="0"/>
              <a:t>SFAP</a:t>
            </a:r>
            <a:endParaRPr lang="fr-FR" sz="4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3491880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8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61577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/>
          <a:lstStyle/>
          <a:p>
            <a:pPr algn="just"/>
            <a:r>
              <a:rPr lang="fr-FR" sz="2800" dirty="0"/>
              <a:t>C’est-à-dire </a:t>
            </a:r>
            <a:r>
              <a:rPr lang="fr-FR" sz="2800" b="1" dirty="0"/>
              <a:t>accueillir la personne avec tout </a:t>
            </a:r>
            <a:r>
              <a:rPr lang="fr-FR" sz="2800" dirty="0"/>
              <a:t>ce qui la compose, tout ce qui fait qu’elle est ce qu’elle est et prendre en compte sa singularité</a:t>
            </a:r>
          </a:p>
          <a:p>
            <a:pPr algn="just"/>
            <a:r>
              <a:rPr lang="fr-FR" sz="2800" dirty="0"/>
              <a:t>Bien faire ce qu’il y a </a:t>
            </a:r>
            <a:r>
              <a:rPr lang="fr-FR" sz="2800" dirty="0" smtClean="0"/>
              <a:t>faire… il </a:t>
            </a:r>
            <a:r>
              <a:rPr lang="fr-FR" sz="2800" dirty="0"/>
              <a:t>ne suffit pas de bien faire les soins requis pour prendre soin… il s’agit de mettre </a:t>
            </a:r>
            <a:r>
              <a:rPr lang="fr-FR" sz="2800" b="1" dirty="0"/>
              <a:t>plus de soin dans le</a:t>
            </a:r>
            <a:r>
              <a:rPr lang="fr-FR" sz="2800" dirty="0"/>
              <a:t> </a:t>
            </a:r>
            <a:r>
              <a:rPr lang="fr-FR" sz="2800" b="1" dirty="0"/>
              <a:t>soin </a:t>
            </a:r>
            <a:r>
              <a:rPr lang="fr-FR" sz="2800" dirty="0"/>
              <a:t>: considération pour l’autre, conception de son métier, capacité à se sentir concerné par ce que l’autre, à construire une pratique qui pourra être perçue par le patient comme aidante, bienfaisante, respectueuse et porteuse de sens.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prise en charge globale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E5436-1E69-417A-83D0-9FE2E6D74F00}" type="datetime1">
              <a:rPr lang="fr-FR" sz="800" smtClean="0"/>
              <a:t>02/02/2018</a:t>
            </a:fld>
            <a:endParaRPr lang="fr-FR" sz="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473" y="6597352"/>
            <a:ext cx="3347864" cy="260648"/>
          </a:xfrm>
        </p:spPr>
        <p:txBody>
          <a:bodyPr/>
          <a:lstStyle/>
          <a:p>
            <a:pPr>
              <a:defRPr/>
            </a:pPr>
            <a:r>
              <a:rPr lang="fr-FR" sz="800" dirty="0"/>
              <a:t>Relation soignants soignés en soins palliatifs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08B6C-1267-456B-9CB0-5E10B78CB1A8}" type="slidenum">
              <a:rPr lang="fr-FR" sz="800" smtClean="0"/>
              <a:pPr>
                <a:defRPr/>
              </a:pPr>
              <a:t>9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408775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e dgg">
  <a:themeElements>
    <a:clrScheme name="Personnalisé 2">
      <a:dk1>
        <a:srgbClr val="0F243E"/>
      </a:dk1>
      <a:lt1>
        <a:sysClr val="window" lastClr="FFFFFF"/>
      </a:lt1>
      <a:dk2>
        <a:srgbClr val="1F497D"/>
      </a:dk2>
      <a:lt2>
        <a:srgbClr val="F2F2F2"/>
      </a:lt2>
      <a:accent1>
        <a:srgbClr val="0F243E"/>
      </a:accent1>
      <a:accent2>
        <a:srgbClr val="17365D"/>
      </a:accent2>
      <a:accent3>
        <a:srgbClr val="245695"/>
      </a:accent3>
      <a:accent4>
        <a:srgbClr val="4180D0"/>
      </a:accent4>
      <a:accent5>
        <a:srgbClr val="6F9FD9"/>
      </a:accent5>
      <a:accent6>
        <a:srgbClr val="A3C1E6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 POINT Modèle</Template>
  <TotalTime>474</TotalTime>
  <Words>1416</Words>
  <Application>Microsoft Office PowerPoint</Application>
  <PresentationFormat>Affichage à l'écran (4:3)</PresentationFormat>
  <Paragraphs>257</Paragraphs>
  <Slides>26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modele dgg</vt:lpstr>
      <vt:lpstr>La relation entre  soignants et soignés  dans les soins palliatifs</vt:lpstr>
      <vt:lpstr>La Fondation Diaconesses de Reuilly </vt:lpstr>
      <vt:lpstr>Présentation PowerPoint</vt:lpstr>
      <vt:lpstr>La devise de la Fondation </vt:lpstr>
      <vt:lpstr>Le Pôle Soins Palliatifs</vt:lpstr>
      <vt:lpstr>Le Pôle Soins Palliatifs</vt:lpstr>
      <vt:lpstr>Les Soins palliatifs - Définition </vt:lpstr>
      <vt:lpstr>Les Soins palliatifs - Définition SFAP</vt:lpstr>
      <vt:lpstr>La prise en charge globale</vt:lpstr>
      <vt:lpstr> Un paradoxe…Welter HESBEEN </vt:lpstr>
      <vt:lpstr>La particularité de la relation</vt:lpstr>
      <vt:lpstr>La temporalité dans la relation</vt:lpstr>
      <vt:lpstr>La disponibilité dans la relation </vt:lpstr>
      <vt:lpstr>La distance dans la relation</vt:lpstr>
      <vt:lpstr>La place du silence</vt:lpstr>
      <vt:lpstr>La place des bénévoles</vt:lpstr>
      <vt:lpstr>L’éthique dans les pratiques ou une éthique du quotidien des soins</vt:lpstr>
      <vt:lpstr>La réflexion éthique</vt:lpstr>
      <vt:lpstr>Des facteurs…perturbateurs ?</vt:lpstr>
      <vt:lpstr>L’histoire de « nos » Maisons…</vt:lpstr>
      <vt:lpstr>L’histoire de « nos » Maisons…</vt:lpstr>
      <vt:lpstr>Des actions spécifiques (1)…</vt:lpstr>
      <vt:lpstr>Des actions spécifiques (2)…</vt:lpstr>
      <vt:lpstr>Quelques mots ingrédients</vt:lpstr>
      <vt:lpstr>En conclusion</vt:lpstr>
      <vt:lpstr>Merci</vt:lpstr>
    </vt:vector>
  </TitlesOfParts>
  <Company>Fondation DIACONESSES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GOMIS Marie-Hélène</dc:creator>
  <cp:lastModifiedBy>WULLSCHLEGER Jocelyne</cp:lastModifiedBy>
  <cp:revision>51</cp:revision>
  <cp:lastPrinted>2016-02-19T15:04:42Z</cp:lastPrinted>
  <dcterms:created xsi:type="dcterms:W3CDTF">2018-01-22T07:49:06Z</dcterms:created>
  <dcterms:modified xsi:type="dcterms:W3CDTF">2018-02-02T07:39:38Z</dcterms:modified>
</cp:coreProperties>
</file>