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4" r:id="rId2"/>
    <p:sldId id="265" r:id="rId3"/>
    <p:sldId id="266" r:id="rId4"/>
    <p:sldId id="273" r:id="rId5"/>
    <p:sldId id="267" r:id="rId6"/>
    <p:sldId id="268" r:id="rId7"/>
    <p:sldId id="269" r:id="rId8"/>
    <p:sldId id="270" r:id="rId9"/>
    <p:sldId id="271" r:id="rId10"/>
    <p:sldId id="274" r:id="rId11"/>
    <p:sldId id="272" r:id="rId12"/>
    <p:sldId id="289" r:id="rId13"/>
    <p:sldId id="290"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200"/>
    <a:srgbClr val="007BB1"/>
    <a:srgbClr val="25A1B1"/>
    <a:srgbClr val="A7C830"/>
    <a:srgbClr val="58B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5304" autoAdjust="0"/>
  </p:normalViewPr>
  <p:slideViewPr>
    <p:cSldViewPr snapToGrid="0">
      <p:cViewPr varScale="1">
        <p:scale>
          <a:sx n="41" d="100"/>
          <a:sy n="41" d="100"/>
        </p:scale>
        <p:origin x="1818" y="48"/>
      </p:cViewPr>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349A6CF-41DA-475A-8B81-0C363396D087}" type="datetimeFigureOut">
              <a:rPr lang="fr-FR" smtClean="0"/>
              <a:t>31/01/2019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C1CBA4-CE15-4775-AFB2-5B55A43D7A46}" type="slidenum">
              <a:rPr lang="fr-FR" smtClean="0"/>
              <a:t>‹N°›</a:t>
            </a:fld>
            <a:endParaRPr lang="fr-FR"/>
          </a:p>
        </p:txBody>
      </p:sp>
    </p:spTree>
    <p:extLst>
      <p:ext uri="{BB962C8B-B14F-4D97-AF65-F5344CB8AC3E}">
        <p14:creationId xmlns:p14="http://schemas.microsoft.com/office/powerpoint/2010/main" val="232399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solidFill>
                  <a:prstClr val="black"/>
                </a:solidFill>
              </a:rPr>
              <a:pPr/>
              <a:t>1</a:t>
            </a:fld>
            <a:endParaRPr lang="fr-FR" dirty="0">
              <a:solidFill>
                <a:prstClr val="black"/>
              </a:solidFill>
            </a:endParaRPr>
          </a:p>
        </p:txBody>
      </p:sp>
    </p:spTree>
    <p:extLst>
      <p:ext uri="{BB962C8B-B14F-4D97-AF65-F5344CB8AC3E}">
        <p14:creationId xmlns:p14="http://schemas.microsoft.com/office/powerpoint/2010/main" val="321253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38374" y="5185635"/>
            <a:ext cx="5726034" cy="5051211"/>
          </a:xfrm>
        </p:spPr>
        <p:txBody>
          <a:bodyPr/>
          <a:lstStyle/>
          <a:p>
            <a:pPr algn="just"/>
            <a:r>
              <a:rPr lang="fr-FR" sz="1400" baseline="0" dirty="0" smtClean="0">
                <a:solidFill>
                  <a:srgbClr val="0070C0"/>
                </a:solidFill>
              </a:rPr>
              <a:t>A Chemins d’Espérance, lorsque nous avons voulu réfléchir à une démarche managériale, il nous est spontanément venu (peut-être en réaction à des pratiques du passé) la question du comment avant même celle des finalités.</a:t>
            </a:r>
          </a:p>
          <a:p>
            <a:pPr algn="just"/>
            <a:r>
              <a:rPr lang="fr-FR" sz="1400" baseline="0" dirty="0" smtClean="0">
                <a:solidFill>
                  <a:srgbClr val="0070C0"/>
                </a:solidFill>
              </a:rPr>
              <a:t>Ce n’est pas le plus logique mais ça s’est imposé à nous parce que nous avions besoin de dire et de témoigner de quelque chose.</a:t>
            </a:r>
          </a:p>
          <a:p>
            <a:pPr algn="just"/>
            <a:endParaRPr lang="fr-FR" sz="1400" baseline="0" dirty="0" smtClean="0">
              <a:solidFill>
                <a:srgbClr val="0070C0"/>
              </a:solidFill>
            </a:endParaRPr>
          </a:p>
          <a:p>
            <a:pPr algn="just"/>
            <a:r>
              <a:rPr lang="fr-FR" sz="1400" baseline="0" dirty="0" smtClean="0">
                <a:solidFill>
                  <a:srgbClr val="0070C0"/>
                </a:solidFill>
              </a:rPr>
              <a:t>Et sur la question du comment, les 2 mots qui se sont imposés sont douceur et courage.</a:t>
            </a:r>
          </a:p>
          <a:p>
            <a:pPr algn="just"/>
            <a:endParaRPr lang="fr-FR" sz="1400" baseline="0" dirty="0" smtClean="0">
              <a:solidFill>
                <a:srgbClr val="0070C0"/>
              </a:solidFill>
            </a:endParaRPr>
          </a:p>
          <a:p>
            <a:pPr algn="just"/>
            <a:r>
              <a:rPr lang="fr-FR" sz="1400" baseline="0" dirty="0" smtClean="0">
                <a:solidFill>
                  <a:srgbClr val="0070C0"/>
                </a:solidFill>
              </a:rPr>
              <a:t>Nous avons ensuite travaillé sur les orientations managériales, nous les avons partagées avec nos managers, en étant toujours centrés sur le comment faire.</a:t>
            </a:r>
          </a:p>
          <a:p>
            <a:pPr algn="just"/>
            <a:endParaRPr lang="fr-FR" sz="1400" baseline="0" dirty="0" smtClean="0">
              <a:solidFill>
                <a:srgbClr val="0070C0"/>
              </a:solidFill>
            </a:endParaRPr>
          </a:p>
          <a:p>
            <a:pPr algn="just"/>
            <a:r>
              <a:rPr lang="fr-FR" sz="1400" baseline="0" dirty="0" smtClean="0">
                <a:solidFill>
                  <a:srgbClr val="0070C0"/>
                </a:solidFill>
              </a:rPr>
              <a:t>Et, en préparant l’intervention d’aujourd’hui, ce sont plutôt les finalités que nous avons cherché à faire émerger, à dégager de notre quotidien.</a:t>
            </a:r>
          </a:p>
          <a:p>
            <a:pPr algn="just"/>
            <a:endParaRPr lang="fr-FR" sz="1400" baseline="0" dirty="0" smtClean="0">
              <a:solidFill>
                <a:srgbClr val="0070C0"/>
              </a:solidFill>
            </a:endParaRPr>
          </a:p>
          <a:p>
            <a:pPr algn="just"/>
            <a:r>
              <a:rPr lang="fr-FR" sz="1400" baseline="0" dirty="0" smtClean="0">
                <a:solidFill>
                  <a:srgbClr val="0070C0"/>
                </a:solidFill>
              </a:rPr>
              <a:t>Nous en avons trouvé 4 mais il y en a sûrement beaucoup d’autres :</a:t>
            </a:r>
          </a:p>
          <a:p>
            <a:pPr marL="171450" indent="-171450" algn="just">
              <a:buFontTx/>
              <a:buChar char="-"/>
            </a:pPr>
            <a:r>
              <a:rPr lang="fr-FR" sz="1400" b="1" baseline="0" dirty="0" smtClean="0">
                <a:solidFill>
                  <a:srgbClr val="0070C0"/>
                </a:solidFill>
              </a:rPr>
              <a:t>La dignité</a:t>
            </a:r>
          </a:p>
          <a:p>
            <a:pPr marL="171450" indent="-171450" algn="just">
              <a:buFontTx/>
              <a:buChar char="-"/>
            </a:pPr>
            <a:r>
              <a:rPr lang="fr-FR" sz="1400" b="1" baseline="0" dirty="0" smtClean="0">
                <a:solidFill>
                  <a:srgbClr val="0070C0"/>
                </a:solidFill>
              </a:rPr>
              <a:t>La vérité</a:t>
            </a:r>
          </a:p>
          <a:p>
            <a:pPr marL="171450" indent="-171450" algn="just">
              <a:buFontTx/>
              <a:buChar char="-"/>
            </a:pPr>
            <a:r>
              <a:rPr lang="fr-FR" sz="1400" b="1" baseline="0" dirty="0" smtClean="0">
                <a:solidFill>
                  <a:srgbClr val="0070C0"/>
                </a:solidFill>
              </a:rPr>
              <a:t>Le service</a:t>
            </a:r>
          </a:p>
          <a:p>
            <a:pPr marL="171450" indent="-171450" algn="just">
              <a:buFontTx/>
              <a:buChar char="-"/>
            </a:pPr>
            <a:r>
              <a:rPr lang="fr-FR" sz="1400" b="1" baseline="0" dirty="0" smtClean="0">
                <a:solidFill>
                  <a:srgbClr val="0070C0"/>
                </a:solidFill>
              </a:rPr>
              <a:t>L’espérance.</a:t>
            </a: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15</a:t>
            </a:fld>
            <a:endParaRPr lang="fr-FR" dirty="0"/>
          </a:p>
        </p:txBody>
      </p:sp>
    </p:spTree>
    <p:extLst>
      <p:ext uri="{BB962C8B-B14F-4D97-AF65-F5344CB8AC3E}">
        <p14:creationId xmlns:p14="http://schemas.microsoft.com/office/powerpoint/2010/main" val="120080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0813" y="1387475"/>
            <a:ext cx="6462712" cy="3635375"/>
          </a:xfrm>
        </p:spPr>
      </p:sp>
      <p:sp>
        <p:nvSpPr>
          <p:cNvPr id="3" name="Espace réservé des commentaires 2"/>
          <p:cNvSpPr>
            <a:spLocks noGrp="1"/>
          </p:cNvSpPr>
          <p:nvPr>
            <p:ph type="body" idx="1"/>
          </p:nvPr>
        </p:nvSpPr>
        <p:spPr/>
        <p:txBody>
          <a:bodyPr/>
          <a:lstStyle/>
          <a:p>
            <a:r>
              <a:rPr lang="fr-FR" sz="1400" dirty="0" smtClean="0">
                <a:solidFill>
                  <a:srgbClr val="0070C0"/>
                </a:solidFill>
              </a:rPr>
              <a:t>La DIGNITE :</a:t>
            </a:r>
          </a:p>
          <a:p>
            <a:endParaRPr lang="fr-FR" sz="1400" dirty="0" smtClean="0">
              <a:solidFill>
                <a:srgbClr val="0070C0"/>
              </a:solidFill>
            </a:endParaRPr>
          </a:p>
          <a:p>
            <a:r>
              <a:rPr lang="fr-FR" sz="1400" dirty="0" smtClean="0">
                <a:solidFill>
                  <a:srgbClr val="0070C0"/>
                </a:solidFill>
              </a:rPr>
              <a:t>Pour nous elle se décline de 2 façons :</a:t>
            </a:r>
          </a:p>
          <a:p>
            <a:endParaRPr lang="fr-FR" sz="1400" dirty="0" smtClean="0">
              <a:solidFill>
                <a:srgbClr val="0070C0"/>
              </a:solidFill>
            </a:endParaRPr>
          </a:p>
          <a:p>
            <a:pPr marL="171450" indent="-171450">
              <a:buFontTx/>
              <a:buChar char="-"/>
            </a:pPr>
            <a:r>
              <a:rPr lang="fr-FR" sz="1400" dirty="0" smtClean="0">
                <a:solidFill>
                  <a:srgbClr val="0070C0"/>
                </a:solidFill>
              </a:rPr>
              <a:t>La dignité</a:t>
            </a:r>
            <a:r>
              <a:rPr lang="fr-FR" sz="1400" baseline="0" dirty="0" smtClean="0">
                <a:solidFill>
                  <a:srgbClr val="0070C0"/>
                </a:solidFill>
              </a:rPr>
              <a:t> de la personne humaine</a:t>
            </a:r>
          </a:p>
          <a:p>
            <a:endParaRPr lang="fr-FR" sz="1400" baseline="0" dirty="0" smtClean="0">
              <a:solidFill>
                <a:srgbClr val="0070C0"/>
              </a:solidFill>
            </a:endParaRPr>
          </a:p>
          <a:p>
            <a:pPr marL="171450" indent="-171450">
              <a:buFontTx/>
              <a:buChar char="-"/>
            </a:pPr>
            <a:r>
              <a:rPr lang="fr-FR" sz="1400" baseline="0" dirty="0" smtClean="0">
                <a:solidFill>
                  <a:srgbClr val="0070C0"/>
                </a:solidFill>
              </a:rPr>
              <a:t>Le travail comme source de dignité</a:t>
            </a:r>
            <a:endParaRPr lang="fr-FR" sz="1400" dirty="0">
              <a:solidFill>
                <a:srgbClr val="0070C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16</a:t>
            </a:fld>
            <a:endParaRPr lang="fr-FR" dirty="0"/>
          </a:p>
        </p:txBody>
      </p:sp>
    </p:spTree>
    <p:extLst>
      <p:ext uri="{BB962C8B-B14F-4D97-AF65-F5344CB8AC3E}">
        <p14:creationId xmlns:p14="http://schemas.microsoft.com/office/powerpoint/2010/main" val="837322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30300" y="157163"/>
            <a:ext cx="4883150" cy="2747962"/>
          </a:xfrm>
        </p:spPr>
      </p:sp>
      <p:sp>
        <p:nvSpPr>
          <p:cNvPr id="3" name="Espace réservé des commentaires 2"/>
          <p:cNvSpPr>
            <a:spLocks noGrp="1"/>
          </p:cNvSpPr>
          <p:nvPr>
            <p:ph type="body" idx="1"/>
          </p:nvPr>
        </p:nvSpPr>
        <p:spPr>
          <a:xfrm>
            <a:off x="253780" y="3054716"/>
            <a:ext cx="6247819" cy="7493991"/>
          </a:xfrm>
        </p:spPr>
        <p:txBody>
          <a:bodyPr/>
          <a:lstStyle/>
          <a:p>
            <a:pPr algn="just"/>
            <a:r>
              <a:rPr lang="fr-FR" sz="1400" b="1" u="sng" dirty="0" smtClean="0">
                <a:solidFill>
                  <a:srgbClr val="7030A0"/>
                </a:solidFill>
              </a:rPr>
              <a:t>L’attention au plus petit d’entre nous : </a:t>
            </a:r>
          </a:p>
          <a:p>
            <a:pPr marL="628650" lvl="1" indent="-171450" algn="just">
              <a:buFontTx/>
              <a:buChar char="-"/>
            </a:pPr>
            <a:r>
              <a:rPr lang="fr-FR" sz="1400" dirty="0" smtClean="0">
                <a:solidFill>
                  <a:srgbClr val="7030A0"/>
                </a:solidFill>
              </a:rPr>
              <a:t>Connaître et reconnaître chacun quel</a:t>
            </a:r>
            <a:r>
              <a:rPr lang="fr-FR" sz="1400" baseline="0" dirty="0" smtClean="0">
                <a:solidFill>
                  <a:srgbClr val="7030A0"/>
                </a:solidFill>
              </a:rPr>
              <a:t> que soit sa fonction, sa mission, son positionnement dans l’organigramme : saluer, connaître le nom des gens, connaître un peu leur vie</a:t>
            </a:r>
          </a:p>
          <a:p>
            <a:pPr marL="628650" lvl="1" indent="-171450" algn="just">
              <a:buFontTx/>
              <a:buChar char="-"/>
            </a:pPr>
            <a:r>
              <a:rPr lang="fr-FR" sz="1400" baseline="0" dirty="0" smtClean="0">
                <a:solidFill>
                  <a:srgbClr val="7030A0"/>
                </a:solidFill>
              </a:rPr>
              <a:t>Traiter toutes les demandes avec autant d’importance : </a:t>
            </a:r>
          </a:p>
          <a:p>
            <a:pPr marL="1085850" lvl="2" indent="-171450" algn="just">
              <a:buFontTx/>
              <a:buChar char="-"/>
            </a:pPr>
            <a:r>
              <a:rPr lang="fr-FR" sz="1400" baseline="0" dirty="0" smtClean="0">
                <a:solidFill>
                  <a:srgbClr val="7030A0"/>
                </a:solidFill>
              </a:rPr>
              <a:t>prendre la mesure de l’importance d’une augmentation de cotisation prévoyance sur un salaire de SMIC</a:t>
            </a:r>
          </a:p>
          <a:p>
            <a:pPr marL="1085850" lvl="2" indent="-171450" algn="just">
              <a:buFontTx/>
              <a:buChar char="-"/>
            </a:pPr>
            <a:r>
              <a:rPr lang="fr-FR" sz="1400" baseline="0" dirty="0" smtClean="0">
                <a:solidFill>
                  <a:srgbClr val="7030A0"/>
                </a:solidFill>
              </a:rPr>
              <a:t>prendre la mesure de l’importance d’une roue de chariot bloquée</a:t>
            </a:r>
          </a:p>
          <a:p>
            <a:pPr marL="457200" lvl="1" indent="0" algn="just">
              <a:buFontTx/>
              <a:buNone/>
            </a:pPr>
            <a:endParaRPr lang="fr-FR" sz="1400" baseline="0" dirty="0" smtClean="0">
              <a:solidFill>
                <a:srgbClr val="7030A0"/>
              </a:solidFill>
            </a:endParaRPr>
          </a:p>
          <a:p>
            <a:pPr marL="628650" lvl="1" indent="-171450" algn="just">
              <a:buFontTx/>
              <a:buChar char="-"/>
            </a:pPr>
            <a:r>
              <a:rPr lang="fr-FR" sz="1400" baseline="0" dirty="0" smtClean="0">
                <a:solidFill>
                  <a:srgbClr val="7030A0"/>
                </a:solidFill>
              </a:rPr>
              <a:t>Porter attention aux conditions de travail (ex : les vestiaires, les salles de repos)</a:t>
            </a:r>
          </a:p>
          <a:p>
            <a:pPr marL="628650" lvl="1" indent="-171450" algn="just">
              <a:buFontTx/>
              <a:buChar char="-"/>
            </a:pPr>
            <a:r>
              <a:rPr lang="fr-FR" sz="1400" baseline="0" dirty="0" smtClean="0">
                <a:solidFill>
                  <a:srgbClr val="7030A0"/>
                </a:solidFill>
              </a:rPr>
              <a:t>Reconnaître chaque personne qui intervient dans l’entreprise qu’elle soit ou non notre salariée (ex : histoire du train)</a:t>
            </a:r>
          </a:p>
          <a:p>
            <a:pPr marL="628650" lvl="1" indent="-171450" algn="just">
              <a:buFontTx/>
              <a:buChar char="-"/>
            </a:pPr>
            <a:r>
              <a:rPr lang="fr-FR" sz="1400" baseline="0" dirty="0" smtClean="0">
                <a:solidFill>
                  <a:srgbClr val="7030A0"/>
                </a:solidFill>
              </a:rPr>
              <a:t>Dans les événements de l’établissement, inviter tout le monde</a:t>
            </a:r>
          </a:p>
          <a:p>
            <a:pPr marL="628650" lvl="1" indent="-171450" algn="just">
              <a:buFontTx/>
              <a:buChar char="-"/>
            </a:pPr>
            <a:r>
              <a:rPr lang="fr-FR" sz="1400" baseline="0" dirty="0" smtClean="0">
                <a:solidFill>
                  <a:srgbClr val="7030A0"/>
                </a:solidFill>
              </a:rPr>
              <a:t>Dans les relations avec les IRP, prendre le temps de la compréhension pour chacun</a:t>
            </a:r>
          </a:p>
          <a:p>
            <a:pPr marL="628650" lvl="1" indent="-171450" algn="just">
              <a:buFontTx/>
              <a:buChar char="-"/>
            </a:pPr>
            <a:r>
              <a:rPr lang="fr-FR" sz="1400" baseline="0" dirty="0" smtClean="0">
                <a:solidFill>
                  <a:srgbClr val="7030A0"/>
                </a:solidFill>
              </a:rPr>
              <a:t>L’accompagnement doit être inversement proportionnel au niveau de responsabilité (ex : ouverture des comptes CPF)</a:t>
            </a:r>
          </a:p>
          <a:p>
            <a:pPr marL="457200" lvl="1" indent="0" algn="just">
              <a:buFontTx/>
              <a:buNone/>
            </a:pPr>
            <a:endParaRPr lang="fr-FR" sz="1400" baseline="0" dirty="0" smtClean="0">
              <a:solidFill>
                <a:srgbClr val="7030A0"/>
              </a:solidFill>
            </a:endParaRPr>
          </a:p>
          <a:p>
            <a:pPr marL="457200" lvl="1" indent="0" algn="just">
              <a:buFontTx/>
              <a:buNone/>
            </a:pPr>
            <a:r>
              <a:rPr lang="fr-FR" sz="1400" baseline="0" dirty="0" smtClean="0">
                <a:solidFill>
                  <a:srgbClr val="7030A0"/>
                </a:solidFill>
              </a:rPr>
              <a:t>- Quel que soit son poste, on peut être remplacé mais on est irremplaçable : l’absence est perturbante et le retour doit être marqué</a:t>
            </a:r>
          </a:p>
          <a:p>
            <a:pPr marL="457200" lvl="1" indent="0" algn="just">
              <a:buFontTx/>
              <a:buNone/>
            </a:pPr>
            <a:endParaRPr lang="fr-FR" sz="1400" baseline="0" dirty="0" smtClean="0">
              <a:solidFill>
                <a:srgbClr val="7030A0"/>
              </a:solidFill>
            </a:endParaRPr>
          </a:p>
          <a:p>
            <a:pPr marL="628650" lvl="1" indent="-171450" algn="just">
              <a:buFontTx/>
              <a:buChar char="-"/>
            </a:pPr>
            <a:r>
              <a:rPr lang="fr-FR" sz="1400" baseline="0" dirty="0" smtClean="0">
                <a:solidFill>
                  <a:srgbClr val="7030A0"/>
                </a:solidFill>
              </a:rPr>
              <a:t>Reconnaître la capacité de chacun quel que soit son poste à être pertinent pour parler de son travail</a:t>
            </a:r>
          </a:p>
          <a:p>
            <a:pPr marL="628650" lvl="1" indent="-171450" algn="just">
              <a:buFontTx/>
              <a:buChar char="-"/>
            </a:pPr>
            <a:endParaRPr lang="fr-FR" sz="1400" baseline="0" dirty="0" smtClean="0">
              <a:solidFill>
                <a:srgbClr val="7030A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solidFill>
                  <a:srgbClr val="7030A0"/>
                </a:solidFill>
              </a:rPr>
              <a:t>L’attention au plus faible d’entre nous : </a:t>
            </a:r>
          </a:p>
          <a:p>
            <a:pPr marL="628650" lvl="1" indent="-171450" algn="just">
              <a:buFontTx/>
              <a:buChar char="-"/>
            </a:pPr>
            <a:r>
              <a:rPr lang="fr-FR" sz="1400" b="0" u="none" baseline="0" dirty="0" smtClean="0">
                <a:solidFill>
                  <a:srgbClr val="7030A0"/>
                </a:solidFill>
              </a:rPr>
              <a:t>Celui qui est malade, en deuil, fatigué (ex : maintien du lien pendant la maladie)</a:t>
            </a:r>
          </a:p>
          <a:p>
            <a:pPr marL="628650" lvl="1" indent="-171450" algn="just">
              <a:buFontTx/>
              <a:buChar char="-"/>
            </a:pPr>
            <a:r>
              <a:rPr lang="fr-FR" sz="1400" b="0" u="none" baseline="0" dirty="0" smtClean="0">
                <a:solidFill>
                  <a:srgbClr val="7030A0"/>
                </a:solidFill>
              </a:rPr>
              <a:t>Celui qui apprend, qui découvre (ex : accepter de recruter un débutant)</a:t>
            </a:r>
          </a:p>
          <a:p>
            <a:pPr marL="628650" lvl="1" indent="-171450" algn="just">
              <a:buFontTx/>
              <a:buChar char="-"/>
            </a:pPr>
            <a:r>
              <a:rPr lang="fr-FR" sz="1400" b="0" u="none" baseline="0" dirty="0" smtClean="0">
                <a:solidFill>
                  <a:srgbClr val="7030A0"/>
                </a:solidFill>
              </a:rPr>
              <a:t>Celui qui se décourage car il fait la même chose depuis longtemps et ne voit pas d’issue (ex : accepter de recruter ou de garder un senior)</a:t>
            </a:r>
          </a:p>
          <a:p>
            <a:pPr marL="171450" indent="-171450" algn="just">
              <a:buFontTx/>
              <a:buChar char="-"/>
            </a:pPr>
            <a:endParaRPr lang="fr-FR" sz="1400" b="0" u="none" dirty="0" smtClean="0">
              <a:solidFill>
                <a:srgbClr val="7030A0"/>
              </a:solidFill>
            </a:endParaRPr>
          </a:p>
          <a:p>
            <a:pPr marL="628650" lvl="1" indent="-171450" algn="just">
              <a:buFontTx/>
              <a:buChar char="-"/>
            </a:pPr>
            <a:endParaRPr lang="fr-FR" sz="1400" b="1" u="sng" baseline="0" dirty="0" smtClean="0">
              <a:solidFill>
                <a:srgbClr val="7030A0"/>
              </a:solidFill>
            </a:endParaRPr>
          </a:p>
          <a:p>
            <a:pPr marL="628650" lvl="1" indent="-171450" algn="just">
              <a:buFontTx/>
              <a:buChar char="-"/>
            </a:pPr>
            <a:endParaRPr lang="fr-FR" sz="1400" baseline="0" dirty="0" smtClean="0">
              <a:solidFill>
                <a:srgbClr val="7030A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17</a:t>
            </a:fld>
            <a:endParaRPr lang="fr-FR" dirty="0"/>
          </a:p>
        </p:txBody>
      </p:sp>
    </p:spTree>
    <p:extLst>
      <p:ext uri="{BB962C8B-B14F-4D97-AF65-F5344CB8AC3E}">
        <p14:creationId xmlns:p14="http://schemas.microsoft.com/office/powerpoint/2010/main" val="3240014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7750" y="182563"/>
            <a:ext cx="4622800" cy="2600325"/>
          </a:xfrm>
        </p:spPr>
      </p:sp>
      <p:sp>
        <p:nvSpPr>
          <p:cNvPr id="3" name="Espace réservé des commentaires 2"/>
          <p:cNvSpPr>
            <a:spLocks noGrp="1"/>
          </p:cNvSpPr>
          <p:nvPr>
            <p:ph type="body" idx="1"/>
          </p:nvPr>
        </p:nvSpPr>
        <p:spPr>
          <a:xfrm>
            <a:off x="270144" y="3015010"/>
            <a:ext cx="6178583" cy="6368972"/>
          </a:xfrm>
        </p:spPr>
        <p:txBody>
          <a:bodyPr/>
          <a:lstStyle/>
          <a:p>
            <a:r>
              <a:rPr lang="fr-FR" sz="1400" dirty="0" smtClean="0">
                <a:solidFill>
                  <a:srgbClr val="0070C0"/>
                </a:solidFill>
              </a:rPr>
              <a:t>Le travail,</a:t>
            </a:r>
            <a:r>
              <a:rPr lang="fr-FR" sz="1400" baseline="0" dirty="0" smtClean="0">
                <a:solidFill>
                  <a:srgbClr val="0070C0"/>
                </a:solidFill>
              </a:rPr>
              <a:t> quel qu’il soit (dans une entreprise, dans une association ou à la maison), est, nous le pensons, source de dignité.</a:t>
            </a:r>
          </a:p>
          <a:p>
            <a:r>
              <a:rPr lang="fr-FR" sz="1400" baseline="0" dirty="0" smtClean="0">
                <a:solidFill>
                  <a:srgbClr val="0070C0"/>
                </a:solidFill>
              </a:rPr>
              <a:t>Pourquoi ?</a:t>
            </a:r>
          </a:p>
          <a:p>
            <a:pPr marL="171450" indent="-171450">
              <a:buFontTx/>
              <a:buChar char="-"/>
            </a:pPr>
            <a:r>
              <a:rPr lang="fr-FR" sz="1400" baseline="0" dirty="0" smtClean="0">
                <a:solidFill>
                  <a:srgbClr val="0070C0"/>
                </a:solidFill>
              </a:rPr>
              <a:t>c’est contribuer à la marche du monde</a:t>
            </a:r>
          </a:p>
          <a:p>
            <a:pPr marL="171450" indent="-171450">
              <a:buFontTx/>
              <a:buChar char="-"/>
            </a:pPr>
            <a:r>
              <a:rPr lang="fr-FR" sz="1400" baseline="0" dirty="0" smtClean="0">
                <a:solidFill>
                  <a:srgbClr val="0070C0"/>
                </a:solidFill>
              </a:rPr>
              <a:t>Donc y trouver sa place, s’y sentir utile</a:t>
            </a:r>
          </a:p>
          <a:p>
            <a:pPr marL="0" indent="0">
              <a:buFontTx/>
              <a:buNone/>
            </a:pPr>
            <a:endParaRPr lang="fr-FR" sz="1400" baseline="0" dirty="0" smtClean="0">
              <a:solidFill>
                <a:srgbClr val="0070C0"/>
              </a:solidFill>
            </a:endParaRPr>
          </a:p>
          <a:p>
            <a:pPr marL="0" indent="0">
              <a:buFontTx/>
              <a:buNone/>
            </a:pPr>
            <a:r>
              <a:rPr lang="fr-FR" sz="1400" baseline="0" dirty="0" smtClean="0">
                <a:solidFill>
                  <a:srgbClr val="0070C0"/>
                </a:solidFill>
              </a:rPr>
              <a:t>Notre secteur d’activité nous influence un peu mais nous voyons dans nos établissements qu’un des principaux freins au vieillissement est le sentiment d’utilité sociale.</a:t>
            </a:r>
          </a:p>
          <a:p>
            <a:pPr marL="0" indent="0">
              <a:buFontTx/>
              <a:buNone/>
            </a:pPr>
            <a:endParaRPr lang="fr-FR" sz="1400" baseline="0" dirty="0" smtClean="0">
              <a:solidFill>
                <a:srgbClr val="0070C0"/>
              </a:solidFill>
            </a:endParaRPr>
          </a:p>
          <a:p>
            <a:pPr marL="0" indent="0">
              <a:buFontTx/>
              <a:buNone/>
            </a:pPr>
            <a:r>
              <a:rPr lang="fr-FR" sz="1400" baseline="0" dirty="0" smtClean="0">
                <a:solidFill>
                  <a:srgbClr val="0070C0"/>
                </a:solidFill>
              </a:rPr>
              <a:t>C’est ce sentiment que les salariés doivent trouver dans leur travail et c’est sûrement aujourd’hui celui qui est le plus mis à mal.</a:t>
            </a:r>
          </a:p>
          <a:p>
            <a:pPr marL="0" indent="0">
              <a:buFontTx/>
              <a:buNone/>
            </a:pPr>
            <a:endParaRPr lang="fr-FR" sz="1400" baseline="0" dirty="0" smtClean="0">
              <a:solidFill>
                <a:srgbClr val="0070C0"/>
              </a:solidFill>
            </a:endParaRPr>
          </a:p>
          <a:p>
            <a:pPr marL="0" indent="0">
              <a:buFontTx/>
              <a:buNone/>
            </a:pPr>
            <a:r>
              <a:rPr lang="fr-FR" sz="1400" b="1" u="sng" baseline="0" dirty="0" smtClean="0">
                <a:solidFill>
                  <a:srgbClr val="0070C0"/>
                </a:solidFill>
              </a:rPr>
              <a:t>Chacun a besoin d’un travail et non de tâches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z="1400" baseline="0" dirty="0" smtClean="0">
                <a:solidFill>
                  <a:srgbClr val="0070C0"/>
                </a:solidFill>
              </a:rPr>
              <a:t>Une vraie réflexion à engager dans nos organisations sur le morcellement des tâches : dans nos établissements, nous luttons :</a:t>
            </a:r>
          </a:p>
          <a:p>
            <a:pPr marL="1085850" lvl="2" indent="-171450">
              <a:buFontTx/>
              <a:buChar char="-"/>
            </a:pPr>
            <a:r>
              <a:rPr lang="fr-FR" sz="1400" baseline="0" dirty="0" smtClean="0">
                <a:solidFill>
                  <a:srgbClr val="0070C0"/>
                </a:solidFill>
              </a:rPr>
              <a:t>Contre la taylorisation du travail social : 9 mn pour une toilette avec le risque de mettre des soignantes que sur les toilettes car elles sont plus rapides</a:t>
            </a:r>
          </a:p>
          <a:p>
            <a:pPr marL="1085850" lvl="2" indent="-171450">
              <a:buFontTx/>
              <a:buChar char="-"/>
            </a:pPr>
            <a:r>
              <a:rPr lang="fr-FR" sz="1400" baseline="0" dirty="0" smtClean="0">
                <a:solidFill>
                  <a:srgbClr val="0070C0"/>
                </a:solidFill>
              </a:rPr>
              <a:t>Contre l’empilement fiche d’emploi/fiche de fonction/fiche de poste/fiche de tâches : un empilement qui déresponsabilise et infantilise</a:t>
            </a:r>
          </a:p>
          <a:p>
            <a:pPr marL="628650" lvl="1" indent="-171450">
              <a:buFontTx/>
              <a:buChar char="-"/>
            </a:pPr>
            <a:endParaRPr lang="fr-FR" sz="1400" baseline="0" dirty="0" smtClean="0">
              <a:solidFill>
                <a:srgbClr val="0070C0"/>
              </a:solidFill>
            </a:endParaRPr>
          </a:p>
          <a:p>
            <a:pPr marL="628650" lvl="1" indent="-171450">
              <a:buFontTx/>
              <a:buChar char="-"/>
            </a:pPr>
            <a:r>
              <a:rPr lang="fr-FR" sz="1400" baseline="0" dirty="0" smtClean="0">
                <a:solidFill>
                  <a:srgbClr val="0070C0"/>
                </a:solidFill>
              </a:rPr>
              <a:t>Chacun a besoin d’un travail : le perdre, au-delà de l’aspect financier, est un enjeu d’identité</a:t>
            </a:r>
          </a:p>
          <a:p>
            <a:pPr marL="1085850" lvl="2" indent="-171450">
              <a:buFontTx/>
              <a:buChar char="-"/>
            </a:pPr>
            <a:endParaRPr lang="fr-FR" sz="1400" baseline="0" dirty="0" smtClean="0">
              <a:solidFill>
                <a:srgbClr val="0070C0"/>
              </a:solidFill>
            </a:endParaRPr>
          </a:p>
          <a:p>
            <a:pPr marL="0" indent="0">
              <a:buFontTx/>
              <a:buNone/>
            </a:pPr>
            <a:r>
              <a:rPr lang="fr-FR" sz="1400" b="1" u="sng" baseline="0" dirty="0" smtClean="0">
                <a:solidFill>
                  <a:srgbClr val="0070C0"/>
                </a:solidFill>
              </a:rPr>
              <a:t>Chacun est capable de travail :</a:t>
            </a:r>
          </a:p>
          <a:p>
            <a:pPr marL="628650" lvl="1" indent="-171450">
              <a:buFontTx/>
              <a:buChar char="-"/>
            </a:pPr>
            <a:r>
              <a:rPr lang="fr-FR" sz="1400" baseline="0" dirty="0" smtClean="0">
                <a:solidFill>
                  <a:srgbClr val="0070C0"/>
                </a:solidFill>
              </a:rPr>
              <a:t>Même lorsqu’il est en difficulté</a:t>
            </a:r>
          </a:p>
          <a:p>
            <a:pPr marL="628650" lvl="1" indent="-171450">
              <a:buFontTx/>
              <a:buChar char="-"/>
            </a:pPr>
            <a:r>
              <a:rPr lang="fr-FR" sz="1400" baseline="0" dirty="0" smtClean="0">
                <a:solidFill>
                  <a:srgbClr val="0070C0"/>
                </a:solidFill>
              </a:rPr>
              <a:t>En aménageant son poste si nécessaire</a:t>
            </a:r>
          </a:p>
          <a:p>
            <a:pPr marL="628650" lvl="1" indent="-171450">
              <a:buFontTx/>
              <a:buChar char="-"/>
            </a:pPr>
            <a:r>
              <a:rPr lang="fr-FR" sz="1400" baseline="0" dirty="0" smtClean="0">
                <a:solidFill>
                  <a:srgbClr val="0070C0"/>
                </a:solidFill>
              </a:rPr>
              <a:t>Avec une vraie question à laquelle nous ne savons pas apporter de réponse : est-ce que les associations, avec d’autres, ont sur ce plan une vocation particulière ?</a:t>
            </a:r>
          </a:p>
          <a:p>
            <a:pPr marL="171450" indent="-171450">
              <a:buFontTx/>
              <a:buChar char="-"/>
            </a:pPr>
            <a:endParaRPr lang="fr-FR" sz="1400" baseline="0" dirty="0" smtClean="0">
              <a:solidFill>
                <a:srgbClr val="0070C0"/>
              </a:solidFill>
            </a:endParaRPr>
          </a:p>
          <a:p>
            <a:pPr marL="0" indent="0">
              <a:buFontTx/>
              <a:buNone/>
            </a:pPr>
            <a:endParaRPr lang="fr-FR" sz="1400" dirty="0">
              <a:solidFill>
                <a:srgbClr val="0070C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18</a:t>
            </a:fld>
            <a:endParaRPr lang="fr-FR" dirty="0"/>
          </a:p>
        </p:txBody>
      </p:sp>
    </p:spTree>
    <p:extLst>
      <p:ext uri="{BB962C8B-B14F-4D97-AF65-F5344CB8AC3E}">
        <p14:creationId xmlns:p14="http://schemas.microsoft.com/office/powerpoint/2010/main" val="174810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400" dirty="0" smtClean="0">
                <a:solidFill>
                  <a:srgbClr val="0070C0"/>
                </a:solidFill>
              </a:rPr>
              <a:t>LA VERITE</a:t>
            </a:r>
          </a:p>
          <a:p>
            <a:pPr algn="just"/>
            <a:endParaRPr lang="fr-FR" sz="1400" dirty="0" smtClean="0">
              <a:solidFill>
                <a:srgbClr val="0070C0"/>
              </a:solidFill>
            </a:endParaRPr>
          </a:p>
          <a:p>
            <a:pPr algn="just"/>
            <a:r>
              <a:rPr lang="fr-FR" sz="1400" dirty="0" smtClean="0">
                <a:solidFill>
                  <a:srgbClr val="0070C0"/>
                </a:solidFill>
              </a:rPr>
              <a:t>L’exigence</a:t>
            </a:r>
            <a:r>
              <a:rPr lang="fr-FR" sz="1400" baseline="0" dirty="0" smtClean="0">
                <a:solidFill>
                  <a:srgbClr val="0070C0"/>
                </a:solidFill>
              </a:rPr>
              <a:t> de vérité s’exerce, pour nous, tant vis-à-vis des personnes que sur les actions que nous menons</a:t>
            </a:r>
            <a:endParaRPr lang="fr-FR" sz="1400" dirty="0">
              <a:solidFill>
                <a:srgbClr val="0070C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19</a:t>
            </a:fld>
            <a:endParaRPr lang="fr-FR" dirty="0"/>
          </a:p>
        </p:txBody>
      </p:sp>
    </p:spTree>
    <p:extLst>
      <p:ext uri="{BB962C8B-B14F-4D97-AF65-F5344CB8AC3E}">
        <p14:creationId xmlns:p14="http://schemas.microsoft.com/office/powerpoint/2010/main" val="154915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47713" y="222250"/>
            <a:ext cx="5308600" cy="2986088"/>
          </a:xfrm>
        </p:spPr>
      </p:sp>
      <p:sp>
        <p:nvSpPr>
          <p:cNvPr id="3" name="Espace réservé des commentaires 2"/>
          <p:cNvSpPr>
            <a:spLocks noGrp="1"/>
          </p:cNvSpPr>
          <p:nvPr>
            <p:ph type="body" idx="1"/>
          </p:nvPr>
        </p:nvSpPr>
        <p:spPr>
          <a:xfrm>
            <a:off x="258060" y="3425311"/>
            <a:ext cx="6287346" cy="6977806"/>
          </a:xfrm>
        </p:spPr>
        <p:txBody>
          <a:bodyPr/>
          <a:lstStyle/>
          <a:p>
            <a:r>
              <a:rPr lang="fr-FR" sz="1400" dirty="0" smtClean="0">
                <a:solidFill>
                  <a:srgbClr val="7030A0"/>
                </a:solidFill>
              </a:rPr>
              <a:t>Un</a:t>
            </a:r>
            <a:r>
              <a:rPr lang="fr-FR" sz="1400" baseline="0" dirty="0" smtClean="0">
                <a:solidFill>
                  <a:srgbClr val="7030A0"/>
                </a:solidFill>
              </a:rPr>
              <a:t> sujet vraiment difficile avec des vraies questions autour de vérité, transparence, authenticité</a:t>
            </a:r>
          </a:p>
          <a:p>
            <a:r>
              <a:rPr lang="fr-FR" sz="1400" baseline="0" dirty="0" smtClean="0">
                <a:solidFill>
                  <a:srgbClr val="7030A0"/>
                </a:solidFill>
              </a:rPr>
              <a:t>« on ne veut pas lui faire de peine »</a:t>
            </a:r>
          </a:p>
          <a:p>
            <a:r>
              <a:rPr lang="fr-FR" sz="1400" baseline="0" dirty="0" smtClean="0">
                <a:solidFill>
                  <a:srgbClr val="7030A0"/>
                </a:solidFill>
              </a:rPr>
              <a:t>« la correction fraternelle »</a:t>
            </a:r>
          </a:p>
          <a:p>
            <a:endParaRPr lang="fr-FR" sz="1400" baseline="0" dirty="0" smtClean="0">
              <a:solidFill>
                <a:srgbClr val="7030A0"/>
              </a:solidFill>
            </a:endParaRPr>
          </a:p>
          <a:p>
            <a:r>
              <a:rPr lang="fr-FR" sz="1400" baseline="0" dirty="0" smtClean="0">
                <a:solidFill>
                  <a:srgbClr val="7030A0"/>
                </a:solidFill>
              </a:rPr>
              <a:t>On peut osciller entre les deux, ce qui est très déstabilisant.</a:t>
            </a:r>
          </a:p>
          <a:p>
            <a:endParaRPr lang="fr-FR" sz="1400" baseline="0" dirty="0" smtClean="0">
              <a:solidFill>
                <a:srgbClr val="7030A0"/>
              </a:solidFill>
            </a:endParaRPr>
          </a:p>
          <a:p>
            <a:r>
              <a:rPr lang="fr-FR" sz="1400" baseline="0" dirty="0" smtClean="0">
                <a:solidFill>
                  <a:srgbClr val="7030A0"/>
                </a:solidFill>
              </a:rPr>
              <a:t>Peut-être l’espace où se joue la juste distance : on </a:t>
            </a:r>
            <a:r>
              <a:rPr lang="fr-FR" sz="1400" baseline="0" dirty="0" err="1" smtClean="0">
                <a:solidFill>
                  <a:srgbClr val="7030A0"/>
                </a:solidFill>
              </a:rPr>
              <a:t>réobjective</a:t>
            </a:r>
            <a:r>
              <a:rPr lang="fr-FR" sz="1400" baseline="0" dirty="0" smtClean="0">
                <a:solidFill>
                  <a:srgbClr val="7030A0"/>
                </a:solidFill>
              </a:rPr>
              <a:t> par rapport à une production et/ou un comportement attendu, quel que soit l’enthousiasme et la foi partagés</a:t>
            </a:r>
          </a:p>
          <a:p>
            <a:endParaRPr lang="fr-FR" sz="1400" baseline="0" dirty="0" smtClean="0">
              <a:solidFill>
                <a:srgbClr val="7030A0"/>
              </a:solidFill>
            </a:endParaRPr>
          </a:p>
          <a:p>
            <a:r>
              <a:rPr lang="fr-FR" sz="1400" b="1" u="sng" baseline="0" dirty="0" smtClean="0">
                <a:solidFill>
                  <a:srgbClr val="7030A0"/>
                </a:solidFill>
              </a:rPr>
              <a:t>Le courage de dire ce qui ne va pas :</a:t>
            </a:r>
          </a:p>
          <a:p>
            <a:pPr marL="171450" indent="-171450">
              <a:buFontTx/>
              <a:buChar char="-"/>
            </a:pPr>
            <a:r>
              <a:rPr lang="fr-FR" sz="1400" baseline="0" dirty="0" smtClean="0">
                <a:solidFill>
                  <a:srgbClr val="7030A0"/>
                </a:solidFill>
              </a:rPr>
              <a:t>On a tous connu un manager disant : « je ne peux plus le garder » et un dossier d’un vide sidéral…</a:t>
            </a:r>
          </a:p>
          <a:p>
            <a:pPr marL="171450" indent="-171450">
              <a:buFontTx/>
              <a:buChar char="-"/>
            </a:pPr>
            <a:r>
              <a:rPr lang="fr-FR" sz="1400" baseline="0" dirty="0" smtClean="0">
                <a:solidFill>
                  <a:srgbClr val="7030A0"/>
                </a:solidFill>
              </a:rPr>
              <a:t>Jamais facile</a:t>
            </a:r>
          </a:p>
          <a:p>
            <a:pPr marL="171450" indent="-171450">
              <a:buFontTx/>
              <a:buChar char="-"/>
            </a:pPr>
            <a:r>
              <a:rPr lang="fr-FR" sz="1400" baseline="0" dirty="0" smtClean="0">
                <a:solidFill>
                  <a:srgbClr val="7030A0"/>
                </a:solidFill>
              </a:rPr>
              <a:t>Des outils très classiques dans la fixation d’objectifs, dans l’évaluation de l’atteinte des objectifs</a:t>
            </a:r>
          </a:p>
          <a:p>
            <a:pPr marL="171450" indent="-171450">
              <a:buFontTx/>
              <a:buChar char="-"/>
            </a:pPr>
            <a:r>
              <a:rPr lang="fr-FR" sz="1400" baseline="0" dirty="0" smtClean="0">
                <a:solidFill>
                  <a:srgbClr val="7030A0"/>
                </a:solidFill>
              </a:rPr>
              <a:t>Ce qui est important, c’est de laisser une trace qui permet cette objectivation dans le temps</a:t>
            </a:r>
          </a:p>
          <a:p>
            <a:pPr marL="171450" indent="-171450">
              <a:buFontTx/>
              <a:buChar char="-"/>
            </a:pPr>
            <a:r>
              <a:rPr lang="fr-FR" sz="1400" baseline="0" dirty="0" smtClean="0">
                <a:solidFill>
                  <a:srgbClr val="7030A0"/>
                </a:solidFill>
              </a:rPr>
              <a:t>D’où l’importance :</a:t>
            </a:r>
          </a:p>
          <a:p>
            <a:pPr marL="628650" lvl="1" indent="-171450">
              <a:buFontTx/>
              <a:buChar char="-"/>
            </a:pPr>
            <a:r>
              <a:rPr lang="fr-FR" sz="1400" baseline="0" dirty="0" smtClean="0">
                <a:solidFill>
                  <a:srgbClr val="7030A0"/>
                </a:solidFill>
              </a:rPr>
              <a:t>d’instances d’objectivation (type comité carrière), y compris partagées avec les administrateurs</a:t>
            </a:r>
          </a:p>
          <a:p>
            <a:pPr marL="628650" lvl="1" indent="-171450">
              <a:buFontTx/>
              <a:buChar char="-"/>
            </a:pPr>
            <a:r>
              <a:rPr lang="fr-FR" sz="1400" baseline="0" dirty="0" smtClean="0">
                <a:solidFill>
                  <a:srgbClr val="7030A0"/>
                </a:solidFill>
              </a:rPr>
              <a:t>de temps laissés pour prendre du recul</a:t>
            </a:r>
          </a:p>
          <a:p>
            <a:pPr marL="171450" indent="-171450">
              <a:buFontTx/>
              <a:buChar char="-"/>
            </a:pPr>
            <a:r>
              <a:rPr lang="fr-FR" sz="1400" b="0" u="none" baseline="0" dirty="0" smtClean="0">
                <a:solidFill>
                  <a:srgbClr val="7030A0"/>
                </a:solidFill>
              </a:rPr>
              <a:t>Le courage de dire peut libérer l’autre</a:t>
            </a:r>
          </a:p>
          <a:p>
            <a:pPr marL="0" indent="0">
              <a:buFontTx/>
              <a:buNone/>
            </a:pPr>
            <a:endParaRPr lang="fr-FR" sz="1400" b="1" u="sng" baseline="0" dirty="0" smtClean="0">
              <a:solidFill>
                <a:srgbClr val="7030A0"/>
              </a:solidFill>
            </a:endParaRPr>
          </a:p>
          <a:p>
            <a:r>
              <a:rPr lang="fr-FR" sz="1400" b="1" u="sng" baseline="0" dirty="0" smtClean="0">
                <a:solidFill>
                  <a:srgbClr val="7030A0"/>
                </a:solidFill>
              </a:rPr>
              <a:t>Le courage de reconnaître le travail de l’autre :</a:t>
            </a:r>
          </a:p>
          <a:p>
            <a:pPr marL="171450" indent="-171450">
              <a:buFontTx/>
              <a:buChar char="-"/>
            </a:pPr>
            <a:r>
              <a:rPr lang="fr-FR" sz="1400" b="0" u="none" baseline="0" dirty="0" smtClean="0">
                <a:solidFill>
                  <a:srgbClr val="7030A0"/>
                </a:solidFill>
              </a:rPr>
              <a:t>Savoir s’effacer dans les réussites et, pour chacun d’entre nous, ce n’est pas si facile surtout si nous avons du « porter » le collaborateur en question jusqu’à sa réussite</a:t>
            </a:r>
          </a:p>
          <a:p>
            <a:pPr marL="171450" indent="-171450">
              <a:buFontTx/>
              <a:buChar char="-"/>
            </a:pPr>
            <a:endParaRPr lang="fr-FR" sz="1400" b="0" u="none" baseline="0" dirty="0" smtClean="0">
              <a:solidFill>
                <a:srgbClr val="7030A0"/>
              </a:solidFill>
            </a:endParaRPr>
          </a:p>
          <a:p>
            <a:pPr marL="628650" lvl="1" indent="-171450">
              <a:buFontTx/>
              <a:buChar char="-"/>
            </a:pPr>
            <a:endParaRPr lang="fr-FR" sz="1400" baseline="0" dirty="0" smtClean="0">
              <a:solidFill>
                <a:srgbClr val="7030A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20</a:t>
            </a:fld>
            <a:endParaRPr lang="fr-FR" dirty="0"/>
          </a:p>
        </p:txBody>
      </p:sp>
    </p:spTree>
    <p:extLst>
      <p:ext uri="{BB962C8B-B14F-4D97-AF65-F5344CB8AC3E}">
        <p14:creationId xmlns:p14="http://schemas.microsoft.com/office/powerpoint/2010/main" val="1298061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400" b="1" u="sng" dirty="0" smtClean="0">
                <a:solidFill>
                  <a:srgbClr val="0070C0"/>
                </a:solidFill>
              </a:rPr>
              <a:t>Pas</a:t>
            </a:r>
            <a:r>
              <a:rPr lang="fr-FR" sz="1400" b="1" u="sng" baseline="0" dirty="0" smtClean="0">
                <a:solidFill>
                  <a:srgbClr val="0070C0"/>
                </a:solidFill>
              </a:rPr>
              <a:t> d’instrumentalisation :</a:t>
            </a:r>
          </a:p>
          <a:p>
            <a:pPr marL="171450" indent="-171450" algn="just">
              <a:buFontTx/>
              <a:buChar char="-"/>
            </a:pPr>
            <a:r>
              <a:rPr lang="fr-FR" sz="1400" baseline="0" dirty="0" smtClean="0">
                <a:solidFill>
                  <a:srgbClr val="0070C0"/>
                </a:solidFill>
              </a:rPr>
              <a:t>Une décision est une décision</a:t>
            </a:r>
          </a:p>
          <a:p>
            <a:pPr marL="171450" indent="-171450" algn="just">
              <a:buFontTx/>
              <a:buChar char="-"/>
            </a:pPr>
            <a:r>
              <a:rPr lang="fr-FR" sz="1400" baseline="0" dirty="0" smtClean="0">
                <a:solidFill>
                  <a:srgbClr val="0070C0"/>
                </a:solidFill>
              </a:rPr>
              <a:t>La participation à de faux groupes de travail est contreproductive</a:t>
            </a:r>
          </a:p>
          <a:p>
            <a:pPr marL="171450" indent="-171450" algn="just">
              <a:buFontTx/>
              <a:buChar char="-"/>
            </a:pPr>
            <a:r>
              <a:rPr lang="fr-FR" sz="1400" dirty="0" smtClean="0">
                <a:solidFill>
                  <a:srgbClr val="0070C0"/>
                </a:solidFill>
              </a:rPr>
              <a:t>Pour autant les groupes de travail sont une vraie richesse : il</a:t>
            </a:r>
            <a:r>
              <a:rPr lang="fr-FR" sz="1400" baseline="0" dirty="0" smtClean="0">
                <a:solidFill>
                  <a:srgbClr val="0070C0"/>
                </a:solidFill>
              </a:rPr>
              <a:t> faut que leurs objectifs soient clairs</a:t>
            </a:r>
          </a:p>
          <a:p>
            <a:pPr marL="0" indent="0" algn="just">
              <a:buFontTx/>
              <a:buNone/>
            </a:pPr>
            <a:endParaRPr lang="fr-FR" sz="1400" baseline="0" dirty="0" smtClean="0">
              <a:solidFill>
                <a:srgbClr val="0070C0"/>
              </a:solidFill>
            </a:endParaRPr>
          </a:p>
          <a:p>
            <a:pPr marL="0" indent="0" algn="just">
              <a:buFontTx/>
              <a:buNone/>
            </a:pPr>
            <a:r>
              <a:rPr lang="fr-FR" sz="1400" b="1" u="sng" baseline="0" dirty="0" smtClean="0">
                <a:solidFill>
                  <a:srgbClr val="0070C0"/>
                </a:solidFill>
              </a:rPr>
              <a:t>Pas de leurre sur l’avenir :</a:t>
            </a:r>
          </a:p>
          <a:p>
            <a:pPr marL="171450" indent="-171450" algn="just">
              <a:buFontTx/>
              <a:buChar char="-"/>
            </a:pPr>
            <a:r>
              <a:rPr lang="fr-FR" sz="1400" baseline="0" dirty="0" smtClean="0">
                <a:solidFill>
                  <a:srgbClr val="0070C0"/>
                </a:solidFill>
              </a:rPr>
              <a:t>« vous nous avez laissés dans une douce illusion »</a:t>
            </a:r>
          </a:p>
          <a:p>
            <a:pPr marL="171450" indent="-171450" algn="just">
              <a:buFontTx/>
              <a:buChar char="-"/>
            </a:pPr>
            <a:r>
              <a:rPr lang="fr-FR" sz="1400" dirty="0" smtClean="0">
                <a:solidFill>
                  <a:srgbClr val="0070C0"/>
                </a:solidFill>
              </a:rPr>
              <a:t>Particulièrement vrai avec les IRP : la vérité est la base de la relation</a:t>
            </a:r>
            <a:r>
              <a:rPr lang="fr-FR" sz="1400" baseline="0" dirty="0" smtClean="0">
                <a:solidFill>
                  <a:srgbClr val="0070C0"/>
                </a:solidFill>
              </a:rPr>
              <a:t> de confiance avec les représentants du personnel et il est tout à fait possible de dire la vérité en respectant les échéances des informations-consultations</a:t>
            </a:r>
          </a:p>
          <a:p>
            <a:pPr marL="171450" indent="-171450" algn="just">
              <a:buFontTx/>
              <a:buChar char="-"/>
            </a:pPr>
            <a:endParaRPr lang="fr-FR" sz="1400" baseline="0" dirty="0" smtClean="0">
              <a:solidFill>
                <a:srgbClr val="0070C0"/>
              </a:solidFill>
            </a:endParaRPr>
          </a:p>
          <a:p>
            <a:pPr marL="171450" indent="-171450" algn="just">
              <a:buFontTx/>
              <a:buChar char="-"/>
            </a:pPr>
            <a:endParaRPr lang="fr-FR" sz="1400" dirty="0">
              <a:solidFill>
                <a:srgbClr val="0070C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21</a:t>
            </a:fld>
            <a:endParaRPr lang="fr-FR" dirty="0"/>
          </a:p>
        </p:txBody>
      </p:sp>
    </p:spTree>
    <p:extLst>
      <p:ext uri="{BB962C8B-B14F-4D97-AF65-F5344CB8AC3E}">
        <p14:creationId xmlns:p14="http://schemas.microsoft.com/office/powerpoint/2010/main" val="80115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575" y="341313"/>
            <a:ext cx="6462713" cy="3636962"/>
          </a:xfrm>
        </p:spPr>
      </p:sp>
      <p:sp>
        <p:nvSpPr>
          <p:cNvPr id="3" name="Espace réservé des commentaires 2"/>
          <p:cNvSpPr>
            <a:spLocks noGrp="1"/>
          </p:cNvSpPr>
          <p:nvPr>
            <p:ph type="body" idx="1"/>
          </p:nvPr>
        </p:nvSpPr>
        <p:spPr>
          <a:xfrm>
            <a:off x="407609" y="4219442"/>
            <a:ext cx="5864379" cy="5733667"/>
          </a:xfrm>
        </p:spPr>
        <p:txBody>
          <a:bodyPr/>
          <a:lstStyle/>
          <a:p>
            <a:pPr algn="just"/>
            <a:r>
              <a:rPr lang="fr-FR" sz="1400" dirty="0" smtClean="0">
                <a:solidFill>
                  <a:srgbClr val="0070C0"/>
                </a:solidFill>
              </a:rPr>
              <a:t>LE SERVICE</a:t>
            </a:r>
          </a:p>
          <a:p>
            <a:pPr algn="just"/>
            <a:endParaRPr lang="fr-FR" sz="1400" dirty="0">
              <a:solidFill>
                <a:srgbClr val="0070C0"/>
              </a:solidFill>
            </a:endParaRPr>
          </a:p>
          <a:p>
            <a:pPr algn="just"/>
            <a:r>
              <a:rPr lang="fr-FR" sz="1400" dirty="0" smtClean="0">
                <a:solidFill>
                  <a:srgbClr val="0070C0"/>
                </a:solidFill>
              </a:rPr>
              <a:t>C’est une finalité qui s’impose d’autant plus</a:t>
            </a:r>
            <a:r>
              <a:rPr lang="fr-FR" sz="1400" baseline="0" dirty="0" smtClean="0">
                <a:solidFill>
                  <a:srgbClr val="0070C0"/>
                </a:solidFill>
              </a:rPr>
              <a:t> à la GRH :</a:t>
            </a:r>
          </a:p>
          <a:p>
            <a:pPr marL="171450" indent="-171450" algn="just">
              <a:buFontTx/>
              <a:buChar char="-"/>
            </a:pPr>
            <a:r>
              <a:rPr lang="fr-FR" sz="1400" baseline="0" dirty="0" smtClean="0">
                <a:solidFill>
                  <a:srgbClr val="0070C0"/>
                </a:solidFill>
              </a:rPr>
              <a:t>Que c’est une fonction support</a:t>
            </a:r>
          </a:p>
          <a:p>
            <a:pPr marL="171450" indent="-171450" algn="just">
              <a:buFontTx/>
              <a:buChar char="-"/>
            </a:pPr>
            <a:r>
              <a:rPr lang="fr-FR" sz="1400" baseline="0" dirty="0" smtClean="0">
                <a:solidFill>
                  <a:srgbClr val="0070C0"/>
                </a:solidFill>
              </a:rPr>
              <a:t>Dans une association au service des personnes</a:t>
            </a:r>
          </a:p>
          <a:p>
            <a:pPr marL="171450" indent="-171450" algn="just">
              <a:buFontTx/>
              <a:buChar char="-"/>
            </a:pPr>
            <a:r>
              <a:rPr lang="fr-FR" sz="1400" baseline="0" dirty="0" smtClean="0">
                <a:solidFill>
                  <a:srgbClr val="0070C0"/>
                </a:solidFill>
              </a:rPr>
              <a:t>Dans une association dont les congrégations d’origine sont au service</a:t>
            </a:r>
          </a:p>
          <a:p>
            <a:pPr marL="171450" indent="-171450" algn="just">
              <a:buFontTx/>
              <a:buChar char="-"/>
            </a:pPr>
            <a:endParaRPr lang="fr-FR" sz="1400" baseline="0" dirty="0" smtClean="0">
              <a:solidFill>
                <a:srgbClr val="0070C0"/>
              </a:solidFill>
            </a:endParaRPr>
          </a:p>
          <a:p>
            <a:pPr marL="0" indent="0" algn="just">
              <a:buFontTx/>
              <a:buNone/>
            </a:pPr>
            <a:endParaRPr lang="fr-FR" sz="1400" baseline="0" dirty="0" smtClean="0">
              <a:solidFill>
                <a:srgbClr val="0070C0"/>
              </a:solidFill>
            </a:endParaRPr>
          </a:p>
          <a:p>
            <a:pPr marL="0" indent="0" algn="just">
              <a:buFontTx/>
              <a:buNone/>
            </a:pPr>
            <a:r>
              <a:rPr lang="fr-FR" sz="1400" b="1" u="sng" baseline="0" dirty="0" smtClean="0">
                <a:solidFill>
                  <a:srgbClr val="0070C0"/>
                </a:solidFill>
              </a:rPr>
              <a:t>L’homme avant l’argent :</a:t>
            </a:r>
          </a:p>
          <a:p>
            <a:pPr marL="171450" indent="-171450" algn="just">
              <a:buFontTx/>
              <a:buChar char="-"/>
            </a:pPr>
            <a:r>
              <a:rPr lang="fr-FR" sz="1400" baseline="0" dirty="0" smtClean="0">
                <a:solidFill>
                  <a:srgbClr val="0070C0"/>
                </a:solidFill>
              </a:rPr>
              <a:t>Dans chaque </a:t>
            </a:r>
            <a:r>
              <a:rPr lang="fr-FR" sz="1400" baseline="0" dirty="0" err="1" smtClean="0">
                <a:solidFill>
                  <a:srgbClr val="0070C0"/>
                </a:solidFill>
              </a:rPr>
              <a:t>décsion</a:t>
            </a:r>
            <a:r>
              <a:rPr lang="fr-FR" sz="1400" baseline="0" dirty="0" smtClean="0">
                <a:solidFill>
                  <a:srgbClr val="0070C0"/>
                </a:solidFill>
              </a:rPr>
              <a:t> : est-ce que je sers l’homme ou l’argent</a:t>
            </a:r>
          </a:p>
          <a:p>
            <a:pPr marL="171450" indent="-171450" algn="just">
              <a:buFontTx/>
              <a:buChar char="-"/>
            </a:pPr>
            <a:r>
              <a:rPr lang="fr-FR" sz="1400" baseline="0" dirty="0" smtClean="0">
                <a:solidFill>
                  <a:srgbClr val="0070C0"/>
                </a:solidFill>
              </a:rPr>
              <a:t>Et dans nos associations : est-ce que je sers la technostructure ou la personne accompagnée ? Ce qui n’est pas sans impact sur nos choix d’organisation, de </a:t>
            </a:r>
            <a:r>
              <a:rPr lang="fr-FR" sz="1400" baseline="0" dirty="0" err="1" smtClean="0">
                <a:solidFill>
                  <a:srgbClr val="0070C0"/>
                </a:solidFill>
              </a:rPr>
              <a:t>dirigeance</a:t>
            </a:r>
            <a:r>
              <a:rPr lang="fr-FR" sz="1400" baseline="0" dirty="0" smtClean="0">
                <a:solidFill>
                  <a:srgbClr val="0070C0"/>
                </a:solidFill>
              </a:rPr>
              <a:t> et d’affection budgétaire ?</a:t>
            </a:r>
          </a:p>
          <a:p>
            <a:pPr marL="171450" indent="-171450" algn="just">
              <a:buFontTx/>
              <a:buChar char="-"/>
            </a:pPr>
            <a:r>
              <a:rPr lang="fr-FR" sz="1400" baseline="0" dirty="0" smtClean="0">
                <a:solidFill>
                  <a:srgbClr val="0070C0"/>
                </a:solidFill>
              </a:rPr>
              <a:t>Par exemple : la prime d’activité </a:t>
            </a:r>
          </a:p>
          <a:p>
            <a:pPr marL="171450" indent="-171450" algn="just">
              <a:buFontTx/>
              <a:buChar char="-"/>
            </a:pPr>
            <a:r>
              <a:rPr lang="fr-FR" sz="1400" baseline="0" dirty="0" smtClean="0">
                <a:solidFill>
                  <a:srgbClr val="0070C0"/>
                </a:solidFill>
              </a:rPr>
              <a:t>Sûrement plus facile dans une association sans but lucratif</a:t>
            </a:r>
          </a:p>
          <a:p>
            <a:pPr marL="0" indent="0" algn="just">
              <a:buFontTx/>
              <a:buNone/>
            </a:pPr>
            <a:endParaRPr lang="fr-FR" sz="1400" baseline="0" dirty="0" smtClean="0">
              <a:solidFill>
                <a:srgbClr val="0070C0"/>
              </a:solidFill>
            </a:endParaRPr>
          </a:p>
          <a:p>
            <a:pPr marL="0" indent="0" algn="just">
              <a:buFontTx/>
              <a:buNone/>
            </a:pPr>
            <a:r>
              <a:rPr lang="fr-FR" sz="1400" b="1" baseline="0" dirty="0" smtClean="0">
                <a:solidFill>
                  <a:srgbClr val="0070C0"/>
                </a:solidFill>
                <a:effectLst>
                  <a:outerShdw blurRad="38100" dist="38100" dir="2700000" algn="tl">
                    <a:srgbClr val="000000">
                      <a:alpha val="43137"/>
                    </a:srgbClr>
                  </a:outerShdw>
                </a:effectLst>
              </a:rPr>
              <a:t>La fécondité avant la rentabilité :</a:t>
            </a:r>
          </a:p>
          <a:p>
            <a:pPr marL="171450" indent="-171450" algn="just">
              <a:buFontTx/>
              <a:buChar char="-"/>
            </a:pPr>
            <a:r>
              <a:rPr lang="fr-FR" sz="1400" baseline="0" dirty="0" smtClean="0">
                <a:solidFill>
                  <a:srgbClr val="0070C0"/>
                </a:solidFill>
              </a:rPr>
              <a:t>Accepter que tout ne se mesure pas et que tout ne se mesure pas en €</a:t>
            </a:r>
          </a:p>
          <a:p>
            <a:pPr marL="171450" indent="-171450" algn="just">
              <a:buFontTx/>
              <a:buChar char="-"/>
            </a:pPr>
            <a:r>
              <a:rPr lang="fr-FR" sz="1400" baseline="0" dirty="0" smtClean="0">
                <a:solidFill>
                  <a:srgbClr val="0070C0"/>
                </a:solidFill>
              </a:rPr>
              <a:t>Accepter que certains prennent plus de temps : certains fruits ont besoin d’une exposition plus longue au soleil</a:t>
            </a:r>
          </a:p>
          <a:p>
            <a:pPr marL="0" indent="0" algn="just">
              <a:buFontTx/>
              <a:buNone/>
            </a:pPr>
            <a:endParaRPr lang="fr-FR" sz="1400" baseline="0" dirty="0" smtClean="0"/>
          </a:p>
          <a:p>
            <a:pPr marL="0" indent="0" algn="just">
              <a:buFontTx/>
              <a:buNone/>
            </a:pPr>
            <a:r>
              <a:rPr lang="fr-FR" sz="1400" b="1" u="sng" baseline="0" dirty="0" smtClean="0">
                <a:solidFill>
                  <a:srgbClr val="7030A0"/>
                </a:solidFill>
              </a:rPr>
              <a:t>Les IRP au service :</a:t>
            </a:r>
          </a:p>
          <a:p>
            <a:pPr marL="0" indent="0" algn="just">
              <a:buFontTx/>
              <a:buNone/>
            </a:pPr>
            <a:r>
              <a:rPr lang="fr-FR" sz="1400" baseline="0" dirty="0" smtClean="0">
                <a:solidFill>
                  <a:srgbClr val="7030A0"/>
                </a:solidFill>
              </a:rPr>
              <a:t>- Considérer que les IRP sont au service de l’association et du bien commun évacue d’emblée l’apriori conflictuel</a:t>
            </a: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22</a:t>
            </a:fld>
            <a:endParaRPr lang="fr-FR" dirty="0"/>
          </a:p>
        </p:txBody>
      </p:sp>
    </p:spTree>
    <p:extLst>
      <p:ext uri="{BB962C8B-B14F-4D97-AF65-F5344CB8AC3E}">
        <p14:creationId xmlns:p14="http://schemas.microsoft.com/office/powerpoint/2010/main" val="1815989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solidFill>
                  <a:srgbClr val="0070C0"/>
                </a:solidFill>
              </a:rPr>
              <a:t>L’Espérance c’est la foi en chacun</a:t>
            </a:r>
            <a:endParaRPr lang="fr-FR" sz="1400" dirty="0">
              <a:solidFill>
                <a:srgbClr val="0070C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23</a:t>
            </a:fld>
            <a:endParaRPr lang="fr-FR" dirty="0"/>
          </a:p>
        </p:txBody>
      </p:sp>
    </p:spTree>
    <p:extLst>
      <p:ext uri="{BB962C8B-B14F-4D97-AF65-F5344CB8AC3E}">
        <p14:creationId xmlns:p14="http://schemas.microsoft.com/office/powerpoint/2010/main" val="376136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80069" y="5185635"/>
            <a:ext cx="5484339" cy="5051211"/>
          </a:xfrm>
        </p:spPr>
        <p:txBody>
          <a:bodyPr/>
          <a:lstStyle/>
          <a:p>
            <a:r>
              <a:rPr lang="fr-FR" sz="1400" b="1" dirty="0" smtClean="0">
                <a:solidFill>
                  <a:srgbClr val="7030A0"/>
                </a:solidFill>
                <a:effectLst>
                  <a:outerShdw blurRad="38100" dist="38100" dir="2700000" algn="tl">
                    <a:srgbClr val="000000">
                      <a:alpha val="43137"/>
                    </a:srgbClr>
                  </a:outerShdw>
                </a:effectLst>
              </a:rPr>
              <a:t>La formation :</a:t>
            </a:r>
          </a:p>
          <a:p>
            <a:pPr marL="171450" indent="-171450">
              <a:buFontTx/>
              <a:buChar char="-"/>
            </a:pPr>
            <a:r>
              <a:rPr lang="fr-FR" sz="1400" dirty="0" smtClean="0">
                <a:solidFill>
                  <a:srgbClr val="7030A0"/>
                </a:solidFill>
              </a:rPr>
              <a:t>c’est,</a:t>
            </a:r>
            <a:r>
              <a:rPr lang="fr-FR" sz="1400" baseline="0" dirty="0" smtClean="0">
                <a:solidFill>
                  <a:srgbClr val="7030A0"/>
                </a:solidFill>
              </a:rPr>
              <a:t> avec les relations avec les IRP, l’axe phare de notre politique RH :</a:t>
            </a:r>
          </a:p>
          <a:p>
            <a:pPr marL="628650" lvl="1" indent="-171450">
              <a:buFontTx/>
              <a:buChar char="-"/>
            </a:pPr>
            <a:r>
              <a:rPr lang="fr-FR" sz="1400" baseline="0" dirty="0" smtClean="0">
                <a:solidFill>
                  <a:srgbClr val="7030A0"/>
                </a:solidFill>
              </a:rPr>
              <a:t>L’accès à la formation pour tous, malgré son caractère un peu inaccessible (Taux d’accès comme un réel indicateur = 61%)</a:t>
            </a:r>
          </a:p>
          <a:p>
            <a:pPr marL="628650" lvl="1" indent="-171450">
              <a:buFontTx/>
              <a:buChar char="-"/>
            </a:pPr>
            <a:r>
              <a:rPr lang="fr-FR" sz="1400" baseline="0" dirty="0" smtClean="0">
                <a:solidFill>
                  <a:srgbClr val="7030A0"/>
                </a:solidFill>
              </a:rPr>
              <a:t>L’accès à des formations diplômantes ou </a:t>
            </a:r>
            <a:r>
              <a:rPr lang="fr-FR" sz="1400" baseline="0" dirty="0" err="1" smtClean="0">
                <a:solidFill>
                  <a:srgbClr val="7030A0"/>
                </a:solidFill>
              </a:rPr>
              <a:t>certifiantes</a:t>
            </a:r>
            <a:r>
              <a:rPr lang="fr-FR" sz="1400" baseline="0" dirty="0" smtClean="0">
                <a:solidFill>
                  <a:srgbClr val="7030A0"/>
                </a:solidFill>
              </a:rPr>
              <a:t> (ex = une AMP de 38 ans d’ancienneté)</a:t>
            </a:r>
          </a:p>
          <a:p>
            <a:pPr marL="628650" lvl="1" indent="-171450">
              <a:buFontTx/>
              <a:buChar char="-"/>
            </a:pPr>
            <a:r>
              <a:rPr lang="fr-FR" sz="1400" baseline="0" dirty="0" smtClean="0">
                <a:solidFill>
                  <a:srgbClr val="7030A0"/>
                </a:solidFill>
              </a:rPr>
              <a:t>Le soutien à la réalisation (= accompagner certains jusqu’à la salle de formation)</a:t>
            </a:r>
          </a:p>
          <a:p>
            <a:endParaRPr lang="fr-FR" sz="1400" dirty="0" smtClean="0">
              <a:solidFill>
                <a:srgbClr val="7030A0"/>
              </a:solidFill>
            </a:endParaRPr>
          </a:p>
          <a:p>
            <a:r>
              <a:rPr lang="fr-FR" sz="1400" b="1" u="sng" dirty="0" smtClean="0">
                <a:solidFill>
                  <a:srgbClr val="7030A0"/>
                </a:solidFill>
              </a:rPr>
              <a:t>La promotion :</a:t>
            </a:r>
          </a:p>
          <a:p>
            <a:pPr marL="171450" indent="-171450">
              <a:buFontTx/>
              <a:buChar char="-"/>
            </a:pPr>
            <a:r>
              <a:rPr lang="fr-FR" sz="1400" dirty="0" smtClean="0">
                <a:solidFill>
                  <a:srgbClr val="7030A0"/>
                </a:solidFill>
              </a:rPr>
              <a:t>La priorité aux ressources internes (ex = promotion des AMP comme AS)</a:t>
            </a:r>
          </a:p>
          <a:p>
            <a:pPr marL="171450" indent="-171450">
              <a:buFontTx/>
              <a:buChar char="-"/>
            </a:pPr>
            <a:r>
              <a:rPr lang="fr-FR" sz="1400" dirty="0" smtClean="0">
                <a:solidFill>
                  <a:srgbClr val="7030A0"/>
                </a:solidFill>
              </a:rPr>
              <a:t>Les mobilités de directeurs</a:t>
            </a:r>
          </a:p>
          <a:p>
            <a:pPr marL="171450" indent="-171450">
              <a:buFontTx/>
              <a:buChar char="-"/>
            </a:pPr>
            <a:r>
              <a:rPr lang="fr-FR" sz="1400" dirty="0" smtClean="0">
                <a:solidFill>
                  <a:srgbClr val="7030A0"/>
                </a:solidFill>
              </a:rPr>
              <a:t>La gestion des carrières des cadres</a:t>
            </a:r>
          </a:p>
          <a:p>
            <a:pPr marL="0" indent="0">
              <a:buFontTx/>
              <a:buNone/>
            </a:pPr>
            <a:endParaRPr lang="fr-FR" sz="1400" dirty="0" smtClean="0">
              <a:solidFill>
                <a:srgbClr val="7030A0"/>
              </a:solidFill>
            </a:endParaRPr>
          </a:p>
          <a:p>
            <a:pPr marL="0" indent="0">
              <a:buFontTx/>
              <a:buNone/>
            </a:pPr>
            <a:r>
              <a:rPr lang="fr-FR" sz="1400" b="1" u="sng" dirty="0" smtClean="0">
                <a:solidFill>
                  <a:srgbClr val="7030A0"/>
                </a:solidFill>
              </a:rPr>
              <a:t>L’accompagnement :</a:t>
            </a:r>
          </a:p>
          <a:p>
            <a:pPr marL="171450" indent="-171450">
              <a:buFontTx/>
              <a:buChar char="-"/>
            </a:pPr>
            <a:r>
              <a:rPr lang="fr-FR" sz="1400" dirty="0" smtClean="0">
                <a:solidFill>
                  <a:srgbClr val="7030A0"/>
                </a:solidFill>
              </a:rPr>
              <a:t>L’accompagnement</a:t>
            </a:r>
            <a:r>
              <a:rPr lang="fr-FR" sz="1400" baseline="0" dirty="0" smtClean="0">
                <a:solidFill>
                  <a:srgbClr val="7030A0"/>
                </a:solidFill>
              </a:rPr>
              <a:t> par le collectif : analyse de pratiques professionnelles, les ateliers de </a:t>
            </a:r>
            <a:r>
              <a:rPr lang="fr-FR" sz="1400" baseline="0" dirty="0" err="1" smtClean="0">
                <a:solidFill>
                  <a:srgbClr val="7030A0"/>
                </a:solidFill>
              </a:rPr>
              <a:t>co</a:t>
            </a:r>
            <a:r>
              <a:rPr lang="fr-FR" sz="1400" baseline="0" dirty="0" smtClean="0">
                <a:solidFill>
                  <a:srgbClr val="7030A0"/>
                </a:solidFill>
              </a:rPr>
              <a:t>-développement</a:t>
            </a:r>
          </a:p>
          <a:p>
            <a:pPr marL="171450" indent="-171450">
              <a:buFontTx/>
              <a:buChar char="-"/>
            </a:pPr>
            <a:r>
              <a:rPr lang="fr-FR" sz="1400" baseline="0" dirty="0" smtClean="0">
                <a:solidFill>
                  <a:srgbClr val="7030A0"/>
                </a:solidFill>
              </a:rPr>
              <a:t>L’accompagnement à un projet professionnel externe</a:t>
            </a:r>
          </a:p>
          <a:p>
            <a:pPr marL="171450" indent="-171450">
              <a:buFontTx/>
              <a:buChar char="-"/>
            </a:pPr>
            <a:r>
              <a:rPr lang="fr-FR" sz="1400" baseline="0" dirty="0" smtClean="0">
                <a:solidFill>
                  <a:srgbClr val="7030A0"/>
                </a:solidFill>
              </a:rPr>
              <a:t>L’accompagnement des salariés ayant vécu des situations de stress important</a:t>
            </a:r>
          </a:p>
          <a:p>
            <a:pPr marL="0" indent="0">
              <a:buFontTx/>
              <a:buNone/>
            </a:pPr>
            <a:endParaRPr lang="fr-FR" sz="1400" baseline="0" dirty="0" smtClean="0">
              <a:solidFill>
                <a:srgbClr val="7030A0"/>
              </a:solidFill>
            </a:endParaRPr>
          </a:p>
          <a:p>
            <a:pPr marL="0" indent="0">
              <a:buFontTx/>
              <a:buNone/>
            </a:pPr>
            <a:endParaRPr lang="fr-FR" sz="1400" baseline="0" dirty="0" smtClean="0">
              <a:solidFill>
                <a:srgbClr val="7030A0"/>
              </a:solidFill>
            </a:endParaRPr>
          </a:p>
          <a:p>
            <a:pPr marL="171450" indent="-171450">
              <a:buFontTx/>
              <a:buChar char="-"/>
            </a:pPr>
            <a:endParaRPr lang="fr-FR" sz="1400" dirty="0" smtClean="0">
              <a:solidFill>
                <a:srgbClr val="7030A0"/>
              </a:solidFill>
            </a:endParaRPr>
          </a:p>
          <a:p>
            <a:pPr marL="0" indent="0">
              <a:buFontTx/>
              <a:buNone/>
            </a:pPr>
            <a:endParaRPr lang="fr-FR" sz="1400" dirty="0" smtClean="0">
              <a:solidFill>
                <a:srgbClr val="7030A0"/>
              </a:solidFill>
            </a:endParaRPr>
          </a:p>
          <a:p>
            <a:pPr marL="0" indent="0">
              <a:buFontTx/>
              <a:buNone/>
            </a:pPr>
            <a:endParaRPr lang="fr-FR" sz="1400" dirty="0" smtClean="0">
              <a:solidFill>
                <a:srgbClr val="7030A0"/>
              </a:solidFill>
            </a:endParaRPr>
          </a:p>
          <a:p>
            <a:pPr marL="171450" indent="-171450">
              <a:buFontTx/>
              <a:buChar char="-"/>
            </a:pPr>
            <a:endParaRPr lang="fr-FR" sz="1400" dirty="0" smtClean="0">
              <a:solidFill>
                <a:srgbClr val="7030A0"/>
              </a:solidFill>
            </a:endParaRPr>
          </a:p>
          <a:p>
            <a:pPr marL="457200" lvl="1" indent="0">
              <a:buFontTx/>
              <a:buNone/>
            </a:pPr>
            <a:endParaRPr lang="fr-FR" sz="1400" baseline="0" dirty="0" smtClean="0">
              <a:solidFill>
                <a:srgbClr val="7030A0"/>
              </a:solidFill>
            </a:endParaRPr>
          </a:p>
          <a:p>
            <a:pPr marL="457200" lvl="1" indent="0">
              <a:buFontTx/>
              <a:buNone/>
            </a:pPr>
            <a:endParaRPr lang="fr-FR" sz="1400" baseline="0" dirty="0" smtClean="0">
              <a:solidFill>
                <a:srgbClr val="7030A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24</a:t>
            </a:fld>
            <a:endParaRPr lang="fr-FR" dirty="0"/>
          </a:p>
        </p:txBody>
      </p:sp>
    </p:spTree>
    <p:extLst>
      <p:ext uri="{BB962C8B-B14F-4D97-AF65-F5344CB8AC3E}">
        <p14:creationId xmlns:p14="http://schemas.microsoft.com/office/powerpoint/2010/main" val="82332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5C1CBA4-CE15-4775-AFB2-5B55A43D7A46}" type="slidenum">
              <a:rPr lang="fr-FR" smtClean="0"/>
              <a:t>7</a:t>
            </a:fld>
            <a:endParaRPr lang="fr-FR"/>
          </a:p>
        </p:txBody>
      </p:sp>
    </p:spTree>
    <p:extLst>
      <p:ext uri="{BB962C8B-B14F-4D97-AF65-F5344CB8AC3E}">
        <p14:creationId xmlns:p14="http://schemas.microsoft.com/office/powerpoint/2010/main" val="321530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400" dirty="0" smtClean="0">
                <a:solidFill>
                  <a:srgbClr val="7030A0"/>
                </a:solidFill>
              </a:rPr>
              <a:t>Les profils « atypiques » :</a:t>
            </a:r>
          </a:p>
          <a:p>
            <a:pPr marL="171450" indent="-171450" algn="just">
              <a:buFontTx/>
              <a:buChar char="-"/>
            </a:pPr>
            <a:r>
              <a:rPr lang="fr-FR" sz="1400" dirty="0" smtClean="0">
                <a:solidFill>
                  <a:srgbClr val="7030A0"/>
                </a:solidFill>
              </a:rPr>
              <a:t>Avoir</a:t>
            </a:r>
            <a:r>
              <a:rPr lang="fr-FR" sz="1400" baseline="0" dirty="0" smtClean="0">
                <a:solidFill>
                  <a:srgbClr val="7030A0"/>
                </a:solidFill>
              </a:rPr>
              <a:t> un </a:t>
            </a:r>
            <a:r>
              <a:rPr lang="fr-FR" sz="1400" baseline="0" dirty="0" err="1" smtClean="0">
                <a:solidFill>
                  <a:srgbClr val="7030A0"/>
                </a:solidFill>
              </a:rPr>
              <a:t>process</a:t>
            </a:r>
            <a:r>
              <a:rPr lang="fr-FR" sz="1400" baseline="0" dirty="0" smtClean="0">
                <a:solidFill>
                  <a:srgbClr val="7030A0"/>
                </a:solidFill>
              </a:rPr>
              <a:t> de recrutement qui laisse émerger des profils différents (ex : recrutement SNCF)</a:t>
            </a:r>
          </a:p>
          <a:p>
            <a:pPr marL="171450" indent="-171450" algn="just">
              <a:buFontTx/>
              <a:buChar char="-"/>
            </a:pPr>
            <a:r>
              <a:rPr lang="fr-FR" sz="1400" baseline="0" dirty="0" smtClean="0">
                <a:solidFill>
                  <a:srgbClr val="7030A0"/>
                </a:solidFill>
              </a:rPr>
              <a:t>Adapter son organisation, modifier la répartition des missions</a:t>
            </a:r>
            <a:endParaRPr lang="fr-FR" sz="1400" dirty="0">
              <a:solidFill>
                <a:srgbClr val="7030A0"/>
              </a:solidFill>
            </a:endParaRP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25</a:t>
            </a:fld>
            <a:endParaRPr lang="fr-FR" dirty="0"/>
          </a:p>
        </p:txBody>
      </p:sp>
    </p:spTree>
    <p:extLst>
      <p:ext uri="{BB962C8B-B14F-4D97-AF65-F5344CB8AC3E}">
        <p14:creationId xmlns:p14="http://schemas.microsoft.com/office/powerpoint/2010/main" val="4282037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90035" y="5185635"/>
            <a:ext cx="5774373" cy="4754239"/>
          </a:xfrm>
        </p:spPr>
        <p:txBody>
          <a:bodyPr/>
          <a:lstStyle/>
          <a:p>
            <a:pPr algn="just"/>
            <a:r>
              <a:rPr lang="fr-FR" sz="1400" baseline="0" dirty="0" smtClean="0">
                <a:solidFill>
                  <a:srgbClr val="0070C0"/>
                </a:solidFill>
              </a:rPr>
              <a:t>En terminant, nous nous sommes posés la question : « en quoi tout ce que nous racontons est d’inspiration chrétienne ? »</a:t>
            </a:r>
          </a:p>
          <a:p>
            <a:pPr algn="just"/>
            <a:endParaRPr lang="fr-FR" sz="1400" baseline="0" dirty="0" smtClean="0">
              <a:solidFill>
                <a:srgbClr val="0070C0"/>
              </a:solidFill>
            </a:endParaRPr>
          </a:p>
          <a:p>
            <a:pPr algn="just"/>
            <a:r>
              <a:rPr lang="fr-FR" sz="1400" baseline="0" dirty="0" smtClean="0">
                <a:solidFill>
                  <a:srgbClr val="0070C0"/>
                </a:solidFill>
              </a:rPr>
              <a:t>D’autres peuvent vous dire les mêmes choses, viser à des finalités proches mais sans les mêmes fondements :</a:t>
            </a:r>
          </a:p>
          <a:p>
            <a:pPr marL="171450" indent="-171450" algn="just">
              <a:buFontTx/>
              <a:buChar char="-"/>
            </a:pPr>
            <a:r>
              <a:rPr lang="fr-FR" sz="1400" baseline="0" dirty="0" smtClean="0">
                <a:solidFill>
                  <a:srgbClr val="0070C0"/>
                </a:solidFill>
              </a:rPr>
              <a:t>La dignité de l’homme parce que l’homme est à l’image de Dieu</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fr-FR" sz="1400" baseline="0" dirty="0" smtClean="0">
                <a:solidFill>
                  <a:srgbClr val="0070C0"/>
                </a:solidFill>
              </a:rPr>
              <a:t>La vérité parce qu’amour et vérité s’embrasse</a:t>
            </a:r>
          </a:p>
          <a:p>
            <a:pPr marL="171450" indent="-171450" algn="just">
              <a:buFontTx/>
              <a:buChar char="-"/>
            </a:pPr>
            <a:r>
              <a:rPr lang="fr-FR" sz="1400" baseline="0" dirty="0" smtClean="0">
                <a:solidFill>
                  <a:srgbClr val="0070C0"/>
                </a:solidFill>
              </a:rPr>
              <a:t>Le service parce que ce que vous ferez au plus petit, c’est à moi que vous le ferez</a:t>
            </a:r>
          </a:p>
          <a:p>
            <a:pPr marL="171450" indent="-171450" algn="just">
              <a:buFontTx/>
              <a:buChar char="-"/>
            </a:pPr>
            <a:r>
              <a:rPr lang="fr-FR" sz="1400" baseline="0" dirty="0" smtClean="0">
                <a:solidFill>
                  <a:srgbClr val="0070C0"/>
                </a:solidFill>
              </a:rPr>
              <a:t>L’espérance parce qu’elle démarre dès que la vie commence</a:t>
            </a:r>
          </a:p>
          <a:p>
            <a:pPr marL="171450" indent="-171450" algn="just">
              <a:buFontTx/>
              <a:buChar char="-"/>
            </a:pPr>
            <a:endParaRPr lang="fr-FR" sz="1400" baseline="0" dirty="0" smtClean="0">
              <a:solidFill>
                <a:srgbClr val="0070C0"/>
              </a:solidFill>
            </a:endParaRPr>
          </a:p>
          <a:p>
            <a:pPr marL="171450" indent="-171450" algn="just">
              <a:buFontTx/>
              <a:buChar char="-"/>
            </a:pPr>
            <a:endParaRPr lang="fr-FR" sz="1400" baseline="0" dirty="0" smtClean="0">
              <a:solidFill>
                <a:srgbClr val="0070C0"/>
              </a:solidFill>
            </a:endParaRPr>
          </a:p>
          <a:p>
            <a:pPr marL="0" indent="0" algn="just">
              <a:buFontTx/>
              <a:buNone/>
            </a:pPr>
            <a:r>
              <a:rPr lang="fr-FR" sz="1400" baseline="0" dirty="0" smtClean="0">
                <a:solidFill>
                  <a:srgbClr val="0070C0"/>
                </a:solidFill>
              </a:rPr>
              <a:t>Notre conviction est que ce sont d’abord nos actes qui témoignent de cette inspiration chrétienne.</a:t>
            </a:r>
          </a:p>
          <a:p>
            <a:pPr marL="0" indent="0" algn="just">
              <a:buFontTx/>
              <a:buNone/>
            </a:pPr>
            <a:endParaRPr lang="fr-FR" sz="1400" baseline="0" dirty="0" smtClean="0">
              <a:solidFill>
                <a:srgbClr val="0070C0"/>
              </a:solidFill>
            </a:endParaRPr>
          </a:p>
          <a:p>
            <a:pPr marL="0" indent="0" algn="just">
              <a:buFontTx/>
              <a:buNone/>
            </a:pPr>
            <a:r>
              <a:rPr lang="fr-FR" sz="1400" baseline="0" dirty="0" smtClean="0">
                <a:solidFill>
                  <a:srgbClr val="0070C0"/>
                </a:solidFill>
              </a:rPr>
              <a:t>Par contre, la question de « comment nous parlons de notre inspiration chrétienne à nos collaborateurs, aux IRP, aux candidats, aux partenaires publics ou privés » est reposée à chaque occasion.</a:t>
            </a: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26</a:t>
            </a:fld>
            <a:endParaRPr lang="fr-FR" dirty="0"/>
          </a:p>
        </p:txBody>
      </p:sp>
    </p:spTree>
    <p:extLst>
      <p:ext uri="{BB962C8B-B14F-4D97-AF65-F5344CB8AC3E}">
        <p14:creationId xmlns:p14="http://schemas.microsoft.com/office/powerpoint/2010/main" val="108607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5C1CBA4-CE15-4775-AFB2-5B55A43D7A46}" type="slidenum">
              <a:rPr lang="fr-FR" smtClean="0"/>
              <a:t>8</a:t>
            </a:fld>
            <a:endParaRPr lang="fr-FR"/>
          </a:p>
        </p:txBody>
      </p:sp>
    </p:spTree>
    <p:extLst>
      <p:ext uri="{BB962C8B-B14F-4D97-AF65-F5344CB8AC3E}">
        <p14:creationId xmlns:p14="http://schemas.microsoft.com/office/powerpoint/2010/main" val="284988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5C1CBA4-CE15-4775-AFB2-5B55A43D7A46}" type="slidenum">
              <a:rPr lang="fr-FR" smtClean="0"/>
              <a:t>9</a:t>
            </a:fld>
            <a:endParaRPr lang="fr-FR"/>
          </a:p>
        </p:txBody>
      </p:sp>
    </p:spTree>
    <p:extLst>
      <p:ext uri="{BB962C8B-B14F-4D97-AF65-F5344CB8AC3E}">
        <p14:creationId xmlns:p14="http://schemas.microsoft.com/office/powerpoint/2010/main" val="43648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5C1CBA4-CE15-4775-AFB2-5B55A43D7A46}" type="slidenum">
              <a:rPr lang="fr-FR" smtClean="0"/>
              <a:t>10</a:t>
            </a:fld>
            <a:endParaRPr lang="fr-FR"/>
          </a:p>
        </p:txBody>
      </p:sp>
    </p:spTree>
    <p:extLst>
      <p:ext uri="{BB962C8B-B14F-4D97-AF65-F5344CB8AC3E}">
        <p14:creationId xmlns:p14="http://schemas.microsoft.com/office/powerpoint/2010/main" val="387581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5C1CBA4-CE15-4775-AFB2-5B55A43D7A46}" type="slidenum">
              <a:rPr lang="fr-FR" smtClean="0"/>
              <a:t>11</a:t>
            </a:fld>
            <a:endParaRPr lang="fr-FR"/>
          </a:p>
        </p:txBody>
      </p:sp>
    </p:spTree>
    <p:extLst>
      <p:ext uri="{BB962C8B-B14F-4D97-AF65-F5344CB8AC3E}">
        <p14:creationId xmlns:p14="http://schemas.microsoft.com/office/powerpoint/2010/main" val="382462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457200"/>
            <a:ext cx="5953125" cy="3349625"/>
          </a:xfrm>
        </p:spPr>
      </p:sp>
      <p:sp>
        <p:nvSpPr>
          <p:cNvPr id="3" name="Espace réservé des commentaires 2"/>
          <p:cNvSpPr>
            <a:spLocks noGrp="1"/>
          </p:cNvSpPr>
          <p:nvPr>
            <p:ph type="body" idx="1"/>
          </p:nvPr>
        </p:nvSpPr>
        <p:spPr>
          <a:xfrm>
            <a:off x="679768" y="4005122"/>
            <a:ext cx="5438140" cy="57131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7030A0"/>
                </a:solidFill>
              </a:rPr>
              <a:t>Le cadre de travail :</a:t>
            </a:r>
            <a:r>
              <a:rPr lang="fr-FR" sz="1200" dirty="0" smtClean="0">
                <a:solidFill>
                  <a:srgbClr val="7030A0"/>
                </a:solidFill>
              </a:rPr>
              <a:t> mettre en place un cadre de travail </a:t>
            </a:r>
            <a:r>
              <a:rPr lang="fr-FR" sz="1200" u="sng" dirty="0" smtClean="0">
                <a:solidFill>
                  <a:srgbClr val="7030A0"/>
                </a:solidFill>
              </a:rPr>
              <a:t>clair</a:t>
            </a:r>
            <a:r>
              <a:rPr lang="fr-FR" sz="1200" dirty="0" smtClean="0">
                <a:solidFill>
                  <a:srgbClr val="7030A0"/>
                </a:solidFill>
              </a:rPr>
              <a:t> pour favoriser la confiance et </a:t>
            </a:r>
            <a:r>
              <a:rPr lang="fr-FR" sz="1200" u="sng" dirty="0" smtClean="0">
                <a:solidFill>
                  <a:srgbClr val="7030A0"/>
                </a:solidFill>
              </a:rPr>
              <a:t>souple</a:t>
            </a:r>
            <a:r>
              <a:rPr lang="fr-FR" sz="1200" dirty="0" smtClean="0">
                <a:solidFill>
                  <a:srgbClr val="7030A0"/>
                </a:solidFill>
              </a:rPr>
              <a:t> pour accompagner le changement </a:t>
            </a:r>
          </a:p>
          <a:p>
            <a:pPr lvl="0"/>
            <a:r>
              <a:rPr lang="fr-FR" sz="1200" i="0" dirty="0" smtClean="0">
                <a:solidFill>
                  <a:srgbClr val="7030A0"/>
                </a:solidFill>
              </a:rPr>
              <a:t>Des pratiques professionnelles clairement communiquées</a:t>
            </a:r>
          </a:p>
          <a:p>
            <a:pPr lvl="0"/>
            <a:r>
              <a:rPr lang="fr-FR" sz="1200" i="0" dirty="0" smtClean="0">
                <a:solidFill>
                  <a:srgbClr val="7030A0"/>
                </a:solidFill>
              </a:rPr>
              <a:t>Des pratiques sociales harmonisées</a:t>
            </a:r>
          </a:p>
          <a:p>
            <a:pPr lvl="0"/>
            <a:r>
              <a:rPr lang="fr-FR" sz="1200" i="0" dirty="0" smtClean="0">
                <a:solidFill>
                  <a:srgbClr val="7030A0"/>
                </a:solidFill>
              </a:rPr>
              <a:t>Des relations constructives avec les partenaires sociaux</a:t>
            </a:r>
          </a:p>
          <a:p>
            <a:pPr lvl="0"/>
            <a:r>
              <a:rPr lang="fr-FR" sz="1200" i="0" dirty="0" smtClean="0">
                <a:solidFill>
                  <a:srgbClr val="7030A0"/>
                </a:solidFill>
              </a:rPr>
              <a:t>Des démarches d’accompagnement du changement </a:t>
            </a:r>
          </a:p>
          <a:p>
            <a:pPr lvl="0"/>
            <a:endParaRPr lang="fr-FR" sz="1200" i="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7030A0"/>
                </a:solidFill>
              </a:rPr>
              <a:t>La reconnaissance :</a:t>
            </a:r>
            <a:r>
              <a:rPr lang="fr-FR" sz="1200" dirty="0" smtClean="0">
                <a:solidFill>
                  <a:srgbClr val="7030A0"/>
                </a:solidFill>
              </a:rPr>
              <a:t> reconnaître la place, l’évolution et la contribution de chacun sur la base d’une attente clairement formulée vis-à-vis du professionnel</a:t>
            </a:r>
          </a:p>
          <a:p>
            <a:pPr lvl="0" algn="l"/>
            <a:r>
              <a:rPr lang="fr-FR" sz="1200" dirty="0" smtClean="0">
                <a:solidFill>
                  <a:srgbClr val="7030A0"/>
                </a:solidFill>
              </a:rPr>
              <a:t>Le respect absolu de chaque personne</a:t>
            </a:r>
          </a:p>
          <a:p>
            <a:pPr lvl="0" algn="l"/>
            <a:r>
              <a:rPr lang="fr-FR" sz="1200" dirty="0" smtClean="0">
                <a:solidFill>
                  <a:srgbClr val="7030A0"/>
                </a:solidFill>
              </a:rPr>
              <a:t>Le travail en équipes interdisciplinaires qui reconnait l’importance de chacun dans la réalisation de la mission</a:t>
            </a:r>
          </a:p>
          <a:p>
            <a:pPr lvl="0" algn="l"/>
            <a:r>
              <a:rPr lang="fr-FR" sz="1200" dirty="0" smtClean="0">
                <a:solidFill>
                  <a:srgbClr val="7030A0"/>
                </a:solidFill>
              </a:rPr>
              <a:t>La reconnaissance des savoir-faire de chacun et leur partage</a:t>
            </a:r>
          </a:p>
          <a:p>
            <a:pPr lvl="0" algn="l"/>
            <a:r>
              <a:rPr lang="fr-FR" sz="1200" dirty="0" smtClean="0">
                <a:solidFill>
                  <a:srgbClr val="7030A0"/>
                </a:solidFill>
              </a:rPr>
              <a:t>L’évaluation du travail</a:t>
            </a:r>
          </a:p>
          <a:p>
            <a:pPr lvl="0" algn="l"/>
            <a:r>
              <a:rPr lang="fr-FR" sz="1200" dirty="0" smtClean="0">
                <a:solidFill>
                  <a:srgbClr val="7030A0"/>
                </a:solidFill>
              </a:rPr>
              <a:t>La célébration des réussites</a:t>
            </a:r>
          </a:p>
          <a:p>
            <a:pPr lvl="0" algn="l"/>
            <a:endParaRPr lang="fr-FR" sz="120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7030A0"/>
                </a:solidFill>
              </a:rPr>
              <a:t>L’adhésion :</a:t>
            </a:r>
            <a:r>
              <a:rPr lang="fr-FR" sz="1200" dirty="0" smtClean="0">
                <a:solidFill>
                  <a:srgbClr val="7030A0"/>
                </a:solidFill>
              </a:rPr>
              <a:t> contribuer à l’adhésion et au développement professionnel par l’attention managériale et la formation </a:t>
            </a:r>
          </a:p>
          <a:p>
            <a:pPr lvl="0" algn="l"/>
            <a:r>
              <a:rPr lang="fr-FR" sz="1200" dirty="0" smtClean="0">
                <a:solidFill>
                  <a:srgbClr val="7030A0"/>
                </a:solidFill>
              </a:rPr>
              <a:t>L’accueil et les démarches d’intégration</a:t>
            </a:r>
          </a:p>
          <a:p>
            <a:pPr lvl="0" algn="l"/>
            <a:r>
              <a:rPr lang="fr-FR" sz="1200" dirty="0" smtClean="0">
                <a:solidFill>
                  <a:srgbClr val="7030A0"/>
                </a:solidFill>
              </a:rPr>
              <a:t>L’accès à la formation et à la VAE</a:t>
            </a:r>
          </a:p>
          <a:p>
            <a:pPr lvl="0" algn="l"/>
            <a:r>
              <a:rPr lang="fr-FR" sz="1200" dirty="0" smtClean="0">
                <a:solidFill>
                  <a:srgbClr val="7030A0"/>
                </a:solidFill>
              </a:rPr>
              <a:t>L’accompagnement et la montée en compétences des encadrants</a:t>
            </a:r>
          </a:p>
          <a:p>
            <a:pPr lvl="0" algn="l"/>
            <a:endParaRPr lang="fr-FR" sz="1200"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7030A0"/>
                </a:solidFill>
              </a:rPr>
              <a:t>L’accompagnement :</a:t>
            </a:r>
            <a:r>
              <a:rPr lang="fr-FR" sz="1200" dirty="0" smtClean="0">
                <a:solidFill>
                  <a:srgbClr val="7030A0"/>
                </a:solidFill>
              </a:rPr>
              <a:t> accompagner les salariés et les équipes dans les difficultés et les réussites, dans les joies et les peines</a:t>
            </a:r>
          </a:p>
          <a:p>
            <a:pPr lvl="0"/>
            <a:r>
              <a:rPr lang="fr-FR" sz="1200" dirty="0" smtClean="0">
                <a:solidFill>
                  <a:srgbClr val="7030A0"/>
                </a:solidFill>
              </a:rPr>
              <a:t>Renforcer l’analyse des pratiques professionnelles</a:t>
            </a:r>
          </a:p>
          <a:p>
            <a:pPr lvl="0"/>
            <a:r>
              <a:rPr lang="fr-FR" sz="1200" dirty="0" smtClean="0">
                <a:solidFill>
                  <a:srgbClr val="7030A0"/>
                </a:solidFill>
              </a:rPr>
              <a:t>Soutenir les salariés qui ont vécu des situations traumatiques</a:t>
            </a:r>
          </a:p>
          <a:p>
            <a:pPr lvl="0"/>
            <a:r>
              <a:rPr lang="fr-FR" sz="1200" dirty="0" smtClean="0">
                <a:solidFill>
                  <a:srgbClr val="7030A0"/>
                </a:solidFill>
              </a:rPr>
              <a:t>Développer le collectif et le travail en équipe</a:t>
            </a:r>
          </a:p>
          <a:p>
            <a:pPr lvl="0"/>
            <a:r>
              <a:rPr lang="fr-FR" sz="1200" dirty="0" smtClean="0">
                <a:solidFill>
                  <a:srgbClr val="7030A0"/>
                </a:solidFill>
              </a:rPr>
              <a:t>Accompagner les évolutions professionnelles</a:t>
            </a:r>
          </a:p>
          <a:p>
            <a:pPr lvl="0" algn="l"/>
            <a:endParaRPr lang="fr-FR" sz="1200" dirty="0" smtClean="0">
              <a:solidFill>
                <a:schemeClr val="accent1"/>
              </a:solidFill>
            </a:endParaRPr>
          </a:p>
          <a:p>
            <a:pPr lvl="0" algn="l"/>
            <a:endParaRPr lang="fr-FR" sz="1200" dirty="0" smtClean="0">
              <a:solidFill>
                <a:schemeClr val="accent1"/>
              </a:solidFill>
            </a:endParaRPr>
          </a:p>
          <a:p>
            <a:pPr lvl="0" algn="l"/>
            <a:endParaRPr lang="fr-FR" sz="1200" i="0" dirty="0" smtClean="0">
              <a:solidFill>
                <a:schemeClr val="accent1"/>
              </a:solidFill>
            </a:endParaRPr>
          </a:p>
          <a:p>
            <a:endParaRPr lang="fr-FR" dirty="0"/>
          </a:p>
        </p:txBody>
      </p:sp>
      <p:sp>
        <p:nvSpPr>
          <p:cNvPr id="4" name="Espace réservé du numéro de diapositive 3"/>
          <p:cNvSpPr>
            <a:spLocks noGrp="1"/>
          </p:cNvSpPr>
          <p:nvPr>
            <p:ph type="sldNum" sz="quarter" idx="10"/>
          </p:nvPr>
        </p:nvSpPr>
        <p:spPr/>
        <p:txBody>
          <a:bodyPr/>
          <a:lstStyle/>
          <a:p>
            <a:fld id="{F5C1CBA4-CE15-4775-AFB2-5B55A43D7A46}" type="slidenum">
              <a:rPr lang="fr-FR" smtClean="0"/>
              <a:t>12</a:t>
            </a:fld>
            <a:endParaRPr lang="fr-FR"/>
          </a:p>
        </p:txBody>
      </p:sp>
    </p:spTree>
    <p:extLst>
      <p:ext uri="{BB962C8B-B14F-4D97-AF65-F5344CB8AC3E}">
        <p14:creationId xmlns:p14="http://schemas.microsoft.com/office/powerpoint/2010/main" val="164052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457200"/>
            <a:ext cx="5953125" cy="3349625"/>
          </a:xfrm>
        </p:spPr>
      </p:sp>
      <p:sp>
        <p:nvSpPr>
          <p:cNvPr id="3" name="Espace réservé des commentaires 2"/>
          <p:cNvSpPr>
            <a:spLocks noGrp="1"/>
          </p:cNvSpPr>
          <p:nvPr>
            <p:ph type="body" idx="1"/>
          </p:nvPr>
        </p:nvSpPr>
        <p:spPr>
          <a:xfrm>
            <a:off x="679768" y="4005122"/>
            <a:ext cx="5438140" cy="5713179"/>
          </a:xfrm>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C1CBA4-CE15-4775-AFB2-5B55A43D7A46}" type="slidenum">
              <a:rPr lang="fr-FR" smtClean="0"/>
              <a:t>13</a:t>
            </a:fld>
            <a:endParaRPr lang="fr-FR"/>
          </a:p>
        </p:txBody>
      </p:sp>
    </p:spTree>
    <p:extLst>
      <p:ext uri="{BB962C8B-B14F-4D97-AF65-F5344CB8AC3E}">
        <p14:creationId xmlns:p14="http://schemas.microsoft.com/office/powerpoint/2010/main" val="112132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5200" y="128588"/>
            <a:ext cx="4292600" cy="2414587"/>
          </a:xfrm>
        </p:spPr>
      </p:sp>
      <p:sp>
        <p:nvSpPr>
          <p:cNvPr id="3" name="Espace réservé des commentaires 2"/>
          <p:cNvSpPr>
            <a:spLocks noGrp="1"/>
          </p:cNvSpPr>
          <p:nvPr>
            <p:ph type="body" idx="1"/>
          </p:nvPr>
        </p:nvSpPr>
        <p:spPr>
          <a:xfrm>
            <a:off x="193357" y="2686810"/>
            <a:ext cx="6284072" cy="7689836"/>
          </a:xfrm>
        </p:spPr>
        <p:txBody>
          <a:bodyPr/>
          <a:lstStyle/>
          <a:p>
            <a:pPr algn="just"/>
            <a:r>
              <a:rPr lang="fr-FR" sz="1400" dirty="0" smtClean="0">
                <a:solidFill>
                  <a:srgbClr val="0070C0"/>
                </a:solidFill>
              </a:rPr>
              <a:t>Un</a:t>
            </a:r>
            <a:r>
              <a:rPr lang="fr-FR" sz="1400" baseline="0" dirty="0" smtClean="0">
                <a:solidFill>
                  <a:srgbClr val="0070C0"/>
                </a:solidFill>
              </a:rPr>
              <a:t> exercice très compliqué</a:t>
            </a:r>
          </a:p>
          <a:p>
            <a:pPr algn="just"/>
            <a:r>
              <a:rPr lang="fr-FR" sz="1400" baseline="0" dirty="0" smtClean="0">
                <a:solidFill>
                  <a:srgbClr val="0070C0"/>
                </a:solidFill>
              </a:rPr>
              <a:t>Nous avons regretté d’avoir dit oui</a:t>
            </a:r>
          </a:p>
          <a:p>
            <a:pPr algn="just"/>
            <a:r>
              <a:rPr lang="fr-FR" sz="1400" baseline="0" dirty="0" smtClean="0">
                <a:solidFill>
                  <a:srgbClr val="0070C0"/>
                </a:solidFill>
              </a:rPr>
              <a:t>Nous ne voulons surtout pas donner l’impression d’être donneurs de leçons. Et aujourd’hui, nous allons plutôt vous raconter ce que nous faisons et ce que nous vivons.</a:t>
            </a:r>
          </a:p>
          <a:p>
            <a:pPr algn="just"/>
            <a:r>
              <a:rPr lang="fr-FR" sz="1400" baseline="0" dirty="0" smtClean="0">
                <a:solidFill>
                  <a:srgbClr val="0070C0"/>
                </a:solidFill>
              </a:rPr>
              <a:t>Nous avons fait le choix de partir de notre expérience, de nos convictions : ne vous attendez pas à des citations de la Bible, des encycliques ou des extraits de la doctrine sociale de l’Eglise.</a:t>
            </a:r>
          </a:p>
          <a:p>
            <a:pPr algn="just"/>
            <a:r>
              <a:rPr lang="fr-FR" sz="1400" baseline="0" dirty="0" smtClean="0">
                <a:solidFill>
                  <a:srgbClr val="0070C0"/>
                </a:solidFill>
              </a:rPr>
              <a:t>Tout ce que nous allons présenter : nous n’y arrivons pas toujours ni en permanence.</a:t>
            </a:r>
          </a:p>
          <a:p>
            <a:pPr algn="just"/>
            <a:endParaRPr lang="fr-FR" sz="1400" baseline="0" dirty="0" smtClean="0">
              <a:solidFill>
                <a:srgbClr val="0070C0"/>
              </a:solidFill>
            </a:endParaRPr>
          </a:p>
          <a:p>
            <a:pPr algn="just"/>
            <a:r>
              <a:rPr lang="fr-FR" sz="1400" baseline="0" dirty="0" smtClean="0">
                <a:solidFill>
                  <a:srgbClr val="0070C0"/>
                </a:solidFill>
              </a:rPr>
              <a:t>Par contre c’est une vraie question qui est posée et plus particulièrement à nous, dirigeants chrétiens : on pourrait penser que gestion des RH et management « chrétiens » sont plus faciles d’une part dans le secteur associatif et d’autre part lorsque celui-ci est d’inspiration chrétienne.</a:t>
            </a:r>
          </a:p>
          <a:p>
            <a:pPr algn="just"/>
            <a:endParaRPr lang="fr-FR" sz="1400" baseline="0" dirty="0" smtClean="0">
              <a:solidFill>
                <a:srgbClr val="0070C0"/>
              </a:solidFill>
            </a:endParaRPr>
          </a:p>
          <a:p>
            <a:pPr algn="just"/>
            <a:r>
              <a:rPr lang="fr-FR" sz="1400" baseline="0" dirty="0" smtClean="0">
                <a:solidFill>
                  <a:srgbClr val="0070C0"/>
                </a:solidFill>
              </a:rPr>
              <a:t>Mais il nous semble que non :</a:t>
            </a:r>
          </a:p>
          <a:p>
            <a:pPr marL="171450" indent="-171450" algn="just">
              <a:buFontTx/>
              <a:buChar char="-"/>
            </a:pPr>
            <a:r>
              <a:rPr lang="fr-FR" sz="1400" baseline="0" dirty="0" smtClean="0">
                <a:solidFill>
                  <a:srgbClr val="0070C0"/>
                </a:solidFill>
              </a:rPr>
              <a:t>Les hommes sont les mêmes et les écueils sont donc les mêmes</a:t>
            </a:r>
          </a:p>
          <a:p>
            <a:pPr marL="171450" indent="-171450" algn="just">
              <a:buFontTx/>
              <a:buChar char="-"/>
            </a:pPr>
            <a:r>
              <a:rPr lang="fr-FR" sz="1400" baseline="0" dirty="0" smtClean="0">
                <a:solidFill>
                  <a:srgbClr val="0070C0"/>
                </a:solidFill>
              </a:rPr>
              <a:t>Les impératifs normatifs et économiques s’imposent à nos organisations de la même façon que dans le secteur lucratif</a:t>
            </a:r>
          </a:p>
          <a:p>
            <a:pPr algn="just"/>
            <a:endParaRPr lang="fr-FR" sz="1400" baseline="0" dirty="0" smtClean="0"/>
          </a:p>
          <a:p>
            <a:pPr marL="171450" indent="-171450" algn="just">
              <a:buFontTx/>
              <a:buChar char="-"/>
            </a:pPr>
            <a:r>
              <a:rPr lang="fr-FR" sz="1400" baseline="0" dirty="0" smtClean="0">
                <a:solidFill>
                  <a:srgbClr val="7030A0"/>
                </a:solidFill>
              </a:rPr>
              <a:t>Et nous avons une problématique supplémentaire qui est celle de l’engagement : un atout et un piège. </a:t>
            </a:r>
          </a:p>
          <a:p>
            <a:pPr marL="628650" lvl="1" indent="-171450" algn="just">
              <a:buFontTx/>
              <a:buChar char="-"/>
            </a:pPr>
            <a:r>
              <a:rPr lang="fr-FR" sz="1400" baseline="0" dirty="0" smtClean="0">
                <a:solidFill>
                  <a:srgbClr val="7030A0"/>
                </a:solidFill>
              </a:rPr>
              <a:t>Un atout  particulièrement en ce moment où les salariés expriment une recherche de sens dans leur travail de plus en plus forte. Par contre, à nous de ne pas les décevoir !</a:t>
            </a:r>
          </a:p>
          <a:p>
            <a:pPr marL="628650" lvl="1" indent="-171450" algn="just">
              <a:buFontTx/>
              <a:buChar char="-"/>
            </a:pPr>
            <a:r>
              <a:rPr lang="fr-FR" sz="1400" baseline="0" dirty="0" smtClean="0">
                <a:solidFill>
                  <a:srgbClr val="7030A0"/>
                </a:solidFill>
              </a:rPr>
              <a:t>Un piège car les salariés investissent plus largement leur travail : leurs convictions, leur vision de la société ou du monde, leur foi… Et donc quand on vient réinterroger leur travail, on vient remettre en cause plus de choses. Et c’est d’ailleurs une des raisons qui fait que, dans notre secteurs, les départs sont vécus comme des séparations, parfois violentes.</a:t>
            </a:r>
          </a:p>
          <a:p>
            <a:pPr marL="0" indent="0" algn="just">
              <a:buFontTx/>
              <a:buNone/>
            </a:pPr>
            <a:endParaRPr lang="fr-FR" sz="1400" baseline="0" dirty="0" smtClean="0">
              <a:solidFill>
                <a:srgbClr val="7030A0"/>
              </a:solidFill>
            </a:endParaRPr>
          </a:p>
          <a:p>
            <a:pPr marL="0" indent="0" algn="just">
              <a:buFontTx/>
              <a:buNone/>
            </a:pPr>
            <a:r>
              <a:rPr lang="fr-FR" sz="1400" baseline="0" dirty="0" smtClean="0">
                <a:solidFill>
                  <a:srgbClr val="7030A0"/>
                </a:solidFill>
              </a:rPr>
              <a:t>Nous avons un vrai défi : préserver et cultiver l’engagement dans une juste proximité</a:t>
            </a:r>
          </a:p>
        </p:txBody>
      </p:sp>
      <p:sp>
        <p:nvSpPr>
          <p:cNvPr id="4" name="Espace réservé du numéro de diapositive 3"/>
          <p:cNvSpPr>
            <a:spLocks noGrp="1"/>
          </p:cNvSpPr>
          <p:nvPr>
            <p:ph type="sldNum" sz="quarter" idx="10"/>
          </p:nvPr>
        </p:nvSpPr>
        <p:spPr/>
        <p:txBody>
          <a:bodyPr/>
          <a:lstStyle/>
          <a:p>
            <a:fld id="{B8BDD7E5-8F2F-4040-9F0B-DBFF7900B3F2}" type="slidenum">
              <a:rPr lang="fr-FR" smtClean="0"/>
              <a:t>14</a:t>
            </a:fld>
            <a:endParaRPr lang="fr-FR" dirty="0"/>
          </a:p>
        </p:txBody>
      </p:sp>
    </p:spTree>
    <p:extLst>
      <p:ext uri="{BB962C8B-B14F-4D97-AF65-F5344CB8AC3E}">
        <p14:creationId xmlns:p14="http://schemas.microsoft.com/office/powerpoint/2010/main" val="1591220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733800"/>
            <a:ext cx="9144000" cy="1143000"/>
          </a:xfrm>
        </p:spPr>
        <p:txBody>
          <a:bodyPr anchor="ctr" anchorCtr="0">
            <a:normAutofit/>
          </a:bodyPr>
          <a:lstStyle>
            <a:lvl1pPr algn="r" latinLnBrk="0">
              <a:defRPr lang="fr-FR" sz="3000" b="1">
                <a:solidFill>
                  <a:schemeClr val="accent3"/>
                </a:solidFill>
              </a:defRPr>
            </a:lvl1pPr>
          </a:lstStyle>
          <a:p>
            <a:r>
              <a:rPr kumimoji="0" lang="fr-FR" smtClean="0"/>
              <a:t>Modifiez le style du titre</a:t>
            </a:r>
            <a:endParaRPr kumimoji="0" lang="fr-FR" dirty="0"/>
          </a:p>
        </p:txBody>
      </p:sp>
      <p:sp>
        <p:nvSpPr>
          <p:cNvPr id="9" name="Subtitle 8"/>
          <p:cNvSpPr>
            <a:spLocks noGrp="1"/>
          </p:cNvSpPr>
          <p:nvPr>
            <p:ph type="subTitle" idx="1"/>
          </p:nvPr>
        </p:nvSpPr>
        <p:spPr>
          <a:xfrm>
            <a:off x="1625600" y="5124450"/>
            <a:ext cx="9144000" cy="533400"/>
          </a:xfrm>
        </p:spPr>
        <p:txBody>
          <a:bodyPr anchor="ctr" anchorCtr="0">
            <a:normAutofit/>
          </a:bodyPr>
          <a:lstStyle>
            <a:lvl1pPr marL="0" indent="0" algn="r" latinLnBrk="0">
              <a:buNone/>
              <a:defRPr lang="fr-FR" sz="1800" b="1">
                <a:solidFill>
                  <a:schemeClr val="accent5"/>
                </a:solidFill>
                <a:latin typeface="+mj-lt"/>
                <a:ea typeface="+mj-ea"/>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smtClean="0"/>
              <a:t>Modifiez le style des sous-titres du masque</a:t>
            </a:r>
            <a:endParaRPr kumimoji="0" lang="fr-FR" dirty="0"/>
          </a:p>
        </p:txBody>
      </p:sp>
      <p:sp>
        <p:nvSpPr>
          <p:cNvPr id="28" name="Date Placeholder 27"/>
          <p:cNvSpPr>
            <a:spLocks noGrp="1"/>
          </p:cNvSpPr>
          <p:nvPr>
            <p:ph type="dt" sz="half" idx="10"/>
          </p:nvPr>
        </p:nvSpPr>
        <p:spPr>
          <a:xfrm>
            <a:off x="8784299" y="6355080"/>
            <a:ext cx="3048000" cy="365760"/>
          </a:xfrm>
        </p:spPr>
        <p:txBody>
          <a:bodyPr anchor="ctr"/>
          <a:lstStyle>
            <a:lvl1pPr algn="r" latinLnBrk="0">
              <a:defRPr lang="fr-FR" sz="1050">
                <a:solidFill>
                  <a:schemeClr val="tx1">
                    <a:lumMod val="50000"/>
                    <a:lumOff val="50000"/>
                  </a:schemeClr>
                </a:solidFill>
              </a:defRPr>
            </a:lvl1pPr>
          </a:lstStyle>
          <a:p>
            <a:fld id="{EF3E3D89-6A2D-4536-98D1-01FB1F44869A}" type="datetime1">
              <a:rPr lang="fr-FR" smtClean="0">
                <a:solidFill>
                  <a:prstClr val="black">
                    <a:lumMod val="50000"/>
                    <a:lumOff val="50000"/>
                  </a:prstClr>
                </a:solidFill>
              </a:rPr>
              <a:pPr/>
              <a:t>31/01/2019</a:t>
            </a:fld>
            <a:endParaRPr dirty="0">
              <a:solidFill>
                <a:prstClr val="black">
                  <a:lumMod val="50000"/>
                  <a:lumOff val="50000"/>
                </a:prstClr>
              </a:solidFill>
            </a:endParaRPr>
          </a:p>
        </p:txBody>
      </p:sp>
      <p:sp>
        <p:nvSpPr>
          <p:cNvPr id="17" name="Footer Placeholder 16"/>
          <p:cNvSpPr>
            <a:spLocks noGrp="1"/>
          </p:cNvSpPr>
          <p:nvPr>
            <p:ph type="ftr" sz="quarter" idx="11"/>
          </p:nvPr>
        </p:nvSpPr>
        <p:spPr>
          <a:xfrm>
            <a:off x="3247136" y="6355080"/>
            <a:ext cx="4632960" cy="365760"/>
          </a:xfrm>
        </p:spPr>
        <p:txBody>
          <a:bodyPr anchor="ctr"/>
          <a:lstStyle>
            <a:lvl1pPr algn="ctr">
              <a:defRPr>
                <a:solidFill>
                  <a:schemeClr val="tx1">
                    <a:lumMod val="50000"/>
                    <a:lumOff val="50000"/>
                  </a:schemeClr>
                </a:solidFill>
              </a:defRPr>
            </a:lvl1pPr>
          </a:lstStyle>
          <a:p>
            <a:r>
              <a:rPr smtClean="0">
                <a:solidFill>
                  <a:prstClr val="black">
                    <a:lumMod val="50000"/>
                    <a:lumOff val="50000"/>
                  </a:prstClr>
                </a:solidFill>
              </a:rPr>
              <a:t>Séminaire Directeurs Paray le Monial- Novembre 2018</a:t>
            </a:r>
            <a:endParaRPr dirty="0">
              <a:solidFill>
                <a:prstClr val="black">
                  <a:lumMod val="50000"/>
                  <a:lumOff val="50000"/>
                </a:prstClr>
              </a:solidFill>
            </a:endParaRPr>
          </a:p>
        </p:txBody>
      </p:sp>
      <p:sp>
        <p:nvSpPr>
          <p:cNvPr id="29" name="Slide Number Placeholder 28"/>
          <p:cNvSpPr>
            <a:spLocks noGrp="1"/>
          </p:cNvSpPr>
          <p:nvPr>
            <p:ph type="sldNum" sz="quarter" idx="12"/>
          </p:nvPr>
        </p:nvSpPr>
        <p:spPr>
          <a:xfrm>
            <a:off x="1167408" y="6355080"/>
            <a:ext cx="1625600" cy="365760"/>
          </a:xfrm>
        </p:spPr>
        <p:txBody>
          <a:bodyPr anchor="ctr"/>
          <a:lstStyle>
            <a:lvl1pPr>
              <a:defRPr>
                <a:solidFill>
                  <a:schemeClr val="tx1">
                    <a:lumMod val="50000"/>
                    <a:lumOff val="50000"/>
                  </a:schemeClr>
                </a:solidFill>
              </a:defRPr>
            </a:lvl1pPr>
          </a:lstStyle>
          <a:p>
            <a:fld id="{4024F9E6-8BD1-4849-86DE-3CD23B63DC4B}" type="slidenum">
              <a:rPr smtClean="0">
                <a:solidFill>
                  <a:prstClr val="black">
                    <a:lumMod val="50000"/>
                    <a:lumOff val="50000"/>
                  </a:prstClr>
                </a:solidFill>
              </a:rPr>
              <a:pPr/>
              <a:t>‹N°›</a:t>
            </a:fld>
            <a:endParaRPr dirty="0">
              <a:solidFill>
                <a:prstClr val="black">
                  <a:lumMod val="50000"/>
                  <a:lumOff val="50000"/>
                </a:prstClr>
              </a:solidFill>
            </a:endParaRPr>
          </a:p>
        </p:txBody>
      </p:sp>
      <p:sp>
        <p:nvSpPr>
          <p:cNvPr id="21" name="Rectangle 20"/>
          <p:cNvSpPr/>
          <p:nvPr/>
        </p:nvSpPr>
        <p:spPr>
          <a:xfrm>
            <a:off x="1206500" y="3648075"/>
            <a:ext cx="9753600" cy="1280160"/>
          </a:xfrm>
          <a:prstGeom prst="rect">
            <a:avLst/>
          </a:prstGeom>
          <a:noFill/>
          <a:ln w="6350" cap="rnd" cmpd="sng" algn="ctr">
            <a:solidFill>
              <a:schemeClr val="accent3"/>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
        <p:nvSpPr>
          <p:cNvPr id="33" name="Rectangle 32"/>
          <p:cNvSpPr/>
          <p:nvPr/>
        </p:nvSpPr>
        <p:spPr>
          <a:xfrm>
            <a:off x="1219200" y="5048250"/>
            <a:ext cx="9753600" cy="685800"/>
          </a:xfrm>
          <a:prstGeom prst="rect">
            <a:avLst/>
          </a:prstGeom>
          <a:noFill/>
          <a:ln w="6350" cap="rnd" cmpd="sng" algn="ctr">
            <a:solidFill>
              <a:schemeClr val="accent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
        <p:nvSpPr>
          <p:cNvPr id="22" name="Rectangle 21"/>
          <p:cNvSpPr/>
          <p:nvPr/>
        </p:nvSpPr>
        <p:spPr>
          <a:xfrm>
            <a:off x="1206500" y="3648075"/>
            <a:ext cx="304800" cy="1280160"/>
          </a:xfrm>
          <a:prstGeom prst="rect">
            <a:avLst/>
          </a:prstGeom>
          <a:solidFill>
            <a:schemeClr val="accent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25A1B1"/>
              </a:solidFill>
            </a:endParaRPr>
          </a:p>
        </p:txBody>
      </p:sp>
      <p:sp>
        <p:nvSpPr>
          <p:cNvPr id="32" name="Rectangle 31"/>
          <p:cNvSpPr/>
          <p:nvPr/>
        </p:nvSpPr>
        <p:spPr>
          <a:xfrm>
            <a:off x="1219200" y="5048250"/>
            <a:ext cx="304800" cy="685800"/>
          </a:xfrm>
          <a:prstGeom prst="rect">
            <a:avLst/>
          </a:prstGeom>
          <a:solidFill>
            <a:schemeClr val="accent5"/>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437" y="812279"/>
            <a:ext cx="4450809" cy="1919106"/>
          </a:xfrm>
          <a:prstGeom prst="rect">
            <a:avLst/>
          </a:prstGeom>
        </p:spPr>
      </p:pic>
    </p:spTree>
    <p:extLst>
      <p:ext uri="{BB962C8B-B14F-4D97-AF65-F5344CB8AC3E}">
        <p14:creationId xmlns:p14="http://schemas.microsoft.com/office/powerpoint/2010/main" val="21747881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2639616" y="152400"/>
            <a:ext cx="8942784" cy="990600"/>
          </a:xfrm>
        </p:spPr>
        <p:txBody>
          <a:bodyPr/>
          <a:lstStyle/>
          <a:p>
            <a:r>
              <a:rPr kumimoji="0" lang="fr-FR" smtClean="0"/>
              <a:t>Modifiez le style du titre</a:t>
            </a:r>
            <a:endParaRPr kumimoji="0" lang="fr-FR"/>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a:p>
        </p:txBody>
      </p:sp>
      <p:sp>
        <p:nvSpPr>
          <p:cNvPr id="4" name="Date Placeholder 3"/>
          <p:cNvSpPr>
            <a:spLocks noGrp="1"/>
          </p:cNvSpPr>
          <p:nvPr>
            <p:ph type="dt" sz="half" idx="10"/>
          </p:nvPr>
        </p:nvSpPr>
        <p:spPr/>
        <p:txBody>
          <a:bodyPr/>
          <a:lstStyle/>
          <a:p>
            <a:fld id="{43D1207A-1B90-4D0A-A1C2-6DED99AF51F1}" type="datetime1">
              <a:rPr lang="fr-FR" smtClean="0">
                <a:solidFill>
                  <a:srgbClr val="CBCFC6"/>
                </a:solidFill>
              </a:rPr>
              <a:pPr/>
              <a:t>31/01/2019</a:t>
            </a:fld>
            <a:endParaRPr dirty="0">
              <a:solidFill>
                <a:srgbClr val="CBCFC6"/>
              </a:solidFill>
            </a:endParaRPr>
          </a:p>
        </p:txBody>
      </p:sp>
      <p:sp>
        <p:nvSpPr>
          <p:cNvPr id="5" name="Footer Placeholder 4"/>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6" name="Slide Number Placeholder 5"/>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1" y="152400"/>
            <a:ext cx="2221320" cy="957792"/>
          </a:xfrm>
          <a:prstGeom prst="rect">
            <a:avLst/>
          </a:prstGeom>
        </p:spPr>
      </p:pic>
    </p:spTree>
    <p:extLst>
      <p:ext uri="{BB962C8B-B14F-4D97-AF65-F5344CB8AC3E}">
        <p14:creationId xmlns:p14="http://schemas.microsoft.com/office/powerpoint/2010/main" val="34922752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72816"/>
            <a:ext cx="2743200" cy="4353347"/>
          </a:xfrm>
        </p:spPr>
        <p:txBody>
          <a:bodyPr vert="eaVert"/>
          <a:lstStyle/>
          <a:p>
            <a:r>
              <a:rPr kumimoji="0" lang="fr-FR" smtClean="0"/>
              <a:t>Modifiez le style du titre</a:t>
            </a:r>
            <a:endParaRPr kumimoji="0" lang="fr-F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a:p>
        </p:txBody>
      </p:sp>
      <p:sp>
        <p:nvSpPr>
          <p:cNvPr id="4" name="Date Placeholder 3"/>
          <p:cNvSpPr>
            <a:spLocks noGrp="1"/>
          </p:cNvSpPr>
          <p:nvPr>
            <p:ph type="dt" sz="half" idx="10"/>
          </p:nvPr>
        </p:nvSpPr>
        <p:spPr/>
        <p:txBody>
          <a:bodyPr/>
          <a:lstStyle/>
          <a:p>
            <a:fld id="{43BAB64A-C066-459A-9DE0-7C9E813E0801}" type="datetime1">
              <a:rPr lang="fr-FR" smtClean="0">
                <a:solidFill>
                  <a:srgbClr val="CBCFC6"/>
                </a:solidFill>
              </a:rPr>
              <a:pPr/>
              <a:t>31/01/2019</a:t>
            </a:fld>
            <a:endParaRPr dirty="0">
              <a:solidFill>
                <a:srgbClr val="CBCFC6"/>
              </a:solidFill>
            </a:endParaRPr>
          </a:p>
        </p:txBody>
      </p:sp>
      <p:sp>
        <p:nvSpPr>
          <p:cNvPr id="5" name="Footer Placeholder 4"/>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6" name="Slide Number Placeholder 5"/>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fr-FR" sz="1350">
              <a:solidFill>
                <a:prstClr val="black"/>
              </a:solidFill>
            </a:endParaRPr>
          </a:p>
        </p:txBody>
      </p:sp>
      <p:sp>
        <p:nvSpPr>
          <p:cNvPr id="8" name="Isosceles Triangle 7"/>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fr-FR" sz="1350">
              <a:solidFill>
                <a:prstClr val="black"/>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054366" y="469105"/>
            <a:ext cx="1665990" cy="1277056"/>
          </a:xfrm>
          <a:prstGeom prst="rect">
            <a:avLst/>
          </a:prstGeom>
        </p:spPr>
      </p:pic>
    </p:spTree>
    <p:extLst>
      <p:ext uri="{BB962C8B-B14F-4D97-AF65-F5344CB8AC3E}">
        <p14:creationId xmlns:p14="http://schemas.microsoft.com/office/powerpoint/2010/main" val="36546399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119669" y="152400"/>
            <a:ext cx="8462731" cy="990600"/>
          </a:xfrm>
        </p:spPr>
        <p:txBody>
          <a:bodyPr/>
          <a:lstStyle/>
          <a:p>
            <a:r>
              <a:rPr kumimoji="0" lang="fr-FR" smtClean="0"/>
              <a:t>Modifiez le style du titre</a:t>
            </a:r>
            <a:endParaRPr kumimoji="0" lang="fr-FR"/>
          </a:p>
        </p:txBody>
      </p:sp>
      <p:sp>
        <p:nvSpPr>
          <p:cNvPr id="4" name="Date Placeholder 3"/>
          <p:cNvSpPr>
            <a:spLocks noGrp="1"/>
          </p:cNvSpPr>
          <p:nvPr>
            <p:ph type="dt" sz="half" idx="10"/>
          </p:nvPr>
        </p:nvSpPr>
        <p:spPr/>
        <p:txBody>
          <a:bodyPr/>
          <a:lstStyle/>
          <a:p>
            <a:fld id="{1519A66F-64D3-4DDD-9A5C-D8C295C2A108}" type="datetime1">
              <a:rPr lang="fr-FR" smtClean="0">
                <a:solidFill>
                  <a:srgbClr val="CBCFC6"/>
                </a:solidFill>
              </a:rPr>
              <a:pPr/>
              <a:t>31/01/2019</a:t>
            </a:fld>
            <a:endParaRPr dirty="0">
              <a:solidFill>
                <a:srgbClr val="CBCFC6"/>
              </a:solidFill>
            </a:endParaRPr>
          </a:p>
        </p:txBody>
      </p:sp>
      <p:sp>
        <p:nvSpPr>
          <p:cNvPr id="5" name="Footer Placeholder 4"/>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6" name="Slide Number Placeholder 5"/>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8" name="Content Placeholder 7"/>
          <p:cNvSpPr>
            <a:spLocks noGrp="1"/>
          </p:cNvSpPr>
          <p:nvPr>
            <p:ph sz="quarter" idx="1"/>
          </p:nvPr>
        </p:nvSpPr>
        <p:spPr>
          <a:xfrm>
            <a:off x="609600" y="1219200"/>
            <a:ext cx="10972800" cy="4937760"/>
          </a:xfrm>
        </p:spPr>
        <p:txBody>
          <a:bodyPr/>
          <a:lstStyle>
            <a:lvl5pPr>
              <a:defRPr>
                <a:solidFill>
                  <a:schemeClr val="accent5"/>
                </a:solidFill>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1" y="152400"/>
            <a:ext cx="2221320" cy="957792"/>
          </a:xfrm>
          <a:prstGeom prst="rect">
            <a:avLst/>
          </a:prstGeom>
        </p:spPr>
      </p:pic>
    </p:spTree>
    <p:extLst>
      <p:ext uri="{BB962C8B-B14F-4D97-AF65-F5344CB8AC3E}">
        <p14:creationId xmlns:p14="http://schemas.microsoft.com/office/powerpoint/2010/main" val="2303826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ctr" anchorCtr="0"/>
          <a:lstStyle>
            <a:lvl1pPr algn="r" latinLnBrk="0">
              <a:buNone/>
              <a:defRPr lang="fr-FR" sz="2400" b="0" cap="none" baseline="0"/>
            </a:lvl1pPr>
          </a:lstStyle>
          <a:p>
            <a:r>
              <a:rPr kumimoji="0" lang="fr-FR" smtClean="0"/>
              <a:t>Modifiez le style du titre</a:t>
            </a:r>
            <a:endParaRPr kumimoji="0" lang="fr-FR" dirty="0"/>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latinLnBrk="0">
              <a:buNone/>
              <a:defRPr lang="fr-FR" sz="1500">
                <a:solidFill>
                  <a:schemeClr val="tx1">
                    <a:tint val="75000"/>
                  </a:schemeClr>
                </a:solidFill>
              </a:defRPr>
            </a:lvl1pPr>
            <a:lvl2pPr>
              <a:buNone/>
              <a:defRPr lang="fr-FR" sz="1350">
                <a:solidFill>
                  <a:schemeClr val="tx1">
                    <a:tint val="75000"/>
                  </a:schemeClr>
                </a:solidFill>
              </a:defRPr>
            </a:lvl2pPr>
            <a:lvl3pPr>
              <a:buNone/>
              <a:defRPr lang="fr-FR" sz="1200">
                <a:solidFill>
                  <a:schemeClr val="tx1">
                    <a:tint val="75000"/>
                  </a:schemeClr>
                </a:solidFill>
              </a:defRPr>
            </a:lvl3pPr>
            <a:lvl4pPr>
              <a:buNone/>
              <a:defRPr lang="fr-FR" sz="1050">
                <a:solidFill>
                  <a:schemeClr val="tx1">
                    <a:tint val="75000"/>
                  </a:schemeClr>
                </a:solidFill>
              </a:defRPr>
            </a:lvl4pPr>
            <a:lvl5pPr>
              <a:buNone/>
              <a:defRPr lang="fr-FR" sz="105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a:xfrm>
            <a:off x="8534400" y="6355080"/>
            <a:ext cx="3048000" cy="365760"/>
          </a:xfrm>
        </p:spPr>
        <p:txBody>
          <a:bodyPr anchor="ctr"/>
          <a:lstStyle>
            <a:lvl1pPr algn="r">
              <a:defRPr>
                <a:solidFill>
                  <a:schemeClr val="tx1">
                    <a:lumMod val="50000"/>
                    <a:lumOff val="50000"/>
                  </a:schemeClr>
                </a:solidFill>
              </a:defRPr>
            </a:lvl1pPr>
          </a:lstStyle>
          <a:p>
            <a:fld id="{5987983A-FBC8-41E8-9002-C4E9D43ADAE4}" type="datetime1">
              <a:rPr lang="fr-FR" smtClean="0">
                <a:solidFill>
                  <a:prstClr val="black">
                    <a:lumMod val="50000"/>
                    <a:lumOff val="50000"/>
                  </a:prstClr>
                </a:solidFill>
              </a:rPr>
              <a:pPr/>
              <a:t>31/01/2019</a:t>
            </a:fld>
            <a:endParaRPr dirty="0">
              <a:solidFill>
                <a:prstClr val="black">
                  <a:lumMod val="50000"/>
                  <a:lumOff val="50000"/>
                </a:prstClr>
              </a:solidFill>
            </a:endParaRPr>
          </a:p>
        </p:txBody>
      </p:sp>
      <p:sp>
        <p:nvSpPr>
          <p:cNvPr id="5" name="Footer Placeholder 4"/>
          <p:cNvSpPr>
            <a:spLocks noGrp="1"/>
          </p:cNvSpPr>
          <p:nvPr>
            <p:ph type="ftr" sz="quarter" idx="11"/>
          </p:nvPr>
        </p:nvSpPr>
        <p:spPr>
          <a:xfrm>
            <a:off x="3864864" y="6355080"/>
            <a:ext cx="4632960" cy="365760"/>
          </a:xfrm>
        </p:spPr>
        <p:txBody>
          <a:bodyPr anchor="ctr"/>
          <a:lstStyle>
            <a:lvl1pPr algn="ctr">
              <a:defRPr>
                <a:solidFill>
                  <a:schemeClr val="tx1">
                    <a:lumMod val="50000"/>
                    <a:lumOff val="50000"/>
                  </a:schemeClr>
                </a:solidFill>
              </a:defRPr>
            </a:lvl1pPr>
          </a:lstStyle>
          <a:p>
            <a:r>
              <a:rPr smtClean="0">
                <a:solidFill>
                  <a:prstClr val="black">
                    <a:lumMod val="50000"/>
                    <a:lumOff val="50000"/>
                  </a:prstClr>
                </a:solidFill>
              </a:rPr>
              <a:t>Séminaire Directeurs Paray le Monial- Novembre 2018</a:t>
            </a:r>
            <a:endParaRPr dirty="0">
              <a:solidFill>
                <a:prstClr val="black">
                  <a:lumMod val="50000"/>
                  <a:lumOff val="50000"/>
                </a:prstClr>
              </a:solidFill>
            </a:endParaRPr>
          </a:p>
        </p:txBody>
      </p:sp>
      <p:sp>
        <p:nvSpPr>
          <p:cNvPr id="6" name="Slide Number Placeholder 5"/>
          <p:cNvSpPr>
            <a:spLocks noGrp="1"/>
          </p:cNvSpPr>
          <p:nvPr>
            <p:ph type="sldNum" sz="quarter" idx="12"/>
          </p:nvPr>
        </p:nvSpPr>
        <p:spPr>
          <a:xfrm>
            <a:off x="1426464" y="6355080"/>
            <a:ext cx="2027936" cy="365760"/>
          </a:xfrm>
        </p:spPr>
        <p:txBody>
          <a:bodyPr anchor="ctr"/>
          <a:lstStyle>
            <a:lvl1pPr>
              <a:defRPr>
                <a:solidFill>
                  <a:schemeClr val="tx1">
                    <a:lumMod val="50000"/>
                    <a:lumOff val="50000"/>
                  </a:schemeClr>
                </a:solidFill>
              </a:defRPr>
            </a:lvl1pPr>
          </a:lstStyle>
          <a:p>
            <a:fld id="{4024F9E6-8BD1-4849-86DE-3CD23B63DC4B}" type="slidenum">
              <a:rPr smtClean="0">
                <a:solidFill>
                  <a:prstClr val="black">
                    <a:lumMod val="50000"/>
                    <a:lumOff val="50000"/>
                  </a:prstClr>
                </a:solidFill>
              </a:rPr>
              <a:pPr/>
              <a:t>‹N°›</a:t>
            </a:fld>
            <a:endParaRPr dirty="0">
              <a:solidFill>
                <a:prstClr val="black">
                  <a:lumMod val="50000"/>
                  <a:lumOff val="50000"/>
                </a:prstClr>
              </a:solidFill>
            </a:endParaRPr>
          </a:p>
        </p:txBody>
      </p:sp>
      <p:sp>
        <p:nvSpPr>
          <p:cNvPr id="7" name="Rectangle 6"/>
          <p:cNvSpPr/>
          <p:nvPr/>
        </p:nvSpPr>
        <p:spPr>
          <a:xfrm>
            <a:off x="1219200" y="2819400"/>
            <a:ext cx="9753600" cy="1280160"/>
          </a:xfrm>
          <a:prstGeom prst="rect">
            <a:avLst/>
          </a:prstGeom>
          <a:noFill/>
          <a:ln w="6350" cap="rnd" cmpd="sng" algn="ctr">
            <a:solidFill>
              <a:schemeClr val="accent3"/>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
        <p:nvSpPr>
          <p:cNvPr id="8" name="Rectangle 7"/>
          <p:cNvSpPr/>
          <p:nvPr/>
        </p:nvSpPr>
        <p:spPr>
          <a:xfrm>
            <a:off x="1219200" y="2819400"/>
            <a:ext cx="304800" cy="1280160"/>
          </a:xfrm>
          <a:prstGeom prst="rect">
            <a:avLst/>
          </a:prstGeom>
          <a:solidFill>
            <a:schemeClr val="accent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1" y="260781"/>
            <a:ext cx="4450809" cy="1919106"/>
          </a:xfrm>
          <a:prstGeom prst="rect">
            <a:avLst/>
          </a:prstGeom>
        </p:spPr>
      </p:pic>
    </p:spTree>
    <p:extLst>
      <p:ext uri="{BB962C8B-B14F-4D97-AF65-F5344CB8AC3E}">
        <p14:creationId xmlns:p14="http://schemas.microsoft.com/office/powerpoint/2010/main" val="3814737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2639616" y="228600"/>
            <a:ext cx="8942784" cy="914400"/>
          </a:xfrm>
        </p:spPr>
        <p:txBody>
          <a:bodyPr/>
          <a:lstStyle/>
          <a:p>
            <a:r>
              <a:rPr kumimoji="0" lang="fr-FR" smtClean="0"/>
              <a:t>Modifiez le style du titre</a:t>
            </a:r>
            <a:endParaRPr kumimoji="0" lang="fr-FR" dirty="0"/>
          </a:p>
        </p:txBody>
      </p:sp>
      <p:sp>
        <p:nvSpPr>
          <p:cNvPr id="5" name="Date Placeholder 4"/>
          <p:cNvSpPr>
            <a:spLocks noGrp="1"/>
          </p:cNvSpPr>
          <p:nvPr>
            <p:ph type="dt" sz="half" idx="10"/>
          </p:nvPr>
        </p:nvSpPr>
        <p:spPr/>
        <p:txBody>
          <a:bodyPr/>
          <a:lstStyle/>
          <a:p>
            <a:fld id="{5EA1B507-0B88-419E-B252-1397AD0F5B8A}" type="datetime1">
              <a:rPr lang="fr-FR" smtClean="0">
                <a:solidFill>
                  <a:srgbClr val="CBCFC6"/>
                </a:solidFill>
              </a:rPr>
              <a:pPr/>
              <a:t>31/01/2019</a:t>
            </a:fld>
            <a:endParaRPr dirty="0">
              <a:solidFill>
                <a:srgbClr val="CBCFC6"/>
              </a:solidFill>
            </a:endParaRPr>
          </a:p>
        </p:txBody>
      </p:sp>
      <p:sp>
        <p:nvSpPr>
          <p:cNvPr id="6" name="Footer Placeholder 5"/>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7" name="Slide Number Placeholder 6"/>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1" y="152400"/>
            <a:ext cx="2221320" cy="957792"/>
          </a:xfrm>
          <a:prstGeom prst="rect">
            <a:avLst/>
          </a:prstGeom>
        </p:spPr>
      </p:pic>
    </p:spTree>
    <p:extLst>
      <p:ext uri="{BB962C8B-B14F-4D97-AF65-F5344CB8AC3E}">
        <p14:creationId xmlns:p14="http://schemas.microsoft.com/office/powerpoint/2010/main" val="27622771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17261" y="228600"/>
            <a:ext cx="8765139" cy="914400"/>
          </a:xfrm>
        </p:spPr>
        <p:txBody>
          <a:bodyPr anchor="ctr"/>
          <a:lstStyle>
            <a:lvl1pPr latinLnBrk="0">
              <a:defRPr lang="fr-FR"/>
            </a:lvl1pPr>
          </a:lstStyle>
          <a:p>
            <a:r>
              <a:rPr kumimoji="0" lang="fr-FR" smtClean="0"/>
              <a:t>Modifiez le style du titre</a:t>
            </a:r>
            <a:endParaRPr kumimoji="0" lang="fr-FR"/>
          </a:p>
        </p:txBody>
      </p:sp>
      <p:sp>
        <p:nvSpPr>
          <p:cNvPr id="3" name="Text Placeholder 2"/>
          <p:cNvSpPr>
            <a:spLocks noGrp="1"/>
          </p:cNvSpPr>
          <p:nvPr>
            <p:ph type="body" idx="1"/>
          </p:nvPr>
        </p:nvSpPr>
        <p:spPr>
          <a:xfrm>
            <a:off x="609600" y="1285875"/>
            <a:ext cx="5386917" cy="685800"/>
          </a:xfrm>
          <a:noFill/>
          <a:ln>
            <a:noFill/>
          </a:ln>
        </p:spPr>
        <p:txBody>
          <a:bodyPr lIns="91440" anchor="ctr" anchorCtr="0">
            <a:noAutofit/>
          </a:bodyPr>
          <a:lstStyle>
            <a:lvl1pPr marL="0" indent="0" latinLnBrk="0">
              <a:buNone/>
              <a:defRPr lang="fr-FR" sz="1800" b="1">
                <a:solidFill>
                  <a:schemeClr val="accent3"/>
                </a:solidFill>
              </a:defRPr>
            </a:lvl1pPr>
            <a:lvl2pPr>
              <a:buNone/>
              <a:defRPr lang="fr-FR" sz="1500" b="1"/>
            </a:lvl2pPr>
            <a:lvl3pPr>
              <a:buNone/>
              <a:defRPr lang="fr-FR" sz="1350" b="1"/>
            </a:lvl3pPr>
            <a:lvl4pPr>
              <a:buNone/>
              <a:defRPr lang="fr-FR" sz="1200" b="1"/>
            </a:lvl4pPr>
            <a:lvl5pPr>
              <a:buNone/>
              <a:defRPr lang="fr-FR" sz="12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6197602" y="1295400"/>
            <a:ext cx="5389033" cy="685800"/>
          </a:xfrm>
          <a:noFill/>
          <a:ln>
            <a:noFill/>
          </a:ln>
        </p:spPr>
        <p:txBody>
          <a:bodyPr lIns="91440" anchor="ctr" anchorCtr="0"/>
          <a:lstStyle>
            <a:lvl1pPr marL="0" indent="0" latinLnBrk="0">
              <a:buNone/>
              <a:defRPr lang="fr-FR" sz="1800" b="1">
                <a:solidFill>
                  <a:schemeClr val="accent3"/>
                </a:solidFill>
              </a:defRPr>
            </a:lvl1pPr>
            <a:lvl2pPr>
              <a:buNone/>
              <a:defRPr lang="fr-FR" sz="1500" b="1"/>
            </a:lvl2pPr>
            <a:lvl3pPr>
              <a:buNone/>
              <a:defRPr lang="fr-FR" sz="1350" b="1"/>
            </a:lvl3pPr>
            <a:lvl4pPr>
              <a:buNone/>
              <a:defRPr lang="fr-FR" sz="1200" b="1"/>
            </a:lvl4pPr>
            <a:lvl5pPr>
              <a:buNone/>
              <a:defRPr lang="fr-FR" sz="1200" b="1"/>
            </a:lvl5pPr>
          </a:lstStyle>
          <a:p>
            <a:pPr lvl="0" eaLnBrk="1" latinLnBrk="0" hangingPunct="1"/>
            <a:r>
              <a:rPr kumimoji="0" lang="fr-FR" smtClean="0"/>
              <a:t>Modifiez les styles du texte du masque</a:t>
            </a:r>
          </a:p>
        </p:txBody>
      </p:sp>
      <p:sp>
        <p:nvSpPr>
          <p:cNvPr id="7" name="Date Placeholder 6"/>
          <p:cNvSpPr>
            <a:spLocks noGrp="1"/>
          </p:cNvSpPr>
          <p:nvPr>
            <p:ph type="dt" sz="half" idx="10"/>
          </p:nvPr>
        </p:nvSpPr>
        <p:spPr/>
        <p:txBody>
          <a:bodyPr/>
          <a:lstStyle/>
          <a:p>
            <a:fld id="{3E0D92F0-2C0B-4DC3-9962-B63349DE2EA5}" type="datetime1">
              <a:rPr lang="fr-FR" smtClean="0">
                <a:solidFill>
                  <a:srgbClr val="CBCFC6"/>
                </a:solidFill>
              </a:rPr>
              <a:pPr/>
              <a:t>31/01/2019</a:t>
            </a:fld>
            <a:endParaRPr dirty="0">
              <a:solidFill>
                <a:srgbClr val="CBCFC6"/>
              </a:solidFill>
            </a:endParaRPr>
          </a:p>
        </p:txBody>
      </p:sp>
      <p:sp>
        <p:nvSpPr>
          <p:cNvPr id="8" name="Footer Placeholder 7"/>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9" name="Slide Number Placeholder 8"/>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dirty="0"/>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1" y="152400"/>
            <a:ext cx="2221320" cy="957792"/>
          </a:xfrm>
          <a:prstGeom prst="rect">
            <a:avLst/>
          </a:prstGeom>
        </p:spPr>
      </p:pic>
    </p:spTree>
    <p:extLst>
      <p:ext uri="{BB962C8B-B14F-4D97-AF65-F5344CB8AC3E}">
        <p14:creationId xmlns:p14="http://schemas.microsoft.com/office/powerpoint/2010/main" val="38496324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639616" y="228600"/>
            <a:ext cx="8942784" cy="914400"/>
          </a:xfrm>
        </p:spPr>
        <p:txBody>
          <a:bodyPr/>
          <a:lstStyle/>
          <a:p>
            <a:r>
              <a:rPr kumimoji="0" lang="fr-FR" smtClean="0"/>
              <a:t>Modifiez le style du titre</a:t>
            </a:r>
            <a:endParaRPr kumimoji="0" lang="fr-FR"/>
          </a:p>
        </p:txBody>
      </p:sp>
      <p:sp>
        <p:nvSpPr>
          <p:cNvPr id="3" name="Date Placeholder 2"/>
          <p:cNvSpPr>
            <a:spLocks noGrp="1"/>
          </p:cNvSpPr>
          <p:nvPr>
            <p:ph type="dt" sz="half" idx="10"/>
          </p:nvPr>
        </p:nvSpPr>
        <p:spPr/>
        <p:txBody>
          <a:bodyPr/>
          <a:lstStyle/>
          <a:p>
            <a:fld id="{527E2A84-0003-4DDA-9E0B-CD5E6FB50D9A}" type="datetime1">
              <a:rPr lang="fr-FR" smtClean="0">
                <a:solidFill>
                  <a:srgbClr val="CBCFC6"/>
                </a:solidFill>
              </a:rPr>
              <a:pPr/>
              <a:t>31/01/2019</a:t>
            </a:fld>
            <a:endParaRPr dirty="0">
              <a:solidFill>
                <a:srgbClr val="CBCFC6"/>
              </a:solidFill>
            </a:endParaRPr>
          </a:p>
        </p:txBody>
      </p:sp>
      <p:sp>
        <p:nvSpPr>
          <p:cNvPr id="4" name="Footer Placeholder 3"/>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5" name="Slide Number Placeholder 4"/>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1" y="152400"/>
            <a:ext cx="2221320" cy="957792"/>
          </a:xfrm>
          <a:prstGeom prst="rect">
            <a:avLst/>
          </a:prstGeom>
        </p:spPr>
      </p:pic>
    </p:spTree>
    <p:extLst>
      <p:ext uri="{BB962C8B-B14F-4D97-AF65-F5344CB8AC3E}">
        <p14:creationId xmlns:p14="http://schemas.microsoft.com/office/powerpoint/2010/main" val="650742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5C9B7-DB32-4939-8051-A41F7DE49C74}" type="datetime1">
              <a:rPr lang="fr-FR" smtClean="0">
                <a:solidFill>
                  <a:srgbClr val="CBCFC6"/>
                </a:solidFill>
              </a:rPr>
              <a:pPr/>
              <a:t>31/01/2019</a:t>
            </a:fld>
            <a:endParaRPr dirty="0">
              <a:solidFill>
                <a:srgbClr val="CBCFC6"/>
              </a:solidFill>
            </a:endParaRPr>
          </a:p>
        </p:txBody>
      </p:sp>
      <p:sp>
        <p:nvSpPr>
          <p:cNvPr id="3" name="Footer Placeholder 2"/>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4" name="Slide Number Placeholder 3"/>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fr-FR" sz="1350">
              <a:solidFill>
                <a:prstClr val="black"/>
              </a:solidFill>
            </a:endParaRPr>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Tree>
    <p:extLst>
      <p:ext uri="{BB962C8B-B14F-4D97-AF65-F5344CB8AC3E}">
        <p14:creationId xmlns:p14="http://schemas.microsoft.com/office/powerpoint/2010/main" val="2343239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latinLnBrk="0">
              <a:buNone/>
              <a:defRPr lang="fr-FR" sz="1500" b="1">
                <a:solidFill>
                  <a:schemeClr val="tx2"/>
                </a:solidFill>
                <a:latin typeface="+mn-lt"/>
                <a:ea typeface="+mn-ea"/>
                <a:cs typeface="+mn-cs"/>
              </a:defRPr>
            </a:lvl1pPr>
          </a:lstStyle>
          <a:p>
            <a:r>
              <a:rPr kumimoji="0" lang="fr-FR" smtClean="0"/>
              <a:t>Modifiez le style du titre</a:t>
            </a:r>
            <a:endParaRPr kumimoji="0" lang="fr-FR"/>
          </a:p>
        </p:txBody>
      </p:sp>
      <p:sp>
        <p:nvSpPr>
          <p:cNvPr id="3" name="Text Placeholder 2"/>
          <p:cNvSpPr>
            <a:spLocks noGrp="1"/>
          </p:cNvSpPr>
          <p:nvPr>
            <p:ph type="body" idx="2"/>
          </p:nvPr>
        </p:nvSpPr>
        <p:spPr>
          <a:xfrm>
            <a:off x="8432800" y="1219203"/>
            <a:ext cx="3352800" cy="4843463"/>
          </a:xfrm>
        </p:spPr>
        <p:txBody>
          <a:bodyPr/>
          <a:lstStyle>
            <a:lvl1pPr marL="0" indent="0" latinLnBrk="0">
              <a:lnSpc>
                <a:spcPts val="1650"/>
              </a:lnSpc>
              <a:spcAft>
                <a:spcPts val="750"/>
              </a:spcAft>
              <a:buNone/>
              <a:defRPr lang="fr-FR" sz="1200">
                <a:solidFill>
                  <a:schemeClr val="tx2"/>
                </a:solidFill>
              </a:defRPr>
            </a:lvl1pPr>
            <a:lvl2pPr>
              <a:buNone/>
              <a:defRPr lang="fr-FR" sz="900"/>
            </a:lvl2pPr>
            <a:lvl3pPr>
              <a:buNone/>
              <a:defRPr lang="fr-FR" sz="750"/>
            </a:lvl3pPr>
            <a:lvl4pPr>
              <a:buNone/>
              <a:defRPr lang="fr-FR" sz="675"/>
            </a:lvl4pPr>
            <a:lvl5pPr>
              <a:buNone/>
              <a:defRPr lang="fr-FR" sz="675"/>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FDA692C4-FA9B-48F8-9B75-0145624C3CB0}" type="datetime1">
              <a:rPr lang="fr-FR" smtClean="0">
                <a:solidFill>
                  <a:srgbClr val="CBCFC6"/>
                </a:solidFill>
              </a:rPr>
              <a:pPr/>
              <a:t>31/01/2019</a:t>
            </a:fld>
            <a:endParaRPr dirty="0">
              <a:solidFill>
                <a:srgbClr val="CBCFC6"/>
              </a:solidFill>
            </a:endParaRPr>
          </a:p>
        </p:txBody>
      </p:sp>
      <p:sp>
        <p:nvSpPr>
          <p:cNvPr id="6" name="Footer Placeholder 5"/>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7" name="Slide Number Placeholder 6"/>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3"/>
            </a:solidFill>
            <a:prstDash val="dash"/>
            <a:round/>
            <a:headEnd type="none" w="med" len="med"/>
            <a:tailEnd type="none" w="med" len="med"/>
          </a:ln>
          <a:effectLst/>
        </p:spPr>
        <p:txBody>
          <a:bodyPr vert="horz" wrap="square" lIns="68580" tIns="34290" rIns="68580" bIns="34290" anchor="t" compatLnSpc="1"/>
          <a:lstStyle/>
          <a:p>
            <a:endParaRPr lang="fr-FR" sz="135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3"/>
            </a:solidFill>
            <a:prstDash val="dash"/>
            <a:round/>
            <a:headEnd type="none" w="med" len="med"/>
            <a:tailEnd type="none" w="med" len="med"/>
          </a:ln>
          <a:effectLst/>
        </p:spPr>
        <p:txBody>
          <a:bodyPr vert="horz" wrap="square" lIns="68580" tIns="34290" rIns="68580" bIns="34290" anchor="t" compatLnSpc="1"/>
          <a:lstStyle/>
          <a:p>
            <a:endParaRPr lang="fr-FR" sz="1350">
              <a:solidFill>
                <a:prstClr val="black"/>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
        <p:nvSpPr>
          <p:cNvPr id="12" name="Content Placeholder 11"/>
          <p:cNvSpPr>
            <a:spLocks noGrp="1"/>
          </p:cNvSpPr>
          <p:nvPr>
            <p:ph sz="quarter" idx="1"/>
          </p:nvPr>
        </p:nvSpPr>
        <p:spPr>
          <a:xfrm>
            <a:off x="406400" y="1143000"/>
            <a:ext cx="7620000" cy="48768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fr-F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41" y="152400"/>
            <a:ext cx="2221320" cy="957792"/>
          </a:xfrm>
          <a:prstGeom prst="rect">
            <a:avLst/>
          </a:prstGeom>
        </p:spPr>
      </p:pic>
    </p:spTree>
    <p:extLst>
      <p:ext uri="{BB962C8B-B14F-4D97-AF65-F5344CB8AC3E}">
        <p14:creationId xmlns:p14="http://schemas.microsoft.com/office/powerpoint/2010/main" val="20934437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86344" y="491637"/>
            <a:ext cx="8997704" cy="674688"/>
          </a:xfrm>
          <a:ln>
            <a:solidFill>
              <a:schemeClr val="accent3"/>
            </a:solidFill>
          </a:ln>
        </p:spPr>
        <p:txBody>
          <a:bodyPr lIns="274320" anchor="ctr"/>
          <a:lstStyle>
            <a:lvl1pPr algn="r" latinLnBrk="0">
              <a:buNone/>
              <a:defRPr lang="fr-FR" sz="1500" b="0">
                <a:solidFill>
                  <a:schemeClr val="tx1"/>
                </a:solidFill>
              </a:defRPr>
            </a:lvl1pPr>
          </a:lstStyle>
          <a:p>
            <a:r>
              <a:rPr kumimoji="0" lang="fr-FR" smtClean="0"/>
              <a:t>Modifiez le style du titre</a:t>
            </a:r>
            <a:endParaRPr kumimoji="0" lang="fr-F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latinLnBrk="0">
              <a:spcBef>
                <a:spcPts val="450"/>
              </a:spcBef>
              <a:buNone/>
              <a:defRPr lang="fr-FR" sz="2400"/>
            </a:lvl1pPr>
          </a:lstStyle>
          <a:p>
            <a:r>
              <a:rPr kumimoji="0" lang="fr-FR" smtClean="0"/>
              <a:t>Cliquez sur l'icône pour ajouter une image</a:t>
            </a:r>
            <a:endParaRPr kumimoji="0" lang="fr-F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latinLnBrk="0">
              <a:buFontTx/>
              <a:buNone/>
              <a:defRPr lang="fr-FR" sz="1050"/>
            </a:lvl1pPr>
            <a:lvl2pPr>
              <a:defRPr lang="fr-FR" sz="900"/>
            </a:lvl2pPr>
            <a:lvl3pPr>
              <a:defRPr lang="fr-FR" sz="750"/>
            </a:lvl3pPr>
            <a:lvl4pPr>
              <a:defRPr lang="fr-FR" sz="675"/>
            </a:lvl4pPr>
            <a:lvl5pPr>
              <a:defRPr lang="fr-FR" sz="675"/>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E31C89E7-0C71-4BCB-8359-BE576366C08E}" type="datetime1">
              <a:rPr lang="fr-FR" smtClean="0">
                <a:solidFill>
                  <a:srgbClr val="CBCFC6"/>
                </a:solidFill>
              </a:rPr>
              <a:pPr/>
              <a:t>31/01/2019</a:t>
            </a:fld>
            <a:endParaRPr dirty="0">
              <a:solidFill>
                <a:srgbClr val="CBCFC6"/>
              </a:solidFill>
            </a:endParaRPr>
          </a:p>
        </p:txBody>
      </p:sp>
      <p:sp>
        <p:nvSpPr>
          <p:cNvPr id="6" name="Footer Placeholder 5"/>
          <p:cNvSpPr>
            <a:spLocks noGrp="1"/>
          </p:cNvSpPr>
          <p:nvPr>
            <p:ph type="ftr" sz="quarter" idx="11"/>
          </p:nvPr>
        </p:nvSpPr>
        <p:spPr/>
        <p:txBody>
          <a:bodyPr/>
          <a:lstStyle/>
          <a:p>
            <a:r>
              <a:rPr smtClean="0">
                <a:solidFill>
                  <a:srgbClr val="CBCFC6"/>
                </a:solidFill>
              </a:rPr>
              <a:t>Séminaire Directeurs Paray le Monial- Novembre 2018</a:t>
            </a:r>
            <a:endParaRPr dirty="0">
              <a:solidFill>
                <a:srgbClr val="CBCFC6"/>
              </a:solidFill>
            </a:endParaRPr>
          </a:p>
        </p:txBody>
      </p:sp>
      <p:sp>
        <p:nvSpPr>
          <p:cNvPr id="7" name="Slide Number Placeholder 6"/>
          <p:cNvSpPr>
            <a:spLocks noGrp="1"/>
          </p:cNvSpPr>
          <p:nvPr>
            <p:ph type="sldNum" sz="quarter" idx="12"/>
          </p:nvPr>
        </p:nvSpPr>
        <p:spPr/>
        <p:txBody>
          <a:bodyPr/>
          <a:lstStyle/>
          <a:p>
            <a:fld id="{4024F9E6-8BD1-4849-86DE-3CD23B63DC4B}" type="slidenum">
              <a:rPr smtClean="0">
                <a:solidFill>
                  <a:srgbClr val="CBCFC6"/>
                </a:solidFill>
              </a:rPr>
              <a:pPr/>
              <a:t>‹N°›</a:t>
            </a:fld>
            <a:endParaRPr dirty="0">
              <a:solidFill>
                <a:srgbClr val="CBCFC6"/>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fr-FR" sz="1350">
              <a:solidFill>
                <a:prstClr val="black"/>
              </a:solidFill>
            </a:endParaRPr>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
        <p:nvSpPr>
          <p:cNvPr id="10" name="Rectangle 9"/>
          <p:cNvSpPr/>
          <p:nvPr/>
        </p:nvSpPr>
        <p:spPr>
          <a:xfrm>
            <a:off x="2340856" y="489744"/>
            <a:ext cx="243840" cy="685800"/>
          </a:xfrm>
          <a:prstGeom prst="rect">
            <a:avLst/>
          </a:prstGeom>
          <a:solidFill>
            <a:schemeClr val="accent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032" y="482886"/>
            <a:ext cx="1700312" cy="733143"/>
          </a:xfrm>
          <a:prstGeom prst="rect">
            <a:avLst/>
          </a:prstGeom>
        </p:spPr>
      </p:pic>
    </p:spTree>
    <p:extLst>
      <p:ext uri="{BB962C8B-B14F-4D97-AF65-F5344CB8AC3E}">
        <p14:creationId xmlns:p14="http://schemas.microsoft.com/office/powerpoint/2010/main" val="21658389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a:ln>
            <a:noFill/>
          </a:ln>
        </p:spPr>
        <p:txBody>
          <a:bodyPr vert="horz" anchor="ctr" anchorCtr="0">
            <a:normAutofit/>
          </a:bodyPr>
          <a:lstStyle/>
          <a:p>
            <a:endParaRPr kumimoji="0" lang="fr-FR" dirty="0"/>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fr-FR" dirty="0"/>
              <a:t>Cliquez pour modifier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lang="fr-FR" sz="1050">
                <a:solidFill>
                  <a:schemeClr val="tx2"/>
                </a:solidFill>
              </a:defRPr>
            </a:lvl1pPr>
          </a:lstStyle>
          <a:p>
            <a:fld id="{70137F89-83EB-4249-8D24-666D227B7867}" type="datetime1">
              <a:rPr lang="fr-FR" smtClean="0">
                <a:solidFill>
                  <a:srgbClr val="CBCFC6"/>
                </a:solidFill>
              </a:rPr>
              <a:pPr/>
              <a:t>31/01/2019</a:t>
            </a:fld>
            <a:endParaRPr dirty="0">
              <a:solidFill>
                <a:srgbClr val="CBCFC6"/>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lang="fr-FR" sz="1050">
                <a:solidFill>
                  <a:schemeClr val="tx2"/>
                </a:solidFill>
              </a:defRPr>
            </a:lvl1pPr>
          </a:lstStyle>
          <a:p>
            <a:r>
              <a:rPr smtClean="0">
                <a:solidFill>
                  <a:srgbClr val="CBCFC6"/>
                </a:solidFill>
              </a:rPr>
              <a:t>Séminaire Directeurs Paray le Monial- Novembre 2018</a:t>
            </a:r>
            <a:endParaRPr dirty="0">
              <a:solidFill>
                <a:srgbClr val="CBCFC6"/>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lang="fr-FR" sz="1050">
                <a:solidFill>
                  <a:schemeClr val="tx2"/>
                </a:solidFill>
              </a:defRPr>
            </a:lvl1pPr>
          </a:lstStyle>
          <a:p>
            <a:fld id="{4024F9E6-8BD1-4849-86DE-3CD23B63DC4B}" type="slidenum">
              <a:rPr smtClean="0">
                <a:solidFill>
                  <a:srgbClr val="CBCFC6"/>
                </a:solidFill>
              </a:rPr>
              <a:pPr/>
              <a:t>‹N°›</a:t>
            </a:fld>
            <a:endParaRPr dirty="0">
              <a:solidFill>
                <a:srgbClr val="CBCFC6"/>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1"/>
            </a:solidFill>
            <a:prstDash val="dash"/>
            <a:round/>
            <a:headEnd type="none" w="med" len="med"/>
            <a:tailEnd type="none" w="med" len="med"/>
          </a:ln>
          <a:effectLst/>
        </p:spPr>
        <p:txBody>
          <a:bodyPr vert="horz" wrap="square" lIns="68580" tIns="34290" rIns="68580" bIns="34290" anchor="t" compatLnSpc="1"/>
          <a:lstStyle/>
          <a:p>
            <a:endParaRPr lang="fr-FR" sz="1350">
              <a:solidFill>
                <a:prstClr val="black"/>
              </a:solidFill>
            </a:endParaRPr>
          </a:p>
        </p:txBody>
      </p:sp>
      <p:sp>
        <p:nvSpPr>
          <p:cNvPr id="10" name="Isosceles Triangle 9"/>
          <p:cNvSpPr>
            <a:spLocks noChangeAspect="1"/>
          </p:cNvSpPr>
          <p:nvPr/>
        </p:nvSpPr>
        <p:spPr>
          <a:xfrm rot="5400000">
            <a:off x="590610" y="6447424"/>
            <a:ext cx="190849" cy="160419"/>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sz="1350">
              <a:solidFill>
                <a:srgbClr val="FFFFFF"/>
              </a:solidFill>
            </a:endParaRPr>
          </a:p>
        </p:txBody>
      </p:sp>
    </p:spTree>
    <p:extLst>
      <p:ext uri="{BB962C8B-B14F-4D97-AF65-F5344CB8AC3E}">
        <p14:creationId xmlns:p14="http://schemas.microsoft.com/office/powerpoint/2010/main" val="2304514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rtl="0" eaLnBrk="1" latinLnBrk="0" hangingPunct="1">
        <a:spcBef>
          <a:spcPct val="0"/>
        </a:spcBef>
        <a:buNone/>
        <a:defRPr kumimoji="0" lang="fr-FR" sz="3200" kern="1200">
          <a:solidFill>
            <a:schemeClr val="accent3"/>
          </a:solidFill>
          <a:latin typeface="+mj-lt"/>
          <a:ea typeface="+mj-ea"/>
          <a:cs typeface="+mj-cs"/>
        </a:defRPr>
      </a:lvl1pPr>
    </p:titleStyle>
    <p:bodyStyle>
      <a:lvl1pPr marL="205740" indent="-205740" algn="l" rtl="0" eaLnBrk="1" latinLnBrk="0" hangingPunct="1">
        <a:spcBef>
          <a:spcPts val="450"/>
        </a:spcBef>
        <a:buClr>
          <a:schemeClr val="accent1"/>
        </a:buClr>
        <a:buSzPct val="76000"/>
        <a:buFont typeface="Wingdings" panose="05000000000000000000" pitchFamily="2" charset="2"/>
        <a:buChar char="q"/>
        <a:defRPr kumimoji="0" lang="fr-FR" sz="2000" kern="1200">
          <a:solidFill>
            <a:schemeClr val="accent1"/>
          </a:solidFill>
          <a:latin typeface="+mn-lt"/>
          <a:ea typeface="+mn-ea"/>
          <a:cs typeface="+mn-cs"/>
        </a:defRPr>
      </a:lvl1pPr>
      <a:lvl2pPr marL="411480" indent="-205740" algn="l" rtl="0" eaLnBrk="1" latinLnBrk="0" hangingPunct="1">
        <a:spcBef>
          <a:spcPts val="375"/>
        </a:spcBef>
        <a:buClr>
          <a:schemeClr val="accent3"/>
        </a:buClr>
        <a:buSzPct val="76000"/>
        <a:buFont typeface="Wingdings" panose="05000000000000000000" pitchFamily="2" charset="2"/>
        <a:buChar char="§"/>
        <a:defRPr kumimoji="0" lang="fr-FR" sz="1800" kern="1200">
          <a:solidFill>
            <a:schemeClr val="accent3"/>
          </a:solidFill>
          <a:latin typeface="+mn-lt"/>
          <a:ea typeface="+mn-ea"/>
          <a:cs typeface="+mn-cs"/>
        </a:defRPr>
      </a:lvl2pPr>
      <a:lvl3pPr marL="617220" indent="-171450" algn="l" rtl="0" eaLnBrk="1" latinLnBrk="0" hangingPunct="1">
        <a:spcBef>
          <a:spcPts val="375"/>
        </a:spcBef>
        <a:buClr>
          <a:schemeClr val="accent3"/>
        </a:buClr>
        <a:buSzPct val="76000"/>
        <a:buFont typeface="Wingdings" panose="05000000000000000000" pitchFamily="2" charset="2"/>
        <a:buChar char="§"/>
        <a:defRPr kumimoji="0" lang="fr-FR" sz="1600" kern="1200">
          <a:solidFill>
            <a:schemeClr val="accent3"/>
          </a:solidFill>
          <a:latin typeface="+mn-lt"/>
          <a:ea typeface="+mn-ea"/>
          <a:cs typeface="+mn-cs"/>
        </a:defRPr>
      </a:lvl3pPr>
      <a:lvl4pPr marL="822960" indent="-171450" algn="l" rtl="0" eaLnBrk="1" latinLnBrk="0" hangingPunct="1">
        <a:spcBef>
          <a:spcPts val="300"/>
        </a:spcBef>
        <a:buClr>
          <a:schemeClr val="accent5"/>
        </a:buClr>
        <a:buSzPct val="70000"/>
        <a:buFont typeface="Arial" panose="020B0604020202020204" pitchFamily="34" charset="0"/>
        <a:buChar char="•"/>
        <a:defRPr kumimoji="0" lang="fr-FR" sz="1400" kern="1200">
          <a:solidFill>
            <a:schemeClr val="accent5"/>
          </a:solidFill>
          <a:latin typeface="+mn-lt"/>
          <a:ea typeface="+mn-ea"/>
          <a:cs typeface="+mn-cs"/>
        </a:defRPr>
      </a:lvl4pPr>
      <a:lvl5pPr marL="1028700" indent="-171450" algn="l" rtl="0" eaLnBrk="1" latinLnBrk="0" hangingPunct="1">
        <a:spcBef>
          <a:spcPts val="225"/>
        </a:spcBef>
        <a:buClr>
          <a:schemeClr val="accent5"/>
        </a:buClr>
        <a:buSzPct val="70000"/>
        <a:buFont typeface="Arial" panose="020B0604020202020204" pitchFamily="34" charset="0"/>
        <a:buChar char="•"/>
        <a:defRPr kumimoji="0" lang="fr-FR" sz="1200" kern="1200">
          <a:solidFill>
            <a:schemeClr val="accent5"/>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fr-FR" sz="1200" kern="120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fr-FR" sz="1050" kern="120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fr-FR" sz="1050" kern="120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fr-FR" sz="900" kern="1200">
          <a:solidFill>
            <a:schemeClr val="tx1"/>
          </a:solidFill>
          <a:latin typeface="+mn-lt"/>
          <a:ea typeface="+mn-ea"/>
          <a:cs typeface="+mn-cs"/>
        </a:defRPr>
      </a:lvl9pPr>
    </p:bodyStyle>
    <p:otherStyle>
      <a:lvl1pPr marL="0" algn="l" rtl="0" eaLnBrk="1" latinLnBrk="0" hangingPunct="1">
        <a:defRPr kumimoji="0" lang="fr-FR" kern="1200">
          <a:solidFill>
            <a:schemeClr val="tx1"/>
          </a:solidFill>
          <a:latin typeface="+mn-lt"/>
          <a:ea typeface="+mn-ea"/>
          <a:cs typeface="+mn-cs"/>
        </a:defRPr>
      </a:lvl1pPr>
      <a:lvl2pPr marL="342900" algn="l" rtl="0" eaLnBrk="1" latinLnBrk="0" hangingPunct="1">
        <a:defRPr kumimoji="0" lang="fr-FR" kern="1200">
          <a:solidFill>
            <a:schemeClr val="tx1"/>
          </a:solidFill>
          <a:latin typeface="+mn-lt"/>
          <a:ea typeface="+mn-ea"/>
          <a:cs typeface="+mn-cs"/>
        </a:defRPr>
      </a:lvl2pPr>
      <a:lvl3pPr marL="685800" algn="l" rtl="0" eaLnBrk="1" latinLnBrk="0" hangingPunct="1">
        <a:defRPr kumimoji="0" lang="fr-FR" kern="1200">
          <a:solidFill>
            <a:schemeClr val="tx1"/>
          </a:solidFill>
          <a:latin typeface="+mn-lt"/>
          <a:ea typeface="+mn-ea"/>
          <a:cs typeface="+mn-cs"/>
        </a:defRPr>
      </a:lvl3pPr>
      <a:lvl4pPr marL="1028700" algn="l" rtl="0" eaLnBrk="1" latinLnBrk="0" hangingPunct="1">
        <a:defRPr kumimoji="0" lang="fr-FR" kern="1200">
          <a:solidFill>
            <a:schemeClr val="tx1"/>
          </a:solidFill>
          <a:latin typeface="+mn-lt"/>
          <a:ea typeface="+mn-ea"/>
          <a:cs typeface="+mn-cs"/>
        </a:defRPr>
      </a:lvl4pPr>
      <a:lvl5pPr marL="1371600" algn="l" rtl="0" eaLnBrk="1" latinLnBrk="0" hangingPunct="1">
        <a:defRPr kumimoji="0" lang="fr-FR" kern="1200">
          <a:solidFill>
            <a:schemeClr val="tx1"/>
          </a:solidFill>
          <a:latin typeface="+mn-lt"/>
          <a:ea typeface="+mn-ea"/>
          <a:cs typeface="+mn-cs"/>
        </a:defRPr>
      </a:lvl5pPr>
      <a:lvl6pPr marL="1714500" algn="l" rtl="0" eaLnBrk="1" latinLnBrk="0" hangingPunct="1">
        <a:defRPr kumimoji="0" lang="fr-FR" kern="1200">
          <a:solidFill>
            <a:schemeClr val="tx1"/>
          </a:solidFill>
          <a:latin typeface="+mn-lt"/>
          <a:ea typeface="+mn-ea"/>
          <a:cs typeface="+mn-cs"/>
        </a:defRPr>
      </a:lvl6pPr>
      <a:lvl7pPr marL="2057400" algn="l" rtl="0" eaLnBrk="1" latinLnBrk="0" hangingPunct="1">
        <a:defRPr kumimoji="0" lang="fr-FR" kern="1200">
          <a:solidFill>
            <a:schemeClr val="tx1"/>
          </a:solidFill>
          <a:latin typeface="+mn-lt"/>
          <a:ea typeface="+mn-ea"/>
          <a:cs typeface="+mn-cs"/>
        </a:defRPr>
      </a:lvl7pPr>
      <a:lvl8pPr marL="2400300" algn="l" rtl="0" eaLnBrk="1" latinLnBrk="0" hangingPunct="1">
        <a:defRPr kumimoji="0" lang="fr-FR" kern="1200">
          <a:solidFill>
            <a:schemeClr val="tx1"/>
          </a:solidFill>
          <a:latin typeface="+mn-lt"/>
          <a:ea typeface="+mn-ea"/>
          <a:cs typeface="+mn-cs"/>
        </a:defRPr>
      </a:lvl8pPr>
      <a:lvl9pPr marL="2743200" algn="l" rtl="0" eaLnBrk="1" latinLnBrk="0" hangingPunct="1">
        <a:defRPr kumimoji="0" lang="fr-F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mtClean="0"/>
              <a:t>Chemins d'Espérance</a:t>
            </a:r>
            <a:endParaRPr lang="fr-FR" dirty="0"/>
          </a:p>
        </p:txBody>
      </p:sp>
      <p:sp>
        <p:nvSpPr>
          <p:cNvPr id="3" name="Sous-titre 2"/>
          <p:cNvSpPr>
            <a:spLocks noGrp="1"/>
          </p:cNvSpPr>
          <p:nvPr>
            <p:ph type="subTitle" idx="1"/>
          </p:nvPr>
        </p:nvSpPr>
        <p:spPr/>
        <p:txBody>
          <a:bodyPr>
            <a:normAutofit fontScale="47500" lnSpcReduction="20000"/>
          </a:bodyPr>
          <a:lstStyle/>
          <a:p>
            <a:endParaRPr lang="fr-FR" dirty="0" smtClean="0"/>
          </a:p>
          <a:p>
            <a:r>
              <a:rPr lang="fr-FR" sz="4200" dirty="0" smtClean="0"/>
              <a:t>Janvier 2019 </a:t>
            </a:r>
            <a:endParaRPr lang="fr-FR" sz="4200" dirty="0"/>
          </a:p>
          <a:p>
            <a:endParaRPr lang="fr-FR" dirty="0"/>
          </a:p>
        </p:txBody>
      </p:sp>
    </p:spTree>
    <p:extLst>
      <p:ext uri="{BB962C8B-B14F-4D97-AF65-F5344CB8AC3E}">
        <p14:creationId xmlns:p14="http://schemas.microsoft.com/office/powerpoint/2010/main" val="208196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solidFill>
                  <a:srgbClr val="CBCFC6"/>
                </a:solidFill>
              </a:rPr>
              <a:t>Séminaire Directeurs Paray le Monial- Novembre 2018</a:t>
            </a:r>
            <a:endParaRPr lang="fr-FR" dirty="0">
              <a:solidFill>
                <a:srgbClr val="CBCFC6"/>
              </a:solidFill>
            </a:endParaRP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solidFill>
                  <a:srgbClr val="CBCFC6"/>
                </a:solidFill>
              </a:rPr>
              <a:pPr/>
              <a:t>10</a:t>
            </a:fld>
            <a:endParaRPr lang="fr-FR" dirty="0">
              <a:solidFill>
                <a:srgbClr val="CBCFC6"/>
              </a:solidFill>
            </a:endParaRPr>
          </a:p>
        </p:txBody>
      </p:sp>
      <p:pic>
        <p:nvPicPr>
          <p:cNvPr id="6" name="Espace réservé du contenu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323261" y="-28957"/>
            <a:ext cx="9868739" cy="6886957"/>
          </a:xfrm>
        </p:spPr>
      </p:pic>
    </p:spTree>
    <p:extLst>
      <p:ext uri="{BB962C8B-B14F-4D97-AF65-F5344CB8AC3E}">
        <p14:creationId xmlns:p14="http://schemas.microsoft.com/office/powerpoint/2010/main" val="546820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srgbClr val="CBCFC6"/>
                </a:solidFill>
              </a:rPr>
              <a:t>Séminaire Directeurs Paray le Monial- Novembre 2018</a:t>
            </a:r>
            <a:endParaRPr lang="fr-FR" dirty="0">
              <a:solidFill>
                <a:srgbClr val="CBCFC6"/>
              </a:solidFill>
            </a:endParaRPr>
          </a:p>
        </p:txBody>
      </p:sp>
      <p:sp>
        <p:nvSpPr>
          <p:cNvPr id="3" name="Espace réservé du numéro de diapositive 2"/>
          <p:cNvSpPr>
            <a:spLocks noGrp="1"/>
          </p:cNvSpPr>
          <p:nvPr>
            <p:ph type="sldNum" sz="quarter" idx="12"/>
          </p:nvPr>
        </p:nvSpPr>
        <p:spPr/>
        <p:txBody>
          <a:bodyPr/>
          <a:lstStyle/>
          <a:p>
            <a:fld id="{4024F9E6-8BD1-4849-86DE-3CD23B63DC4B}" type="slidenum">
              <a:rPr lang="fr-FR" smtClean="0">
                <a:solidFill>
                  <a:srgbClr val="CBCFC6"/>
                </a:solidFill>
              </a:rPr>
              <a:pPr/>
              <a:t>11</a:t>
            </a:fld>
            <a:endParaRPr lang="fr-FR" dirty="0">
              <a:solidFill>
                <a:srgbClr val="CBCFC6"/>
              </a:solidFill>
            </a:endParaRPr>
          </a:p>
        </p:txBody>
      </p:sp>
      <p:grpSp>
        <p:nvGrpSpPr>
          <p:cNvPr id="5" name="Group 4"/>
          <p:cNvGrpSpPr>
            <a:grpSpLocks noChangeAspect="1"/>
          </p:cNvGrpSpPr>
          <p:nvPr/>
        </p:nvGrpSpPr>
        <p:grpSpPr bwMode="auto">
          <a:xfrm>
            <a:off x="-2941638" y="-2832100"/>
            <a:ext cx="18075276" cy="12522200"/>
            <a:chOff x="-1853" y="-1784"/>
            <a:chExt cx="11386" cy="7888"/>
          </a:xfrm>
        </p:grpSpPr>
        <p:sp>
          <p:nvSpPr>
            <p:cNvPr id="6" name="AutoShape 3"/>
            <p:cNvSpPr>
              <a:spLocks noChangeAspect="1" noChangeArrowheads="1" noTextEdit="1"/>
            </p:cNvSpPr>
            <p:nvPr/>
          </p:nvSpPr>
          <p:spPr bwMode="auto">
            <a:xfrm>
              <a:off x="-1853" y="-1784"/>
              <a:ext cx="11386" cy="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 y="-484"/>
              <a:ext cx="7950" cy="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0372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a:xfrm>
            <a:off x="4258734" y="6355080"/>
            <a:ext cx="5494867" cy="365760"/>
          </a:xfrm>
        </p:spPr>
        <p:txBody>
          <a:bodyPr/>
          <a:lstStyle/>
          <a:p>
            <a:r>
              <a:rPr lang="fr-FR" smtClean="0"/>
              <a:t>Novembre 2018</a:t>
            </a:r>
            <a:endParaRPr lang="fr-FR" dirty="0"/>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12</a:t>
            </a:fld>
            <a:endParaRPr lang="fr-FR" dirty="0"/>
          </a:p>
        </p:txBody>
      </p:sp>
      <p:sp>
        <p:nvSpPr>
          <p:cNvPr id="2" name="Rectangle 1"/>
          <p:cNvSpPr/>
          <p:nvPr/>
        </p:nvSpPr>
        <p:spPr>
          <a:xfrm>
            <a:off x="5688911" y="0"/>
            <a:ext cx="6503089" cy="646331"/>
          </a:xfrm>
          <a:prstGeom prst="rect">
            <a:avLst/>
          </a:prstGeom>
        </p:spPr>
        <p:txBody>
          <a:bodyPr wrap="square">
            <a:spAutoFit/>
          </a:bodyPr>
          <a:lstStyle/>
          <a:p>
            <a:pPr algn="r"/>
            <a:r>
              <a:rPr lang="fr-FR" sz="3600" b="1" dirty="0">
                <a:solidFill>
                  <a:srgbClr val="7030A0"/>
                </a:solidFill>
                <a:ea typeface="Calibri" panose="020F0502020204030204" pitchFamily="34" charset="0"/>
                <a:cs typeface="Times New Roman" panose="02020603050405020304" pitchFamily="18" charset="0"/>
              </a:rPr>
              <a:t> La  POLITIQUE RH</a:t>
            </a:r>
            <a:endParaRPr lang="fr-FR" sz="3600" b="1" dirty="0">
              <a:solidFill>
                <a:srgbClr val="7030A0"/>
              </a:solidFill>
            </a:endParaRPr>
          </a:p>
        </p:txBody>
      </p:sp>
      <p:sp>
        <p:nvSpPr>
          <p:cNvPr id="7" name="Rectangle à coins arrondis 6"/>
          <p:cNvSpPr/>
          <p:nvPr/>
        </p:nvSpPr>
        <p:spPr>
          <a:xfrm>
            <a:off x="816864" y="1241673"/>
            <a:ext cx="4437062" cy="2309248"/>
          </a:xfrm>
          <a:prstGeom prst="roundRect">
            <a:avLst/>
          </a:prstGeom>
          <a:solidFill>
            <a:srgbClr val="58B9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Le cadre de travail </a:t>
            </a:r>
            <a:r>
              <a:rPr lang="fr-FR" sz="2800" dirty="0" smtClean="0"/>
              <a:t> </a:t>
            </a:r>
          </a:p>
          <a:p>
            <a:r>
              <a:rPr lang="fr-FR" sz="2400" dirty="0" smtClean="0"/>
              <a:t>mettre </a:t>
            </a:r>
            <a:r>
              <a:rPr lang="fr-FR" sz="2400" dirty="0"/>
              <a:t>en place un cadre de travail </a:t>
            </a:r>
            <a:r>
              <a:rPr lang="fr-FR" sz="2400" u="sng" dirty="0"/>
              <a:t>clair</a:t>
            </a:r>
            <a:r>
              <a:rPr lang="fr-FR" sz="2400" dirty="0"/>
              <a:t> pour favoriser la confiance et </a:t>
            </a:r>
            <a:r>
              <a:rPr lang="fr-FR" sz="2400" u="sng" dirty="0"/>
              <a:t>souple</a:t>
            </a:r>
            <a:r>
              <a:rPr lang="fr-FR" sz="2400" dirty="0"/>
              <a:t> pour accompagner le changement </a:t>
            </a:r>
          </a:p>
          <a:p>
            <a:endParaRPr lang="fr-FR" sz="2400" dirty="0"/>
          </a:p>
        </p:txBody>
      </p:sp>
      <p:sp>
        <p:nvSpPr>
          <p:cNvPr id="8" name="Rectangle à coins arrondis 7"/>
          <p:cNvSpPr/>
          <p:nvPr/>
        </p:nvSpPr>
        <p:spPr>
          <a:xfrm>
            <a:off x="6837101" y="1241673"/>
            <a:ext cx="4437062" cy="2309248"/>
          </a:xfrm>
          <a:prstGeom prst="roundRect">
            <a:avLst/>
          </a:prstGeom>
          <a:solidFill>
            <a:srgbClr val="A7C83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b="1" dirty="0"/>
              <a:t>La reconnaissance </a:t>
            </a:r>
            <a:r>
              <a:rPr lang="fr-FR" sz="2800" dirty="0" smtClean="0"/>
              <a:t> </a:t>
            </a:r>
          </a:p>
          <a:p>
            <a:pPr lvl="0"/>
            <a:r>
              <a:rPr lang="fr-FR" sz="2400" dirty="0" smtClean="0"/>
              <a:t>reconnaître </a:t>
            </a:r>
            <a:r>
              <a:rPr lang="fr-FR" sz="2400" dirty="0"/>
              <a:t>la place, l’évolution et la contribution de chacun sur la base d’une attente clairement formulée vis-à-vis du professionnel</a:t>
            </a:r>
          </a:p>
        </p:txBody>
      </p:sp>
      <p:sp>
        <p:nvSpPr>
          <p:cNvPr id="9" name="Rectangle à coins arrondis 8"/>
          <p:cNvSpPr/>
          <p:nvPr/>
        </p:nvSpPr>
        <p:spPr>
          <a:xfrm>
            <a:off x="6837101" y="3813357"/>
            <a:ext cx="4437062" cy="2309248"/>
          </a:xfrm>
          <a:prstGeom prst="roundRect">
            <a:avLst/>
          </a:prstGeom>
          <a:solidFill>
            <a:srgbClr val="007B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b="1" dirty="0"/>
              <a:t>L’adhésion </a:t>
            </a:r>
            <a:endParaRPr lang="fr-FR" sz="2800" dirty="0" smtClean="0"/>
          </a:p>
          <a:p>
            <a:pPr lvl="0"/>
            <a:r>
              <a:rPr lang="fr-FR" sz="2400" dirty="0" smtClean="0"/>
              <a:t>contribuer </a:t>
            </a:r>
            <a:r>
              <a:rPr lang="fr-FR" sz="2400" dirty="0"/>
              <a:t>à l’adhésion et au développement professionnel par l’attention managériale et la formation </a:t>
            </a:r>
          </a:p>
        </p:txBody>
      </p:sp>
      <p:sp>
        <p:nvSpPr>
          <p:cNvPr id="10" name="Rectangle à coins arrondis 9"/>
          <p:cNvSpPr/>
          <p:nvPr/>
        </p:nvSpPr>
        <p:spPr>
          <a:xfrm>
            <a:off x="880097" y="3813357"/>
            <a:ext cx="4437062" cy="2309248"/>
          </a:xfrm>
          <a:prstGeom prst="roundRect">
            <a:avLst/>
          </a:prstGeom>
          <a:solidFill>
            <a:srgbClr val="25A1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b="1" dirty="0"/>
              <a:t>L’accompagnement </a:t>
            </a:r>
          </a:p>
          <a:p>
            <a:pPr lvl="0"/>
            <a:r>
              <a:rPr lang="fr-FR" sz="2400" dirty="0" smtClean="0"/>
              <a:t>accompagner les 1 300 </a:t>
            </a:r>
            <a:r>
              <a:rPr lang="fr-FR" sz="2400" dirty="0"/>
              <a:t>salariés et les équipes dans les difficultés et les réussites, dans les joies et les peines</a:t>
            </a:r>
          </a:p>
        </p:txBody>
      </p:sp>
      <p:sp>
        <p:nvSpPr>
          <p:cNvPr id="11" name="Rectangle à coins arrondis 10"/>
          <p:cNvSpPr/>
          <p:nvPr/>
        </p:nvSpPr>
        <p:spPr>
          <a:xfrm>
            <a:off x="5045312" y="2908645"/>
            <a:ext cx="1937171" cy="1284551"/>
          </a:xfrm>
          <a:prstGeom prst="roundRect">
            <a:avLst/>
          </a:prstGeom>
          <a:solidFill>
            <a:srgbClr val="F392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b="1" dirty="0" smtClean="0"/>
              <a:t>4 principes</a:t>
            </a:r>
            <a:endParaRPr lang="fr-FR" sz="2400" dirty="0"/>
          </a:p>
        </p:txBody>
      </p:sp>
    </p:spTree>
    <p:extLst>
      <p:ext uri="{BB962C8B-B14F-4D97-AF65-F5344CB8AC3E}">
        <p14:creationId xmlns:p14="http://schemas.microsoft.com/office/powerpoint/2010/main" val="36809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a:xfrm>
            <a:off x="4258734" y="6355080"/>
            <a:ext cx="5494867" cy="365760"/>
          </a:xfrm>
        </p:spPr>
        <p:txBody>
          <a:bodyPr/>
          <a:lstStyle/>
          <a:p>
            <a:r>
              <a:rPr lang="fr-FR" smtClean="0"/>
              <a:t>Novembre 2018</a:t>
            </a:r>
            <a:endParaRPr lang="fr-FR" dirty="0"/>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13</a:t>
            </a:fld>
            <a:endParaRPr lang="fr-FR" dirty="0"/>
          </a:p>
        </p:txBody>
      </p:sp>
      <p:sp>
        <p:nvSpPr>
          <p:cNvPr id="2" name="Rectangle 1"/>
          <p:cNvSpPr/>
          <p:nvPr/>
        </p:nvSpPr>
        <p:spPr>
          <a:xfrm>
            <a:off x="4928461" y="0"/>
            <a:ext cx="7263539" cy="646331"/>
          </a:xfrm>
          <a:prstGeom prst="rect">
            <a:avLst/>
          </a:prstGeom>
        </p:spPr>
        <p:txBody>
          <a:bodyPr wrap="square">
            <a:spAutoFit/>
          </a:bodyPr>
          <a:lstStyle/>
          <a:p>
            <a:pPr algn="r"/>
            <a:r>
              <a:rPr lang="fr-FR" sz="3600" b="1" dirty="0">
                <a:solidFill>
                  <a:srgbClr val="7030A0"/>
                </a:solidFill>
                <a:ea typeface="Calibri" panose="020F0502020204030204" pitchFamily="34" charset="0"/>
                <a:cs typeface="Times New Roman" panose="02020603050405020304" pitchFamily="18" charset="0"/>
              </a:rPr>
              <a:t> </a:t>
            </a:r>
            <a:r>
              <a:rPr lang="fr-FR" sz="3600" b="1" dirty="0" smtClean="0">
                <a:solidFill>
                  <a:srgbClr val="7030A0"/>
                </a:solidFill>
                <a:ea typeface="Calibri" panose="020F0502020204030204" pitchFamily="34" charset="0"/>
                <a:cs typeface="Times New Roman" panose="02020603050405020304" pitchFamily="18" charset="0"/>
              </a:rPr>
              <a:t>Les ORIENTATIONS MANAGERIALES</a:t>
            </a:r>
            <a:endParaRPr lang="fr-FR" sz="3600" b="1" dirty="0">
              <a:solidFill>
                <a:srgbClr val="7030A0"/>
              </a:solidFill>
            </a:endParaRPr>
          </a:p>
        </p:txBody>
      </p:sp>
      <p:pic>
        <p:nvPicPr>
          <p:cNvPr id="1027" name="Picture 3" descr="li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45" y="7231062"/>
            <a:ext cx="7842250" cy="134938"/>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14" y="1365687"/>
            <a:ext cx="336550" cy="695325"/>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14" y="2666734"/>
            <a:ext cx="336550" cy="695325"/>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14" y="4337711"/>
            <a:ext cx="336550" cy="695325"/>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
        <p:nvSpPr>
          <p:cNvPr id="3" name="Text Box 7"/>
          <p:cNvSpPr txBox="1">
            <a:spLocks noChangeArrowheads="1"/>
          </p:cNvSpPr>
          <p:nvPr/>
        </p:nvSpPr>
        <p:spPr bwMode="auto">
          <a:xfrm>
            <a:off x="814871" y="1462087"/>
            <a:ext cx="10859146" cy="5768975"/>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6350" algn="ctr">
                <a:solidFill>
                  <a:srgbClr val="2A5580"/>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txBody>
          <a:bodyPr vert="horz" wrap="square" lIns="45720" tIns="45720" rIns="4572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smtClean="0">
                <a:ln>
                  <a:noFill/>
                </a:ln>
                <a:effectLst/>
                <a:latin typeface="Calibri" panose="020F0502020204030204" pitchFamily="34" charset="0"/>
              </a:rPr>
              <a:t>En choisissant d’être optimistes, énergiques et responsables, nous suscitons l’adhésion au projet porté par Chemins d’Espérance.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smtClean="0">
                <a:ln>
                  <a:noFill/>
                </a:ln>
                <a:effectLst/>
                <a:latin typeface="Calibri" panose="020F0502020204030204" pitchFamily="34" charset="0"/>
              </a:rPr>
              <a:t>Pour y parvenir, nous favorisons un esprit collectif par la participation de chacun et par le travail en équipe. Et nous voulons que la douceur, l’écoute et la loyauté soient au cœur de nos relations professionnelles.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smtClean="0">
                <a:ln>
                  <a:noFill/>
                </a:ln>
                <a:effectLst/>
                <a:latin typeface="Calibri" panose="020F0502020204030204" pitchFamily="34" charset="0"/>
              </a:rPr>
              <a:t>Par la confiance et l’exigence, nous aidons chaque collaborateur à grandir durablement, dans un cadre équilibré: le travail est défini, évalué et donc reconnu; la créativité est encouragée à partir de la singularité de chacun.</a:t>
            </a:r>
            <a:endParaRPr kumimoji="0" lang="fr-FR" altLang="fr-FR" sz="24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555337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24F9E6-8BD1-4849-86DE-3CD23B63DC4B}" type="slidenum">
              <a:rPr lang="fr-FR" smtClean="0"/>
              <a:pPr/>
              <a:t>14</a:t>
            </a:fld>
            <a:endParaRPr lang="fr-FR" dirty="0"/>
          </a:p>
        </p:txBody>
      </p:sp>
      <p:sp>
        <p:nvSpPr>
          <p:cNvPr id="12" name="ZoneTexte 11"/>
          <p:cNvSpPr txBox="1"/>
          <p:nvPr/>
        </p:nvSpPr>
        <p:spPr>
          <a:xfrm>
            <a:off x="2235200" y="1916897"/>
            <a:ext cx="7137400" cy="3170099"/>
          </a:xfrm>
          <a:prstGeom prst="rect">
            <a:avLst/>
          </a:prstGeom>
          <a:noFill/>
        </p:spPr>
        <p:txBody>
          <a:bodyPr wrap="square" rtlCol="0">
            <a:spAutoFit/>
          </a:bodyPr>
          <a:lstStyle/>
          <a:p>
            <a:r>
              <a:rPr lang="fr-FR" sz="4000" dirty="0">
                <a:solidFill>
                  <a:srgbClr val="007BC1"/>
                </a:solidFill>
              </a:rPr>
              <a:t>Comment la GRH peut-elle portée par l’inspiration chrétienne ?</a:t>
            </a:r>
          </a:p>
          <a:p>
            <a:endParaRPr lang="fr-FR" sz="4000" dirty="0">
              <a:solidFill>
                <a:srgbClr val="007BC1"/>
              </a:solidFill>
            </a:endParaRPr>
          </a:p>
          <a:p>
            <a:r>
              <a:rPr lang="fr-FR" sz="4000" dirty="0">
                <a:solidFill>
                  <a:srgbClr val="007BC1"/>
                </a:solidFill>
              </a:rPr>
              <a:t>Une question difficile…</a:t>
            </a:r>
          </a:p>
        </p:txBody>
      </p:sp>
    </p:spTree>
    <p:extLst>
      <p:ext uri="{BB962C8B-B14F-4D97-AF65-F5344CB8AC3E}">
        <p14:creationId xmlns:p14="http://schemas.microsoft.com/office/powerpoint/2010/main" val="29234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24F9E6-8BD1-4849-86DE-3CD23B63DC4B}" type="slidenum">
              <a:rPr lang="fr-FR" smtClean="0"/>
              <a:pPr/>
              <a:t>15</a:t>
            </a:fld>
            <a:endParaRPr lang="fr-FR" dirty="0"/>
          </a:p>
        </p:txBody>
      </p:sp>
      <p:sp>
        <p:nvSpPr>
          <p:cNvPr id="8" name="ZoneTexte 7"/>
          <p:cNvSpPr txBox="1"/>
          <p:nvPr/>
        </p:nvSpPr>
        <p:spPr>
          <a:xfrm>
            <a:off x="4665120" y="293464"/>
            <a:ext cx="5545680" cy="461665"/>
          </a:xfrm>
          <a:prstGeom prst="rect">
            <a:avLst/>
          </a:prstGeom>
          <a:noFill/>
        </p:spPr>
        <p:txBody>
          <a:bodyPr wrap="square" rtlCol="0">
            <a:spAutoFit/>
          </a:bodyPr>
          <a:lstStyle/>
          <a:p>
            <a:pPr algn="r"/>
            <a:r>
              <a:rPr lang="fr-FR" sz="2400" b="1" dirty="0">
                <a:solidFill>
                  <a:srgbClr val="53B998"/>
                </a:solidFill>
              </a:rPr>
              <a:t>Avec douceur et courage…</a:t>
            </a:r>
            <a:endParaRPr lang="fr-FR" dirty="0"/>
          </a:p>
        </p:txBody>
      </p:sp>
      <p:sp>
        <p:nvSpPr>
          <p:cNvPr id="12" name="ZoneTexte 11"/>
          <p:cNvSpPr txBox="1"/>
          <p:nvPr/>
        </p:nvSpPr>
        <p:spPr>
          <a:xfrm>
            <a:off x="7609234" y="4863296"/>
            <a:ext cx="2396023" cy="707886"/>
          </a:xfrm>
          <a:prstGeom prst="rect">
            <a:avLst/>
          </a:prstGeom>
          <a:noFill/>
        </p:spPr>
        <p:txBody>
          <a:bodyPr wrap="square" rtlCol="0">
            <a:spAutoFit/>
          </a:bodyPr>
          <a:lstStyle/>
          <a:p>
            <a:r>
              <a:rPr lang="fr-FR" sz="4000" dirty="0">
                <a:solidFill>
                  <a:srgbClr val="007BC1"/>
                </a:solidFill>
              </a:rPr>
              <a:t>Dignité</a:t>
            </a:r>
          </a:p>
        </p:txBody>
      </p:sp>
      <p:sp>
        <p:nvSpPr>
          <p:cNvPr id="13" name="ZoneTexte 12"/>
          <p:cNvSpPr txBox="1"/>
          <p:nvPr/>
        </p:nvSpPr>
        <p:spPr>
          <a:xfrm>
            <a:off x="2136649" y="4819343"/>
            <a:ext cx="2396023" cy="707886"/>
          </a:xfrm>
          <a:prstGeom prst="rect">
            <a:avLst/>
          </a:prstGeom>
          <a:solidFill>
            <a:schemeClr val="bg1"/>
          </a:solidFill>
        </p:spPr>
        <p:txBody>
          <a:bodyPr wrap="square" rtlCol="0">
            <a:spAutoFit/>
          </a:bodyPr>
          <a:lstStyle/>
          <a:p>
            <a:r>
              <a:rPr lang="fr-FR" sz="4000" dirty="0">
                <a:solidFill>
                  <a:schemeClr val="accent1">
                    <a:lumMod val="50000"/>
                  </a:schemeClr>
                </a:solidFill>
              </a:rPr>
              <a:t>Vérité</a:t>
            </a:r>
          </a:p>
        </p:txBody>
      </p:sp>
      <p:sp>
        <p:nvSpPr>
          <p:cNvPr id="14" name="ZoneTexte 13"/>
          <p:cNvSpPr txBox="1"/>
          <p:nvPr/>
        </p:nvSpPr>
        <p:spPr>
          <a:xfrm>
            <a:off x="2237773" y="1594902"/>
            <a:ext cx="2396023" cy="707886"/>
          </a:xfrm>
          <a:prstGeom prst="rect">
            <a:avLst/>
          </a:prstGeom>
          <a:noFill/>
        </p:spPr>
        <p:txBody>
          <a:bodyPr wrap="square" rtlCol="0">
            <a:spAutoFit/>
          </a:bodyPr>
          <a:lstStyle/>
          <a:p>
            <a:r>
              <a:rPr lang="fr-FR" sz="4000" dirty="0">
                <a:solidFill>
                  <a:srgbClr val="7030A0"/>
                </a:solidFill>
              </a:rPr>
              <a:t>Service</a:t>
            </a:r>
          </a:p>
        </p:txBody>
      </p:sp>
      <p:sp>
        <p:nvSpPr>
          <p:cNvPr id="15" name="ZoneTexte 14"/>
          <p:cNvSpPr txBox="1"/>
          <p:nvPr/>
        </p:nvSpPr>
        <p:spPr>
          <a:xfrm>
            <a:off x="6552266" y="2578379"/>
            <a:ext cx="2396023" cy="707886"/>
          </a:xfrm>
          <a:prstGeom prst="rect">
            <a:avLst/>
          </a:prstGeom>
          <a:noFill/>
        </p:spPr>
        <p:txBody>
          <a:bodyPr wrap="square" rtlCol="0">
            <a:spAutoFit/>
          </a:bodyPr>
          <a:lstStyle/>
          <a:p>
            <a:r>
              <a:rPr lang="fr-FR" sz="4000" dirty="0">
                <a:solidFill>
                  <a:srgbClr val="FF6600"/>
                </a:solidFill>
              </a:rPr>
              <a:t>Espérance</a:t>
            </a:r>
          </a:p>
        </p:txBody>
      </p:sp>
    </p:spTree>
    <p:extLst>
      <p:ext uri="{BB962C8B-B14F-4D97-AF65-F5344CB8AC3E}">
        <p14:creationId xmlns:p14="http://schemas.microsoft.com/office/powerpoint/2010/main" val="40080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rme libre 22"/>
          <p:cNvSpPr/>
          <p:nvPr/>
        </p:nvSpPr>
        <p:spPr>
          <a:xfrm>
            <a:off x="8298427" y="1907459"/>
            <a:ext cx="1402489" cy="1022555"/>
          </a:xfrm>
          <a:custGeom>
            <a:avLst/>
            <a:gdLst>
              <a:gd name="connsiteX0" fmla="*/ 0 w 1402489"/>
              <a:gd name="connsiteY0" fmla="*/ 1022555 h 1022555"/>
              <a:gd name="connsiteX1" fmla="*/ 1337187 w 1402489"/>
              <a:gd name="connsiteY1" fmla="*/ 786581 h 1022555"/>
              <a:gd name="connsiteX2" fmla="*/ 1209368 w 1402489"/>
              <a:gd name="connsiteY2" fmla="*/ 0 h 1022555"/>
              <a:gd name="connsiteX3" fmla="*/ 1209368 w 1402489"/>
              <a:gd name="connsiteY3" fmla="*/ 0 h 1022555"/>
            </a:gdLst>
            <a:ahLst/>
            <a:cxnLst>
              <a:cxn ang="0">
                <a:pos x="connsiteX0" y="connsiteY0"/>
              </a:cxn>
              <a:cxn ang="0">
                <a:pos x="connsiteX1" y="connsiteY1"/>
              </a:cxn>
              <a:cxn ang="0">
                <a:pos x="connsiteX2" y="connsiteY2"/>
              </a:cxn>
              <a:cxn ang="0">
                <a:pos x="connsiteX3" y="connsiteY3"/>
              </a:cxn>
            </a:cxnLst>
            <a:rect l="l" t="t" r="r" b="b"/>
            <a:pathLst>
              <a:path w="1402489" h="1022555">
                <a:moveTo>
                  <a:pt x="0" y="1022555"/>
                </a:moveTo>
                <a:cubicBezTo>
                  <a:pt x="567813" y="989781"/>
                  <a:pt x="1135626" y="957007"/>
                  <a:pt x="1337187" y="786581"/>
                </a:cubicBezTo>
                <a:cubicBezTo>
                  <a:pt x="1538748" y="616155"/>
                  <a:pt x="1209368" y="0"/>
                  <a:pt x="1209368" y="0"/>
                </a:cubicBezTo>
                <a:lnTo>
                  <a:pt x="1209368"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6886540" y="3482008"/>
            <a:ext cx="817815" cy="1429590"/>
          </a:xfrm>
          <a:custGeom>
            <a:avLst/>
            <a:gdLst>
              <a:gd name="connsiteX0" fmla="*/ 817815 w 817815"/>
              <a:gd name="connsiteY0" fmla="*/ 1429590 h 1429590"/>
              <a:gd name="connsiteX1" fmla="*/ 1737 w 817815"/>
              <a:gd name="connsiteY1" fmla="*/ 1085461 h 1429590"/>
              <a:gd name="connsiteX2" fmla="*/ 601505 w 817815"/>
              <a:gd name="connsiteY2" fmla="*/ 92403 h 1429590"/>
              <a:gd name="connsiteX3" fmla="*/ 601505 w 817815"/>
              <a:gd name="connsiteY3" fmla="*/ 102235 h 1429590"/>
            </a:gdLst>
            <a:ahLst/>
            <a:cxnLst>
              <a:cxn ang="0">
                <a:pos x="connsiteX0" y="connsiteY0"/>
              </a:cxn>
              <a:cxn ang="0">
                <a:pos x="connsiteX1" y="connsiteY1"/>
              </a:cxn>
              <a:cxn ang="0">
                <a:pos x="connsiteX2" y="connsiteY2"/>
              </a:cxn>
              <a:cxn ang="0">
                <a:pos x="connsiteX3" y="connsiteY3"/>
              </a:cxn>
            </a:cxnLst>
            <a:rect l="l" t="t" r="r" b="b"/>
            <a:pathLst>
              <a:path w="817815" h="1429590">
                <a:moveTo>
                  <a:pt x="817815" y="1429590"/>
                </a:moveTo>
                <a:cubicBezTo>
                  <a:pt x="427802" y="1368957"/>
                  <a:pt x="37789" y="1308325"/>
                  <a:pt x="1737" y="1085461"/>
                </a:cubicBezTo>
                <a:cubicBezTo>
                  <a:pt x="-34315" y="862596"/>
                  <a:pt x="501544" y="256274"/>
                  <a:pt x="601505" y="92403"/>
                </a:cubicBezTo>
                <a:cubicBezTo>
                  <a:pt x="701466" y="-71468"/>
                  <a:pt x="651485" y="15383"/>
                  <a:pt x="601505" y="102235"/>
                </a:cubicBez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2900516" y="4640827"/>
            <a:ext cx="2123768" cy="676421"/>
          </a:xfrm>
          <a:custGeom>
            <a:avLst/>
            <a:gdLst>
              <a:gd name="connsiteX0" fmla="*/ 2123768 w 2123768"/>
              <a:gd name="connsiteY0" fmla="*/ 334297 h 676421"/>
              <a:gd name="connsiteX1" fmla="*/ 1278194 w 2123768"/>
              <a:gd name="connsiteY1" fmla="*/ 363793 h 676421"/>
              <a:gd name="connsiteX2" fmla="*/ 648929 w 2123768"/>
              <a:gd name="connsiteY2" fmla="*/ 668593 h 676421"/>
              <a:gd name="connsiteX3" fmla="*/ 0 w 2123768"/>
              <a:gd name="connsiteY3" fmla="*/ 0 h 676421"/>
              <a:gd name="connsiteX4" fmla="*/ 0 w 2123768"/>
              <a:gd name="connsiteY4" fmla="*/ 0 h 67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8" h="676421">
                <a:moveTo>
                  <a:pt x="2123768" y="334297"/>
                </a:moveTo>
                <a:lnTo>
                  <a:pt x="1278194" y="363793"/>
                </a:lnTo>
                <a:cubicBezTo>
                  <a:pt x="1032387" y="419509"/>
                  <a:pt x="861961" y="729225"/>
                  <a:pt x="648929" y="668593"/>
                </a:cubicBezTo>
                <a:cubicBezTo>
                  <a:pt x="435897" y="607961"/>
                  <a:pt x="0" y="0"/>
                  <a:pt x="0" y="0"/>
                </a:cubicBezTo>
                <a:lnTo>
                  <a:pt x="0"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4109885" y="3028335"/>
            <a:ext cx="1032387" cy="1877962"/>
          </a:xfrm>
          <a:custGeom>
            <a:avLst/>
            <a:gdLst>
              <a:gd name="connsiteX0" fmla="*/ 1032387 w 1032387"/>
              <a:gd name="connsiteY0" fmla="*/ 1877962 h 1877962"/>
              <a:gd name="connsiteX1" fmla="*/ 334297 w 1032387"/>
              <a:gd name="connsiteY1" fmla="*/ 1425678 h 1877962"/>
              <a:gd name="connsiteX2" fmla="*/ 285135 w 1032387"/>
              <a:gd name="connsiteY2" fmla="*/ 471949 h 1877962"/>
              <a:gd name="connsiteX3" fmla="*/ 0 w 1032387"/>
              <a:gd name="connsiteY3" fmla="*/ 0 h 1877962"/>
              <a:gd name="connsiteX4" fmla="*/ 0 w 1032387"/>
              <a:gd name="connsiteY4" fmla="*/ 0 h 187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387" h="1877962">
                <a:moveTo>
                  <a:pt x="1032387" y="1877962"/>
                </a:moveTo>
                <a:cubicBezTo>
                  <a:pt x="745613" y="1768987"/>
                  <a:pt x="458839" y="1660013"/>
                  <a:pt x="334297" y="1425678"/>
                </a:cubicBezTo>
                <a:cubicBezTo>
                  <a:pt x="209755" y="1191343"/>
                  <a:pt x="340851" y="709562"/>
                  <a:pt x="285135" y="471949"/>
                </a:cubicBezTo>
                <a:cubicBezTo>
                  <a:pt x="229419" y="234336"/>
                  <a:pt x="0" y="0"/>
                  <a:pt x="0" y="0"/>
                </a:cubicBezTo>
                <a:lnTo>
                  <a:pt x="0"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5411748" y="5174478"/>
            <a:ext cx="2222090" cy="793409"/>
          </a:xfrm>
          <a:custGeom>
            <a:avLst/>
            <a:gdLst>
              <a:gd name="connsiteX0" fmla="*/ 2222090 w 2222090"/>
              <a:gd name="connsiteY0" fmla="*/ 0 h 793409"/>
              <a:gd name="connsiteX1" fmla="*/ 1435510 w 2222090"/>
              <a:gd name="connsiteY1" fmla="*/ 786580 h 793409"/>
              <a:gd name="connsiteX2" fmla="*/ 0 w 2222090"/>
              <a:gd name="connsiteY2" fmla="*/ 403122 h 793409"/>
              <a:gd name="connsiteX3" fmla="*/ 0 w 2222090"/>
              <a:gd name="connsiteY3" fmla="*/ 403122 h 793409"/>
            </a:gdLst>
            <a:ahLst/>
            <a:cxnLst>
              <a:cxn ang="0">
                <a:pos x="connsiteX0" y="connsiteY0"/>
              </a:cxn>
              <a:cxn ang="0">
                <a:pos x="connsiteX1" y="connsiteY1"/>
              </a:cxn>
              <a:cxn ang="0">
                <a:pos x="connsiteX2" y="connsiteY2"/>
              </a:cxn>
              <a:cxn ang="0">
                <a:pos x="connsiteX3" y="connsiteY3"/>
              </a:cxn>
            </a:cxnLst>
            <a:rect l="l" t="t" r="r" b="b"/>
            <a:pathLst>
              <a:path w="2222090" h="793409">
                <a:moveTo>
                  <a:pt x="2222090" y="0"/>
                </a:moveTo>
                <a:cubicBezTo>
                  <a:pt x="2013974" y="359696"/>
                  <a:pt x="1805858" y="719393"/>
                  <a:pt x="1435510" y="786580"/>
                </a:cubicBezTo>
                <a:cubicBezTo>
                  <a:pt x="1065162" y="853767"/>
                  <a:pt x="0" y="403122"/>
                  <a:pt x="0" y="403122"/>
                </a:cubicBezTo>
                <a:lnTo>
                  <a:pt x="0" y="403122"/>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5970731" y="1936955"/>
            <a:ext cx="1531283" cy="1002890"/>
          </a:xfrm>
          <a:custGeom>
            <a:avLst/>
            <a:gdLst>
              <a:gd name="connsiteX0" fmla="*/ 1531283 w 1531283"/>
              <a:gd name="connsiteY0" fmla="*/ 1002890 h 1002890"/>
              <a:gd name="connsiteX1" fmla="*/ 105605 w 1531283"/>
              <a:gd name="connsiteY1" fmla="*/ 599768 h 1002890"/>
              <a:gd name="connsiteX2" fmla="*/ 105605 w 1531283"/>
              <a:gd name="connsiteY2" fmla="*/ 0 h 1002890"/>
              <a:gd name="connsiteX3" fmla="*/ 105605 w 1531283"/>
              <a:gd name="connsiteY3" fmla="*/ 0 h 1002890"/>
            </a:gdLst>
            <a:ahLst/>
            <a:cxnLst>
              <a:cxn ang="0">
                <a:pos x="connsiteX0" y="connsiteY0"/>
              </a:cxn>
              <a:cxn ang="0">
                <a:pos x="connsiteX1" y="connsiteY1"/>
              </a:cxn>
              <a:cxn ang="0">
                <a:pos x="connsiteX2" y="connsiteY2"/>
              </a:cxn>
              <a:cxn ang="0">
                <a:pos x="connsiteX3" y="connsiteY3"/>
              </a:cxn>
            </a:cxnLst>
            <a:rect l="l" t="t" r="r" b="b"/>
            <a:pathLst>
              <a:path w="1531283" h="1002890">
                <a:moveTo>
                  <a:pt x="1531283" y="1002890"/>
                </a:moveTo>
                <a:cubicBezTo>
                  <a:pt x="937250" y="884903"/>
                  <a:pt x="343218" y="766916"/>
                  <a:pt x="105605" y="599768"/>
                </a:cubicBezTo>
                <a:cubicBezTo>
                  <a:pt x="-132008" y="432620"/>
                  <a:pt x="105605" y="0"/>
                  <a:pt x="105605" y="0"/>
                </a:cubicBezTo>
                <a:lnTo>
                  <a:pt x="105605"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16</a:t>
            </a:fld>
            <a:endParaRPr lang="fr-FR" dirty="0"/>
          </a:p>
        </p:txBody>
      </p:sp>
      <p:sp>
        <p:nvSpPr>
          <p:cNvPr id="3" name="ZoneTexte 2"/>
          <p:cNvSpPr txBox="1"/>
          <p:nvPr/>
        </p:nvSpPr>
        <p:spPr>
          <a:xfrm>
            <a:off x="4471787" y="4621931"/>
            <a:ext cx="2396023" cy="1569660"/>
          </a:xfrm>
          <a:prstGeom prst="rect">
            <a:avLst/>
          </a:prstGeom>
          <a:solidFill>
            <a:schemeClr val="bg1"/>
          </a:solidFill>
        </p:spPr>
        <p:txBody>
          <a:bodyPr wrap="square" rtlCol="0">
            <a:spAutoFit/>
          </a:bodyPr>
          <a:lstStyle/>
          <a:p>
            <a:pPr algn="ctr"/>
            <a:r>
              <a:rPr lang="fr-FR" sz="3200" dirty="0">
                <a:solidFill>
                  <a:srgbClr val="007BC1"/>
                </a:solidFill>
              </a:rPr>
              <a:t>La dignité de la personne humaine</a:t>
            </a:r>
          </a:p>
        </p:txBody>
      </p:sp>
      <p:sp>
        <p:nvSpPr>
          <p:cNvPr id="9" name="ZoneTexte 8"/>
          <p:cNvSpPr txBox="1"/>
          <p:nvPr/>
        </p:nvSpPr>
        <p:spPr>
          <a:xfrm>
            <a:off x="7609234" y="4863296"/>
            <a:ext cx="2396023" cy="707886"/>
          </a:xfrm>
          <a:prstGeom prst="rect">
            <a:avLst/>
          </a:prstGeom>
          <a:noFill/>
        </p:spPr>
        <p:txBody>
          <a:bodyPr wrap="square" rtlCol="0">
            <a:spAutoFit/>
          </a:bodyPr>
          <a:lstStyle/>
          <a:p>
            <a:r>
              <a:rPr lang="fr-FR" sz="4000" dirty="0">
                <a:solidFill>
                  <a:srgbClr val="007BC1"/>
                </a:solidFill>
              </a:rPr>
              <a:t>Dignité</a:t>
            </a:r>
          </a:p>
        </p:txBody>
      </p:sp>
      <p:sp>
        <p:nvSpPr>
          <p:cNvPr id="12" name="ZoneTexte 11"/>
          <p:cNvSpPr txBox="1"/>
          <p:nvPr/>
        </p:nvSpPr>
        <p:spPr>
          <a:xfrm>
            <a:off x="1614132" y="3832245"/>
            <a:ext cx="2396023" cy="1200329"/>
          </a:xfrm>
          <a:prstGeom prst="rect">
            <a:avLst/>
          </a:prstGeom>
          <a:solidFill>
            <a:schemeClr val="bg1"/>
          </a:solidFill>
        </p:spPr>
        <p:txBody>
          <a:bodyPr wrap="square" rtlCol="0">
            <a:spAutoFit/>
          </a:bodyPr>
          <a:lstStyle/>
          <a:p>
            <a:pPr algn="ctr"/>
            <a:r>
              <a:rPr lang="fr-FR" sz="2400" dirty="0">
                <a:solidFill>
                  <a:srgbClr val="007BC1"/>
                </a:solidFill>
              </a:rPr>
              <a:t>L’attention au plus petit d’entre nous</a:t>
            </a:r>
          </a:p>
        </p:txBody>
      </p:sp>
      <p:sp>
        <p:nvSpPr>
          <p:cNvPr id="13" name="ZoneTexte 12"/>
          <p:cNvSpPr txBox="1"/>
          <p:nvPr/>
        </p:nvSpPr>
        <p:spPr>
          <a:xfrm>
            <a:off x="2301297" y="2068229"/>
            <a:ext cx="2396023" cy="1200329"/>
          </a:xfrm>
          <a:prstGeom prst="rect">
            <a:avLst/>
          </a:prstGeom>
          <a:solidFill>
            <a:schemeClr val="bg1"/>
          </a:solidFill>
        </p:spPr>
        <p:txBody>
          <a:bodyPr wrap="square" rtlCol="0">
            <a:spAutoFit/>
          </a:bodyPr>
          <a:lstStyle/>
          <a:p>
            <a:pPr algn="ctr"/>
            <a:r>
              <a:rPr lang="fr-FR" sz="2400" dirty="0">
                <a:solidFill>
                  <a:srgbClr val="007BC1"/>
                </a:solidFill>
              </a:rPr>
              <a:t>L’attention au plus faible d’entre nous</a:t>
            </a:r>
          </a:p>
        </p:txBody>
      </p:sp>
      <p:sp>
        <p:nvSpPr>
          <p:cNvPr id="15" name="ZoneTexte 14"/>
          <p:cNvSpPr txBox="1"/>
          <p:nvPr/>
        </p:nvSpPr>
        <p:spPr>
          <a:xfrm>
            <a:off x="5213211" y="1234850"/>
            <a:ext cx="2396023" cy="830997"/>
          </a:xfrm>
          <a:prstGeom prst="rect">
            <a:avLst/>
          </a:prstGeom>
          <a:solidFill>
            <a:schemeClr val="bg1"/>
          </a:solidFill>
        </p:spPr>
        <p:txBody>
          <a:bodyPr wrap="square" rtlCol="0">
            <a:spAutoFit/>
          </a:bodyPr>
          <a:lstStyle/>
          <a:p>
            <a:pPr algn="ctr"/>
            <a:r>
              <a:rPr lang="fr-FR" sz="2400" dirty="0">
                <a:solidFill>
                  <a:srgbClr val="007BC1"/>
                </a:solidFill>
              </a:rPr>
              <a:t>Chacun est capable de travail</a:t>
            </a:r>
          </a:p>
        </p:txBody>
      </p:sp>
      <p:sp>
        <p:nvSpPr>
          <p:cNvPr id="14" name="ZoneTexte 13"/>
          <p:cNvSpPr txBox="1"/>
          <p:nvPr/>
        </p:nvSpPr>
        <p:spPr>
          <a:xfrm>
            <a:off x="6522794" y="2520035"/>
            <a:ext cx="2681925" cy="1569660"/>
          </a:xfrm>
          <a:prstGeom prst="rect">
            <a:avLst/>
          </a:prstGeom>
          <a:solidFill>
            <a:schemeClr val="bg1"/>
          </a:solidFill>
        </p:spPr>
        <p:txBody>
          <a:bodyPr wrap="square" rtlCol="0">
            <a:spAutoFit/>
          </a:bodyPr>
          <a:lstStyle/>
          <a:p>
            <a:pPr algn="ctr"/>
            <a:r>
              <a:rPr lang="fr-FR" sz="3200" dirty="0">
                <a:solidFill>
                  <a:srgbClr val="007BC1"/>
                </a:solidFill>
              </a:rPr>
              <a:t>Le travail comme source de dignité</a:t>
            </a:r>
          </a:p>
        </p:txBody>
      </p:sp>
      <p:sp>
        <p:nvSpPr>
          <p:cNvPr id="16" name="ZoneTexte 15"/>
          <p:cNvSpPr txBox="1"/>
          <p:nvPr/>
        </p:nvSpPr>
        <p:spPr>
          <a:xfrm>
            <a:off x="8125125" y="1317801"/>
            <a:ext cx="2396023" cy="830997"/>
          </a:xfrm>
          <a:prstGeom prst="rect">
            <a:avLst/>
          </a:prstGeom>
          <a:solidFill>
            <a:schemeClr val="bg1"/>
          </a:solidFill>
        </p:spPr>
        <p:txBody>
          <a:bodyPr wrap="square" rtlCol="0">
            <a:spAutoFit/>
          </a:bodyPr>
          <a:lstStyle/>
          <a:p>
            <a:pPr algn="ctr"/>
            <a:r>
              <a:rPr lang="fr-FR" sz="2400" dirty="0">
                <a:solidFill>
                  <a:srgbClr val="007BC1"/>
                </a:solidFill>
              </a:rPr>
              <a:t>Chacun a besoin de travail</a:t>
            </a:r>
          </a:p>
        </p:txBody>
      </p:sp>
    </p:spTree>
    <p:extLst>
      <p:ext uri="{BB962C8B-B14F-4D97-AF65-F5344CB8AC3E}">
        <p14:creationId xmlns:p14="http://schemas.microsoft.com/office/powerpoint/2010/main" val="101374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P spid="19" grpId="0" animBg="1"/>
      <p:bldP spid="18" grpId="0" animBg="1"/>
      <p:bldP spid="3" grpId="0" animBg="1"/>
      <p:bldP spid="9" grpId="0"/>
      <p:bldP spid="12" grpId="0" animBg="1"/>
      <p:bldP spid="13" grpId="0" animBg="1"/>
      <p:bldP spid="15"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2900516" y="4640827"/>
            <a:ext cx="2123768" cy="676421"/>
          </a:xfrm>
          <a:custGeom>
            <a:avLst/>
            <a:gdLst>
              <a:gd name="connsiteX0" fmla="*/ 2123768 w 2123768"/>
              <a:gd name="connsiteY0" fmla="*/ 334297 h 676421"/>
              <a:gd name="connsiteX1" fmla="*/ 1278194 w 2123768"/>
              <a:gd name="connsiteY1" fmla="*/ 363793 h 676421"/>
              <a:gd name="connsiteX2" fmla="*/ 648929 w 2123768"/>
              <a:gd name="connsiteY2" fmla="*/ 668593 h 676421"/>
              <a:gd name="connsiteX3" fmla="*/ 0 w 2123768"/>
              <a:gd name="connsiteY3" fmla="*/ 0 h 676421"/>
              <a:gd name="connsiteX4" fmla="*/ 0 w 2123768"/>
              <a:gd name="connsiteY4" fmla="*/ 0 h 67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8" h="676421">
                <a:moveTo>
                  <a:pt x="2123768" y="334297"/>
                </a:moveTo>
                <a:lnTo>
                  <a:pt x="1278194" y="363793"/>
                </a:lnTo>
                <a:cubicBezTo>
                  <a:pt x="1032387" y="419509"/>
                  <a:pt x="861961" y="729225"/>
                  <a:pt x="648929" y="668593"/>
                </a:cubicBezTo>
                <a:cubicBezTo>
                  <a:pt x="435897" y="607961"/>
                  <a:pt x="0" y="0"/>
                  <a:pt x="0" y="0"/>
                </a:cubicBezTo>
                <a:lnTo>
                  <a:pt x="0"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rot="4010167">
            <a:off x="6228245" y="2629676"/>
            <a:ext cx="1032387" cy="1877962"/>
          </a:xfrm>
          <a:custGeom>
            <a:avLst/>
            <a:gdLst>
              <a:gd name="connsiteX0" fmla="*/ 1032387 w 1032387"/>
              <a:gd name="connsiteY0" fmla="*/ 1877962 h 1877962"/>
              <a:gd name="connsiteX1" fmla="*/ 334297 w 1032387"/>
              <a:gd name="connsiteY1" fmla="*/ 1425678 h 1877962"/>
              <a:gd name="connsiteX2" fmla="*/ 285135 w 1032387"/>
              <a:gd name="connsiteY2" fmla="*/ 471949 h 1877962"/>
              <a:gd name="connsiteX3" fmla="*/ 0 w 1032387"/>
              <a:gd name="connsiteY3" fmla="*/ 0 h 1877962"/>
              <a:gd name="connsiteX4" fmla="*/ 0 w 1032387"/>
              <a:gd name="connsiteY4" fmla="*/ 0 h 187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387" h="1877962">
                <a:moveTo>
                  <a:pt x="1032387" y="1877962"/>
                </a:moveTo>
                <a:cubicBezTo>
                  <a:pt x="745613" y="1768987"/>
                  <a:pt x="458839" y="1660013"/>
                  <a:pt x="334297" y="1425678"/>
                </a:cubicBezTo>
                <a:cubicBezTo>
                  <a:pt x="209755" y="1191343"/>
                  <a:pt x="340851" y="709562"/>
                  <a:pt x="285135" y="471949"/>
                </a:cubicBezTo>
                <a:cubicBezTo>
                  <a:pt x="229419" y="234336"/>
                  <a:pt x="0" y="0"/>
                  <a:pt x="0" y="0"/>
                </a:cubicBezTo>
                <a:lnTo>
                  <a:pt x="0"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17</a:t>
            </a:fld>
            <a:endParaRPr lang="fr-FR" dirty="0"/>
          </a:p>
        </p:txBody>
      </p:sp>
      <p:sp>
        <p:nvSpPr>
          <p:cNvPr id="3" name="ZoneTexte 2"/>
          <p:cNvSpPr txBox="1"/>
          <p:nvPr/>
        </p:nvSpPr>
        <p:spPr>
          <a:xfrm>
            <a:off x="4471787" y="4621931"/>
            <a:ext cx="2396023" cy="1569660"/>
          </a:xfrm>
          <a:prstGeom prst="rect">
            <a:avLst/>
          </a:prstGeom>
          <a:solidFill>
            <a:schemeClr val="bg1"/>
          </a:solidFill>
        </p:spPr>
        <p:txBody>
          <a:bodyPr wrap="square" rtlCol="0">
            <a:spAutoFit/>
          </a:bodyPr>
          <a:lstStyle/>
          <a:p>
            <a:pPr algn="ctr"/>
            <a:r>
              <a:rPr lang="fr-FR" sz="3200" dirty="0">
                <a:solidFill>
                  <a:srgbClr val="007BC1"/>
                </a:solidFill>
              </a:rPr>
              <a:t>La dignité de la personne humaine</a:t>
            </a:r>
          </a:p>
        </p:txBody>
      </p:sp>
      <p:sp>
        <p:nvSpPr>
          <p:cNvPr id="12" name="ZoneTexte 11"/>
          <p:cNvSpPr txBox="1"/>
          <p:nvPr/>
        </p:nvSpPr>
        <p:spPr>
          <a:xfrm>
            <a:off x="1614132" y="3832245"/>
            <a:ext cx="2396023" cy="1200329"/>
          </a:xfrm>
          <a:prstGeom prst="rect">
            <a:avLst/>
          </a:prstGeom>
          <a:solidFill>
            <a:schemeClr val="bg1"/>
          </a:solidFill>
        </p:spPr>
        <p:txBody>
          <a:bodyPr wrap="square" rtlCol="0">
            <a:spAutoFit/>
          </a:bodyPr>
          <a:lstStyle/>
          <a:p>
            <a:pPr algn="ctr"/>
            <a:r>
              <a:rPr lang="fr-FR" sz="2400" dirty="0">
                <a:solidFill>
                  <a:srgbClr val="007BC1"/>
                </a:solidFill>
              </a:rPr>
              <a:t>L’attention au plus petit d’entre nous</a:t>
            </a:r>
          </a:p>
        </p:txBody>
      </p:sp>
      <p:sp>
        <p:nvSpPr>
          <p:cNvPr id="13" name="ZoneTexte 12"/>
          <p:cNvSpPr txBox="1"/>
          <p:nvPr/>
        </p:nvSpPr>
        <p:spPr>
          <a:xfrm>
            <a:off x="6612762" y="1524389"/>
            <a:ext cx="2396023" cy="1200329"/>
          </a:xfrm>
          <a:prstGeom prst="rect">
            <a:avLst/>
          </a:prstGeom>
          <a:solidFill>
            <a:schemeClr val="bg1"/>
          </a:solidFill>
        </p:spPr>
        <p:txBody>
          <a:bodyPr wrap="square" rtlCol="0">
            <a:spAutoFit/>
          </a:bodyPr>
          <a:lstStyle/>
          <a:p>
            <a:pPr algn="ctr"/>
            <a:r>
              <a:rPr lang="fr-FR" sz="2400" dirty="0">
                <a:solidFill>
                  <a:srgbClr val="007BC1"/>
                </a:solidFill>
              </a:rPr>
              <a:t>L’attention au plus faible d’entre nous</a:t>
            </a:r>
          </a:p>
        </p:txBody>
      </p:sp>
    </p:spTree>
    <p:extLst>
      <p:ext uri="{BB962C8B-B14F-4D97-AF65-F5344CB8AC3E}">
        <p14:creationId xmlns:p14="http://schemas.microsoft.com/office/powerpoint/2010/main" val="32028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3"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rme libre 22"/>
          <p:cNvSpPr/>
          <p:nvPr/>
        </p:nvSpPr>
        <p:spPr>
          <a:xfrm>
            <a:off x="6622027" y="2760899"/>
            <a:ext cx="1402489" cy="1022555"/>
          </a:xfrm>
          <a:custGeom>
            <a:avLst/>
            <a:gdLst>
              <a:gd name="connsiteX0" fmla="*/ 0 w 1402489"/>
              <a:gd name="connsiteY0" fmla="*/ 1022555 h 1022555"/>
              <a:gd name="connsiteX1" fmla="*/ 1337187 w 1402489"/>
              <a:gd name="connsiteY1" fmla="*/ 786581 h 1022555"/>
              <a:gd name="connsiteX2" fmla="*/ 1209368 w 1402489"/>
              <a:gd name="connsiteY2" fmla="*/ 0 h 1022555"/>
              <a:gd name="connsiteX3" fmla="*/ 1209368 w 1402489"/>
              <a:gd name="connsiteY3" fmla="*/ 0 h 1022555"/>
            </a:gdLst>
            <a:ahLst/>
            <a:cxnLst>
              <a:cxn ang="0">
                <a:pos x="connsiteX0" y="connsiteY0"/>
              </a:cxn>
              <a:cxn ang="0">
                <a:pos x="connsiteX1" y="connsiteY1"/>
              </a:cxn>
              <a:cxn ang="0">
                <a:pos x="connsiteX2" y="connsiteY2"/>
              </a:cxn>
              <a:cxn ang="0">
                <a:pos x="connsiteX3" y="connsiteY3"/>
              </a:cxn>
            </a:cxnLst>
            <a:rect l="l" t="t" r="r" b="b"/>
            <a:pathLst>
              <a:path w="1402489" h="1022555">
                <a:moveTo>
                  <a:pt x="0" y="1022555"/>
                </a:moveTo>
                <a:cubicBezTo>
                  <a:pt x="567813" y="989781"/>
                  <a:pt x="1135626" y="957007"/>
                  <a:pt x="1337187" y="786581"/>
                </a:cubicBezTo>
                <a:cubicBezTo>
                  <a:pt x="1538748" y="616155"/>
                  <a:pt x="1209368" y="0"/>
                  <a:pt x="1209368" y="0"/>
                </a:cubicBezTo>
                <a:lnTo>
                  <a:pt x="1209368"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4294331" y="2790395"/>
            <a:ext cx="1531283" cy="1002890"/>
          </a:xfrm>
          <a:custGeom>
            <a:avLst/>
            <a:gdLst>
              <a:gd name="connsiteX0" fmla="*/ 1531283 w 1531283"/>
              <a:gd name="connsiteY0" fmla="*/ 1002890 h 1002890"/>
              <a:gd name="connsiteX1" fmla="*/ 105605 w 1531283"/>
              <a:gd name="connsiteY1" fmla="*/ 599768 h 1002890"/>
              <a:gd name="connsiteX2" fmla="*/ 105605 w 1531283"/>
              <a:gd name="connsiteY2" fmla="*/ 0 h 1002890"/>
              <a:gd name="connsiteX3" fmla="*/ 105605 w 1531283"/>
              <a:gd name="connsiteY3" fmla="*/ 0 h 1002890"/>
            </a:gdLst>
            <a:ahLst/>
            <a:cxnLst>
              <a:cxn ang="0">
                <a:pos x="connsiteX0" y="connsiteY0"/>
              </a:cxn>
              <a:cxn ang="0">
                <a:pos x="connsiteX1" y="connsiteY1"/>
              </a:cxn>
              <a:cxn ang="0">
                <a:pos x="connsiteX2" y="connsiteY2"/>
              </a:cxn>
              <a:cxn ang="0">
                <a:pos x="connsiteX3" y="connsiteY3"/>
              </a:cxn>
            </a:cxnLst>
            <a:rect l="l" t="t" r="r" b="b"/>
            <a:pathLst>
              <a:path w="1531283" h="1002890">
                <a:moveTo>
                  <a:pt x="1531283" y="1002890"/>
                </a:moveTo>
                <a:cubicBezTo>
                  <a:pt x="937250" y="884903"/>
                  <a:pt x="343218" y="766916"/>
                  <a:pt x="105605" y="599768"/>
                </a:cubicBezTo>
                <a:cubicBezTo>
                  <a:pt x="-132008" y="432620"/>
                  <a:pt x="105605" y="0"/>
                  <a:pt x="105605" y="0"/>
                </a:cubicBezTo>
                <a:lnTo>
                  <a:pt x="105605" y="0"/>
                </a:lnTo>
              </a:path>
            </a:pathLst>
          </a:custGeom>
          <a:noFill/>
          <a:ln w="1905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18</a:t>
            </a:fld>
            <a:endParaRPr lang="fr-FR" dirty="0"/>
          </a:p>
        </p:txBody>
      </p:sp>
      <p:sp>
        <p:nvSpPr>
          <p:cNvPr id="15" name="ZoneTexte 14"/>
          <p:cNvSpPr txBox="1"/>
          <p:nvPr/>
        </p:nvSpPr>
        <p:spPr>
          <a:xfrm>
            <a:off x="3536811" y="2088290"/>
            <a:ext cx="2396023" cy="830997"/>
          </a:xfrm>
          <a:prstGeom prst="rect">
            <a:avLst/>
          </a:prstGeom>
          <a:solidFill>
            <a:schemeClr val="bg1"/>
          </a:solidFill>
        </p:spPr>
        <p:txBody>
          <a:bodyPr wrap="square" rtlCol="0">
            <a:spAutoFit/>
          </a:bodyPr>
          <a:lstStyle/>
          <a:p>
            <a:pPr algn="ctr"/>
            <a:r>
              <a:rPr lang="fr-FR" sz="2400" dirty="0">
                <a:solidFill>
                  <a:srgbClr val="007BC1"/>
                </a:solidFill>
              </a:rPr>
              <a:t>Chacun est capable de travail</a:t>
            </a:r>
          </a:p>
        </p:txBody>
      </p:sp>
      <p:sp>
        <p:nvSpPr>
          <p:cNvPr id="14" name="ZoneTexte 13"/>
          <p:cNvSpPr txBox="1"/>
          <p:nvPr/>
        </p:nvSpPr>
        <p:spPr>
          <a:xfrm>
            <a:off x="4846394" y="3373475"/>
            <a:ext cx="2681925" cy="1569660"/>
          </a:xfrm>
          <a:prstGeom prst="rect">
            <a:avLst/>
          </a:prstGeom>
          <a:solidFill>
            <a:schemeClr val="bg1"/>
          </a:solidFill>
        </p:spPr>
        <p:txBody>
          <a:bodyPr wrap="square" rtlCol="0">
            <a:spAutoFit/>
          </a:bodyPr>
          <a:lstStyle/>
          <a:p>
            <a:pPr algn="ctr"/>
            <a:r>
              <a:rPr lang="fr-FR" sz="3200" dirty="0">
                <a:solidFill>
                  <a:srgbClr val="007BC1"/>
                </a:solidFill>
              </a:rPr>
              <a:t>Le travail comme source de dignité</a:t>
            </a:r>
          </a:p>
        </p:txBody>
      </p:sp>
      <p:sp>
        <p:nvSpPr>
          <p:cNvPr id="16" name="ZoneTexte 15"/>
          <p:cNvSpPr txBox="1"/>
          <p:nvPr/>
        </p:nvSpPr>
        <p:spPr>
          <a:xfrm>
            <a:off x="6826504" y="1946052"/>
            <a:ext cx="2396023" cy="1200329"/>
          </a:xfrm>
          <a:prstGeom prst="rect">
            <a:avLst/>
          </a:prstGeom>
          <a:solidFill>
            <a:schemeClr val="bg1"/>
          </a:solidFill>
        </p:spPr>
        <p:txBody>
          <a:bodyPr wrap="square" rtlCol="0">
            <a:spAutoFit/>
          </a:bodyPr>
          <a:lstStyle/>
          <a:p>
            <a:pPr algn="ctr"/>
            <a:r>
              <a:rPr lang="fr-FR" sz="2400" dirty="0">
                <a:solidFill>
                  <a:srgbClr val="007BC1"/>
                </a:solidFill>
              </a:rPr>
              <a:t>Chacun a besoin d’un travail et non de tâches</a:t>
            </a:r>
          </a:p>
        </p:txBody>
      </p:sp>
    </p:spTree>
    <p:extLst>
      <p:ext uri="{BB962C8B-B14F-4D97-AF65-F5344CB8AC3E}">
        <p14:creationId xmlns:p14="http://schemas.microsoft.com/office/powerpoint/2010/main" val="13708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5"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p:cNvSpPr/>
          <p:nvPr/>
        </p:nvSpPr>
        <p:spPr>
          <a:xfrm>
            <a:off x="2015107" y="3505009"/>
            <a:ext cx="1101402" cy="1548772"/>
          </a:xfrm>
          <a:custGeom>
            <a:avLst/>
            <a:gdLst>
              <a:gd name="connsiteX0" fmla="*/ 914906 w 1101402"/>
              <a:gd name="connsiteY0" fmla="*/ 1548772 h 1548772"/>
              <a:gd name="connsiteX1" fmla="*/ 506 w 1101402"/>
              <a:gd name="connsiteY1" fmla="*/ 654036 h 1548772"/>
              <a:gd name="connsiteX2" fmla="*/ 1023061 w 1101402"/>
              <a:gd name="connsiteY2" fmla="*/ 44436 h 1548772"/>
              <a:gd name="connsiteX3" fmla="*/ 1032893 w 1101402"/>
              <a:gd name="connsiteY3" fmla="*/ 44436 h 1548772"/>
              <a:gd name="connsiteX4" fmla="*/ 1042725 w 1101402"/>
              <a:gd name="connsiteY4" fmla="*/ 24772 h 154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402" h="1548772">
                <a:moveTo>
                  <a:pt x="914906" y="1548772"/>
                </a:moveTo>
                <a:cubicBezTo>
                  <a:pt x="448693" y="1226765"/>
                  <a:pt x="-17520" y="904759"/>
                  <a:pt x="506" y="654036"/>
                </a:cubicBezTo>
                <a:cubicBezTo>
                  <a:pt x="18532" y="403313"/>
                  <a:pt x="850997" y="146036"/>
                  <a:pt x="1023061" y="44436"/>
                </a:cubicBezTo>
                <a:cubicBezTo>
                  <a:pt x="1195125" y="-57164"/>
                  <a:pt x="1029616" y="47713"/>
                  <a:pt x="1032893" y="44436"/>
                </a:cubicBezTo>
                <a:cubicBezTo>
                  <a:pt x="1036170" y="41159"/>
                  <a:pt x="1039447" y="32965"/>
                  <a:pt x="1042725" y="24772"/>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3078466" y="2075094"/>
            <a:ext cx="694659" cy="1130710"/>
          </a:xfrm>
          <a:custGeom>
            <a:avLst/>
            <a:gdLst>
              <a:gd name="connsiteX0" fmla="*/ 285135 w 694659"/>
              <a:gd name="connsiteY0" fmla="*/ 1130710 h 1130710"/>
              <a:gd name="connsiteX1" fmla="*/ 688258 w 694659"/>
              <a:gd name="connsiteY1" fmla="*/ 501446 h 1130710"/>
              <a:gd name="connsiteX2" fmla="*/ 0 w 694659"/>
              <a:gd name="connsiteY2" fmla="*/ 0 h 1130710"/>
            </a:gdLst>
            <a:ahLst/>
            <a:cxnLst>
              <a:cxn ang="0">
                <a:pos x="connsiteX0" y="connsiteY0"/>
              </a:cxn>
              <a:cxn ang="0">
                <a:pos x="connsiteX1" y="connsiteY1"/>
              </a:cxn>
              <a:cxn ang="0">
                <a:pos x="connsiteX2" y="connsiteY2"/>
              </a:cxn>
            </a:cxnLst>
            <a:rect l="l" t="t" r="r" b="b"/>
            <a:pathLst>
              <a:path w="694659" h="1130710">
                <a:moveTo>
                  <a:pt x="285135" y="1130710"/>
                </a:moveTo>
                <a:cubicBezTo>
                  <a:pt x="510458" y="910304"/>
                  <a:pt x="735781" y="689898"/>
                  <a:pt x="688258" y="501446"/>
                </a:cubicBezTo>
                <a:cubicBezTo>
                  <a:pt x="640736" y="312994"/>
                  <a:pt x="320368" y="156497"/>
                  <a:pt x="0"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3775588" y="2251588"/>
            <a:ext cx="1465007" cy="1042219"/>
          </a:xfrm>
          <a:custGeom>
            <a:avLst/>
            <a:gdLst>
              <a:gd name="connsiteX0" fmla="*/ 0 w 1465007"/>
              <a:gd name="connsiteY0" fmla="*/ 1042219 h 1042219"/>
              <a:gd name="connsiteX1" fmla="*/ 511278 w 1465007"/>
              <a:gd name="connsiteY1" fmla="*/ 265471 h 1042219"/>
              <a:gd name="connsiteX2" fmla="*/ 1465007 w 1465007"/>
              <a:gd name="connsiteY2" fmla="*/ 0 h 1042219"/>
            </a:gdLst>
            <a:ahLst/>
            <a:cxnLst>
              <a:cxn ang="0">
                <a:pos x="connsiteX0" y="connsiteY0"/>
              </a:cxn>
              <a:cxn ang="0">
                <a:pos x="connsiteX1" y="connsiteY1"/>
              </a:cxn>
              <a:cxn ang="0">
                <a:pos x="connsiteX2" y="connsiteY2"/>
              </a:cxn>
            </a:cxnLst>
            <a:rect l="l" t="t" r="r" b="b"/>
            <a:pathLst>
              <a:path w="1465007" h="1042219">
                <a:moveTo>
                  <a:pt x="0" y="1042219"/>
                </a:moveTo>
                <a:cubicBezTo>
                  <a:pt x="133555" y="740696"/>
                  <a:pt x="267110" y="439174"/>
                  <a:pt x="511278" y="265471"/>
                </a:cubicBezTo>
                <a:cubicBezTo>
                  <a:pt x="755446" y="91768"/>
                  <a:pt x="1110226" y="45884"/>
                  <a:pt x="1465007"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3559278" y="5073446"/>
            <a:ext cx="1936955" cy="731849"/>
          </a:xfrm>
          <a:custGeom>
            <a:avLst/>
            <a:gdLst>
              <a:gd name="connsiteX0" fmla="*/ 0 w 1936955"/>
              <a:gd name="connsiteY0" fmla="*/ 245807 h 731849"/>
              <a:gd name="connsiteX1" fmla="*/ 727588 w 1936955"/>
              <a:gd name="connsiteY1" fmla="*/ 727587 h 731849"/>
              <a:gd name="connsiteX2" fmla="*/ 1936955 w 1936955"/>
              <a:gd name="connsiteY2" fmla="*/ 0 h 731849"/>
              <a:gd name="connsiteX3" fmla="*/ 1936955 w 1936955"/>
              <a:gd name="connsiteY3" fmla="*/ 0 h 731849"/>
            </a:gdLst>
            <a:ahLst/>
            <a:cxnLst>
              <a:cxn ang="0">
                <a:pos x="connsiteX0" y="connsiteY0"/>
              </a:cxn>
              <a:cxn ang="0">
                <a:pos x="connsiteX1" y="connsiteY1"/>
              </a:cxn>
              <a:cxn ang="0">
                <a:pos x="connsiteX2" y="connsiteY2"/>
              </a:cxn>
              <a:cxn ang="0">
                <a:pos x="connsiteX3" y="connsiteY3"/>
              </a:cxn>
            </a:cxnLst>
            <a:rect l="l" t="t" r="r" b="b"/>
            <a:pathLst>
              <a:path w="1936955" h="731849">
                <a:moveTo>
                  <a:pt x="0" y="245807"/>
                </a:moveTo>
                <a:cubicBezTo>
                  <a:pt x="202381" y="507181"/>
                  <a:pt x="404762" y="768555"/>
                  <a:pt x="727588" y="727587"/>
                </a:cubicBezTo>
                <a:cubicBezTo>
                  <a:pt x="1050414" y="686619"/>
                  <a:pt x="1936955" y="0"/>
                  <a:pt x="1936955" y="0"/>
                </a:cubicBezTo>
                <a:lnTo>
                  <a:pt x="1936955" y="0"/>
                </a:ln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6731243" y="3224981"/>
            <a:ext cx="1753996" cy="1524000"/>
          </a:xfrm>
          <a:custGeom>
            <a:avLst/>
            <a:gdLst>
              <a:gd name="connsiteX0" fmla="*/ 43183 w 1753996"/>
              <a:gd name="connsiteY0" fmla="*/ 1524000 h 1524000"/>
              <a:gd name="connsiteX1" fmla="*/ 220163 w 1753996"/>
              <a:gd name="connsiteY1" fmla="*/ 678425 h 1524000"/>
              <a:gd name="connsiteX2" fmla="*/ 1753996 w 1753996"/>
              <a:gd name="connsiteY2" fmla="*/ 0 h 1524000"/>
            </a:gdLst>
            <a:ahLst/>
            <a:cxnLst>
              <a:cxn ang="0">
                <a:pos x="connsiteX0" y="connsiteY0"/>
              </a:cxn>
              <a:cxn ang="0">
                <a:pos x="connsiteX1" y="connsiteY1"/>
              </a:cxn>
              <a:cxn ang="0">
                <a:pos x="connsiteX2" y="connsiteY2"/>
              </a:cxn>
            </a:cxnLst>
            <a:rect l="l" t="t" r="r" b="b"/>
            <a:pathLst>
              <a:path w="1753996" h="1524000">
                <a:moveTo>
                  <a:pt x="43183" y="1524000"/>
                </a:moveTo>
                <a:cubicBezTo>
                  <a:pt x="-10895" y="1228212"/>
                  <a:pt x="-64972" y="932425"/>
                  <a:pt x="220163" y="678425"/>
                </a:cubicBezTo>
                <a:cubicBezTo>
                  <a:pt x="505298" y="424425"/>
                  <a:pt x="1129647" y="212212"/>
                  <a:pt x="1753996"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6951406" y="4807974"/>
            <a:ext cx="1524000" cy="813010"/>
          </a:xfrm>
          <a:custGeom>
            <a:avLst/>
            <a:gdLst>
              <a:gd name="connsiteX0" fmla="*/ 0 w 1524000"/>
              <a:gd name="connsiteY0" fmla="*/ 550607 h 813010"/>
              <a:gd name="connsiteX1" fmla="*/ 1052052 w 1524000"/>
              <a:gd name="connsiteY1" fmla="*/ 786581 h 813010"/>
              <a:gd name="connsiteX2" fmla="*/ 1524000 w 1524000"/>
              <a:gd name="connsiteY2" fmla="*/ 0 h 813010"/>
            </a:gdLst>
            <a:ahLst/>
            <a:cxnLst>
              <a:cxn ang="0">
                <a:pos x="connsiteX0" y="connsiteY0"/>
              </a:cxn>
              <a:cxn ang="0">
                <a:pos x="connsiteX1" y="connsiteY1"/>
              </a:cxn>
              <a:cxn ang="0">
                <a:pos x="connsiteX2" y="connsiteY2"/>
              </a:cxn>
            </a:cxnLst>
            <a:rect l="l" t="t" r="r" b="b"/>
            <a:pathLst>
              <a:path w="1524000" h="813010">
                <a:moveTo>
                  <a:pt x="0" y="550607"/>
                </a:moveTo>
                <a:cubicBezTo>
                  <a:pt x="399026" y="714478"/>
                  <a:pt x="798052" y="878349"/>
                  <a:pt x="1052052" y="786581"/>
                </a:cubicBezTo>
                <a:cubicBezTo>
                  <a:pt x="1306052" y="694813"/>
                  <a:pt x="1415026" y="347406"/>
                  <a:pt x="1524000"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19</a:t>
            </a:fld>
            <a:endParaRPr lang="fr-FR" dirty="0"/>
          </a:p>
        </p:txBody>
      </p:sp>
      <p:sp>
        <p:nvSpPr>
          <p:cNvPr id="3" name="Espace réservé du contenu 2"/>
          <p:cNvSpPr>
            <a:spLocks noGrp="1"/>
          </p:cNvSpPr>
          <p:nvPr>
            <p:ph sz="quarter" idx="1"/>
          </p:nvPr>
        </p:nvSpPr>
        <p:spPr>
          <a:xfrm>
            <a:off x="1981200" y="1262271"/>
            <a:ext cx="8229600" cy="4919868"/>
          </a:xfrm>
        </p:spPr>
        <p:txBody>
          <a:bodyPr>
            <a:normAutofit/>
          </a:bodyPr>
          <a:lstStyle/>
          <a:p>
            <a:pPr marL="0" indent="0" algn="just">
              <a:buNone/>
            </a:pPr>
            <a:endParaRPr lang="fr-FR" sz="2800" dirty="0">
              <a:solidFill>
                <a:srgbClr val="007BB1"/>
              </a:solidFill>
            </a:endParaRPr>
          </a:p>
          <a:p>
            <a:pPr algn="just"/>
            <a:endParaRPr lang="fr-FR" i="1" dirty="0">
              <a:solidFill>
                <a:schemeClr val="tx1">
                  <a:lumMod val="65000"/>
                  <a:lumOff val="35000"/>
                </a:schemeClr>
              </a:solidFill>
            </a:endParaRPr>
          </a:p>
        </p:txBody>
      </p:sp>
      <p:sp>
        <p:nvSpPr>
          <p:cNvPr id="7" name="ZoneTexte 6"/>
          <p:cNvSpPr txBox="1"/>
          <p:nvPr/>
        </p:nvSpPr>
        <p:spPr>
          <a:xfrm>
            <a:off x="2136649" y="4819343"/>
            <a:ext cx="2396023" cy="707886"/>
          </a:xfrm>
          <a:prstGeom prst="rect">
            <a:avLst/>
          </a:prstGeom>
          <a:solidFill>
            <a:schemeClr val="bg1"/>
          </a:solidFill>
        </p:spPr>
        <p:txBody>
          <a:bodyPr wrap="square" rtlCol="0">
            <a:spAutoFit/>
          </a:bodyPr>
          <a:lstStyle/>
          <a:p>
            <a:r>
              <a:rPr lang="fr-FR" sz="4000" dirty="0">
                <a:solidFill>
                  <a:schemeClr val="accent1">
                    <a:lumMod val="50000"/>
                  </a:schemeClr>
                </a:solidFill>
              </a:rPr>
              <a:t>Vérité</a:t>
            </a:r>
          </a:p>
        </p:txBody>
      </p:sp>
      <p:sp>
        <p:nvSpPr>
          <p:cNvPr id="8" name="ZoneTexte 7"/>
          <p:cNvSpPr txBox="1"/>
          <p:nvPr/>
        </p:nvSpPr>
        <p:spPr>
          <a:xfrm>
            <a:off x="4975713" y="4307590"/>
            <a:ext cx="2396023" cy="1569660"/>
          </a:xfrm>
          <a:prstGeom prst="rect">
            <a:avLst/>
          </a:prstGeom>
          <a:solidFill>
            <a:schemeClr val="bg1"/>
          </a:solidFill>
        </p:spPr>
        <p:txBody>
          <a:bodyPr wrap="square" rtlCol="0">
            <a:spAutoFit/>
          </a:bodyPr>
          <a:lstStyle/>
          <a:p>
            <a:pPr algn="ctr"/>
            <a:r>
              <a:rPr lang="fr-FR" sz="3200" dirty="0">
                <a:solidFill>
                  <a:schemeClr val="accent1">
                    <a:lumMod val="50000"/>
                  </a:schemeClr>
                </a:solidFill>
              </a:rPr>
              <a:t>Sur les actions menées</a:t>
            </a:r>
          </a:p>
        </p:txBody>
      </p:sp>
      <p:sp>
        <p:nvSpPr>
          <p:cNvPr id="10" name="ZoneTexte 9"/>
          <p:cNvSpPr txBox="1"/>
          <p:nvPr/>
        </p:nvSpPr>
        <p:spPr>
          <a:xfrm>
            <a:off x="1721826" y="1262272"/>
            <a:ext cx="2396023" cy="1200329"/>
          </a:xfrm>
          <a:prstGeom prst="rect">
            <a:avLst/>
          </a:prstGeom>
          <a:solidFill>
            <a:schemeClr val="bg1"/>
          </a:solidFill>
        </p:spPr>
        <p:txBody>
          <a:bodyPr wrap="square" rtlCol="0">
            <a:spAutoFit/>
          </a:bodyPr>
          <a:lstStyle/>
          <a:p>
            <a:pPr algn="ctr"/>
            <a:r>
              <a:rPr lang="fr-FR" sz="2400" dirty="0">
                <a:solidFill>
                  <a:schemeClr val="accent1">
                    <a:lumMod val="50000"/>
                  </a:schemeClr>
                </a:solidFill>
              </a:rPr>
              <a:t>Le courage de dire ce qui ne va pas</a:t>
            </a:r>
          </a:p>
        </p:txBody>
      </p:sp>
      <p:sp>
        <p:nvSpPr>
          <p:cNvPr id="9" name="ZoneTexte 8"/>
          <p:cNvSpPr txBox="1"/>
          <p:nvPr/>
        </p:nvSpPr>
        <p:spPr>
          <a:xfrm>
            <a:off x="2579690" y="3029311"/>
            <a:ext cx="2396023" cy="1077218"/>
          </a:xfrm>
          <a:prstGeom prst="rect">
            <a:avLst/>
          </a:prstGeom>
          <a:solidFill>
            <a:schemeClr val="bg1"/>
          </a:solidFill>
        </p:spPr>
        <p:txBody>
          <a:bodyPr wrap="square" rtlCol="0">
            <a:spAutoFit/>
          </a:bodyPr>
          <a:lstStyle/>
          <a:p>
            <a:pPr algn="ctr"/>
            <a:r>
              <a:rPr lang="fr-FR" sz="3200" dirty="0">
                <a:solidFill>
                  <a:schemeClr val="accent1">
                    <a:lumMod val="50000"/>
                  </a:schemeClr>
                </a:solidFill>
              </a:rPr>
              <a:t>Vis-à-vis des personnes</a:t>
            </a:r>
          </a:p>
        </p:txBody>
      </p:sp>
      <p:sp>
        <p:nvSpPr>
          <p:cNvPr id="11" name="ZoneTexte 10"/>
          <p:cNvSpPr txBox="1"/>
          <p:nvPr/>
        </p:nvSpPr>
        <p:spPr>
          <a:xfrm>
            <a:off x="4967275" y="1654772"/>
            <a:ext cx="2396023" cy="1200329"/>
          </a:xfrm>
          <a:prstGeom prst="rect">
            <a:avLst/>
          </a:prstGeom>
          <a:solidFill>
            <a:schemeClr val="bg1"/>
          </a:solidFill>
        </p:spPr>
        <p:txBody>
          <a:bodyPr wrap="square" rtlCol="0">
            <a:spAutoFit/>
          </a:bodyPr>
          <a:lstStyle/>
          <a:p>
            <a:pPr algn="ctr"/>
            <a:r>
              <a:rPr lang="fr-FR" sz="2400" dirty="0">
                <a:solidFill>
                  <a:schemeClr val="accent1">
                    <a:lumMod val="50000"/>
                  </a:schemeClr>
                </a:solidFill>
              </a:rPr>
              <a:t>Le courage de reconnaître le travail de l’autre</a:t>
            </a:r>
          </a:p>
        </p:txBody>
      </p:sp>
      <p:sp>
        <p:nvSpPr>
          <p:cNvPr id="12" name="ZoneTexte 11"/>
          <p:cNvSpPr txBox="1"/>
          <p:nvPr/>
        </p:nvSpPr>
        <p:spPr>
          <a:xfrm>
            <a:off x="7698659" y="4307591"/>
            <a:ext cx="2841523" cy="830997"/>
          </a:xfrm>
          <a:prstGeom prst="rect">
            <a:avLst/>
          </a:prstGeom>
          <a:solidFill>
            <a:schemeClr val="bg1"/>
          </a:solidFill>
        </p:spPr>
        <p:txBody>
          <a:bodyPr wrap="square" rtlCol="0">
            <a:spAutoFit/>
          </a:bodyPr>
          <a:lstStyle/>
          <a:p>
            <a:pPr algn="ctr"/>
            <a:r>
              <a:rPr lang="fr-FR" sz="2400" dirty="0">
                <a:solidFill>
                  <a:schemeClr val="accent1">
                    <a:lumMod val="50000"/>
                  </a:schemeClr>
                </a:solidFill>
              </a:rPr>
              <a:t>Pas d’instrumentalisation</a:t>
            </a:r>
          </a:p>
        </p:txBody>
      </p:sp>
      <p:sp>
        <p:nvSpPr>
          <p:cNvPr id="13" name="ZoneTexte 12"/>
          <p:cNvSpPr txBox="1"/>
          <p:nvPr/>
        </p:nvSpPr>
        <p:spPr>
          <a:xfrm>
            <a:off x="7925538" y="2736924"/>
            <a:ext cx="2396023" cy="830997"/>
          </a:xfrm>
          <a:prstGeom prst="rect">
            <a:avLst/>
          </a:prstGeom>
          <a:solidFill>
            <a:schemeClr val="bg1"/>
          </a:solidFill>
        </p:spPr>
        <p:txBody>
          <a:bodyPr wrap="square" rtlCol="0">
            <a:spAutoFit/>
          </a:bodyPr>
          <a:lstStyle/>
          <a:p>
            <a:pPr algn="ctr"/>
            <a:r>
              <a:rPr lang="fr-FR" sz="2400" dirty="0">
                <a:solidFill>
                  <a:schemeClr val="accent1">
                    <a:lumMod val="50000"/>
                  </a:schemeClr>
                </a:solidFill>
              </a:rPr>
              <a:t>Pas de leurre sur l’avenir</a:t>
            </a:r>
          </a:p>
        </p:txBody>
      </p:sp>
    </p:spTree>
    <p:extLst>
      <p:ext uri="{BB962C8B-B14F-4D97-AF65-F5344CB8AC3E}">
        <p14:creationId xmlns:p14="http://schemas.microsoft.com/office/powerpoint/2010/main" val="342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1" grpId="0" animBg="1"/>
      <p:bldP spid="7" grpId="0" animBg="1"/>
      <p:bldP spid="8" grpId="0" animBg="1"/>
      <p:bldP spid="10" grpId="0" animBg="1"/>
      <p:bldP spid="9"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300" b="1" cap="small" dirty="0"/>
              <a:t>Notre inspiration </a:t>
            </a:r>
            <a:r>
              <a:rPr lang="fr-FR" dirty="0"/>
              <a:t/>
            </a:r>
            <a:br>
              <a:rPr lang="fr-FR" dirty="0"/>
            </a:br>
            <a:endParaRPr lang="fr-FR" dirty="0"/>
          </a:p>
        </p:txBody>
      </p:sp>
      <p:sp>
        <p:nvSpPr>
          <p:cNvPr id="6" name="Espace réservé du pied de page 3"/>
          <p:cNvSpPr>
            <a:spLocks noGrp="1"/>
          </p:cNvSpPr>
          <p:nvPr>
            <p:ph type="ftr" sz="quarter" idx="11"/>
          </p:nvPr>
        </p:nvSpPr>
        <p:spPr>
          <a:xfrm>
            <a:off x="4258734" y="6355080"/>
            <a:ext cx="5494867" cy="365760"/>
          </a:xfrm>
        </p:spPr>
        <p:txBody>
          <a:bodyPr/>
          <a:lstStyle/>
          <a:p>
            <a:r>
              <a:rPr smtClean="0">
                <a:solidFill>
                  <a:srgbClr val="CBCFC6"/>
                </a:solidFill>
              </a:rPr>
              <a:t>Novembre 2018</a:t>
            </a:r>
            <a:endParaRPr dirty="0">
              <a:solidFill>
                <a:srgbClr val="CBCFC6"/>
              </a:solidFill>
            </a:endParaRPr>
          </a:p>
        </p:txBody>
      </p:sp>
      <p:sp>
        <p:nvSpPr>
          <p:cNvPr id="4" name="Espace réservé du numéro de diapositive 3"/>
          <p:cNvSpPr>
            <a:spLocks noGrp="1"/>
          </p:cNvSpPr>
          <p:nvPr>
            <p:ph type="sldNum" sz="quarter" idx="12"/>
          </p:nvPr>
        </p:nvSpPr>
        <p:spPr/>
        <p:txBody>
          <a:bodyPr/>
          <a:lstStyle/>
          <a:p>
            <a:fld id="{4024F9E6-8BD1-4849-86DE-3CD23B63DC4B}" type="slidenum">
              <a:rPr smtClean="0">
                <a:solidFill>
                  <a:srgbClr val="CBCFC6"/>
                </a:solidFill>
              </a:rPr>
              <a:pPr/>
              <a:t>2</a:t>
            </a:fld>
            <a:endParaRPr dirty="0">
              <a:solidFill>
                <a:srgbClr val="CBCFC6"/>
              </a:solidFill>
            </a:endParaRPr>
          </a:p>
        </p:txBody>
      </p:sp>
      <p:sp>
        <p:nvSpPr>
          <p:cNvPr id="5" name="Espace réservé du contenu 4"/>
          <p:cNvSpPr>
            <a:spLocks noGrp="1"/>
          </p:cNvSpPr>
          <p:nvPr>
            <p:ph sz="quarter" idx="1"/>
          </p:nvPr>
        </p:nvSpPr>
        <p:spPr/>
        <p:txBody>
          <a:bodyPr anchor="ctr">
            <a:normAutofit/>
          </a:bodyPr>
          <a:lstStyle/>
          <a:p>
            <a:pPr marL="0" indent="0" algn="ctr">
              <a:lnSpc>
                <a:spcPct val="150000"/>
              </a:lnSpc>
              <a:buNone/>
            </a:pPr>
            <a:r>
              <a:rPr lang="fr-FR" sz="2400" dirty="0"/>
              <a:t>L’association Chemins d’Espérance accueille et accompagne des personnes touchées par la vulnérabilité et le grand âge. Pétrie d’une histoire chrétienne qui inspire toujours aujourd’hui son projet, Chemins d’Espérance gère des établissements qui ont été fondés par des congrégations religieuses catholiques ou des laïcs engagés avec une volonté commune d’être à la fois ouverts à tous et particulièrement attentifs aux plus démunis.</a:t>
            </a:r>
          </a:p>
        </p:txBody>
      </p:sp>
    </p:spTree>
    <p:extLst>
      <p:ext uri="{BB962C8B-B14F-4D97-AF65-F5344CB8AC3E}">
        <p14:creationId xmlns:p14="http://schemas.microsoft.com/office/powerpoint/2010/main" val="3426742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rme libre 14"/>
          <p:cNvSpPr/>
          <p:nvPr/>
        </p:nvSpPr>
        <p:spPr>
          <a:xfrm>
            <a:off x="4526266" y="2684694"/>
            <a:ext cx="694659" cy="1130710"/>
          </a:xfrm>
          <a:custGeom>
            <a:avLst/>
            <a:gdLst>
              <a:gd name="connsiteX0" fmla="*/ 285135 w 694659"/>
              <a:gd name="connsiteY0" fmla="*/ 1130710 h 1130710"/>
              <a:gd name="connsiteX1" fmla="*/ 688258 w 694659"/>
              <a:gd name="connsiteY1" fmla="*/ 501446 h 1130710"/>
              <a:gd name="connsiteX2" fmla="*/ 0 w 694659"/>
              <a:gd name="connsiteY2" fmla="*/ 0 h 1130710"/>
            </a:gdLst>
            <a:ahLst/>
            <a:cxnLst>
              <a:cxn ang="0">
                <a:pos x="connsiteX0" y="connsiteY0"/>
              </a:cxn>
              <a:cxn ang="0">
                <a:pos x="connsiteX1" y="connsiteY1"/>
              </a:cxn>
              <a:cxn ang="0">
                <a:pos x="connsiteX2" y="connsiteY2"/>
              </a:cxn>
            </a:cxnLst>
            <a:rect l="l" t="t" r="r" b="b"/>
            <a:pathLst>
              <a:path w="694659" h="1130710">
                <a:moveTo>
                  <a:pt x="285135" y="1130710"/>
                </a:moveTo>
                <a:cubicBezTo>
                  <a:pt x="510458" y="910304"/>
                  <a:pt x="735781" y="689898"/>
                  <a:pt x="688258" y="501446"/>
                </a:cubicBezTo>
                <a:cubicBezTo>
                  <a:pt x="640736" y="312994"/>
                  <a:pt x="320368" y="156497"/>
                  <a:pt x="0"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5223388" y="2861188"/>
            <a:ext cx="1465007" cy="1042219"/>
          </a:xfrm>
          <a:custGeom>
            <a:avLst/>
            <a:gdLst>
              <a:gd name="connsiteX0" fmla="*/ 0 w 1465007"/>
              <a:gd name="connsiteY0" fmla="*/ 1042219 h 1042219"/>
              <a:gd name="connsiteX1" fmla="*/ 511278 w 1465007"/>
              <a:gd name="connsiteY1" fmla="*/ 265471 h 1042219"/>
              <a:gd name="connsiteX2" fmla="*/ 1465007 w 1465007"/>
              <a:gd name="connsiteY2" fmla="*/ 0 h 1042219"/>
            </a:gdLst>
            <a:ahLst/>
            <a:cxnLst>
              <a:cxn ang="0">
                <a:pos x="connsiteX0" y="connsiteY0"/>
              </a:cxn>
              <a:cxn ang="0">
                <a:pos x="connsiteX1" y="connsiteY1"/>
              </a:cxn>
              <a:cxn ang="0">
                <a:pos x="connsiteX2" y="connsiteY2"/>
              </a:cxn>
            </a:cxnLst>
            <a:rect l="l" t="t" r="r" b="b"/>
            <a:pathLst>
              <a:path w="1465007" h="1042219">
                <a:moveTo>
                  <a:pt x="0" y="1042219"/>
                </a:moveTo>
                <a:cubicBezTo>
                  <a:pt x="133555" y="740696"/>
                  <a:pt x="267110" y="439174"/>
                  <a:pt x="511278" y="265471"/>
                </a:cubicBezTo>
                <a:cubicBezTo>
                  <a:pt x="755446" y="91768"/>
                  <a:pt x="1110226" y="45884"/>
                  <a:pt x="1465007"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20</a:t>
            </a:fld>
            <a:endParaRPr lang="fr-FR" dirty="0"/>
          </a:p>
        </p:txBody>
      </p:sp>
      <p:sp>
        <p:nvSpPr>
          <p:cNvPr id="3" name="Espace réservé du contenu 2"/>
          <p:cNvSpPr>
            <a:spLocks noGrp="1"/>
          </p:cNvSpPr>
          <p:nvPr>
            <p:ph sz="quarter" idx="1"/>
          </p:nvPr>
        </p:nvSpPr>
        <p:spPr>
          <a:xfrm>
            <a:off x="1905000" y="1216551"/>
            <a:ext cx="8229600" cy="4919868"/>
          </a:xfrm>
        </p:spPr>
        <p:txBody>
          <a:bodyPr>
            <a:normAutofit/>
          </a:bodyPr>
          <a:lstStyle/>
          <a:p>
            <a:pPr marL="0" indent="0" algn="just">
              <a:buNone/>
            </a:pPr>
            <a:endParaRPr lang="fr-FR" sz="2800" dirty="0">
              <a:solidFill>
                <a:srgbClr val="007BB1"/>
              </a:solidFill>
            </a:endParaRPr>
          </a:p>
          <a:p>
            <a:pPr algn="just"/>
            <a:endParaRPr lang="fr-FR" i="1" dirty="0">
              <a:solidFill>
                <a:schemeClr val="tx1">
                  <a:lumMod val="65000"/>
                  <a:lumOff val="35000"/>
                </a:schemeClr>
              </a:solidFill>
            </a:endParaRPr>
          </a:p>
        </p:txBody>
      </p:sp>
      <p:sp>
        <p:nvSpPr>
          <p:cNvPr id="10" name="ZoneTexte 9"/>
          <p:cNvSpPr txBox="1"/>
          <p:nvPr/>
        </p:nvSpPr>
        <p:spPr>
          <a:xfrm>
            <a:off x="3169626" y="1871872"/>
            <a:ext cx="2396023" cy="1200329"/>
          </a:xfrm>
          <a:prstGeom prst="rect">
            <a:avLst/>
          </a:prstGeom>
          <a:solidFill>
            <a:schemeClr val="bg1"/>
          </a:solidFill>
        </p:spPr>
        <p:txBody>
          <a:bodyPr wrap="square" rtlCol="0">
            <a:spAutoFit/>
          </a:bodyPr>
          <a:lstStyle/>
          <a:p>
            <a:pPr algn="ctr"/>
            <a:r>
              <a:rPr lang="fr-FR" sz="2400" dirty="0">
                <a:solidFill>
                  <a:schemeClr val="accent1">
                    <a:lumMod val="50000"/>
                  </a:schemeClr>
                </a:solidFill>
              </a:rPr>
              <a:t>Le courage de dire ce qui ne va pas</a:t>
            </a:r>
          </a:p>
        </p:txBody>
      </p:sp>
      <p:sp>
        <p:nvSpPr>
          <p:cNvPr id="9" name="ZoneTexte 8"/>
          <p:cNvSpPr txBox="1"/>
          <p:nvPr/>
        </p:nvSpPr>
        <p:spPr>
          <a:xfrm>
            <a:off x="4027490" y="3638911"/>
            <a:ext cx="2396023" cy="1077218"/>
          </a:xfrm>
          <a:prstGeom prst="rect">
            <a:avLst/>
          </a:prstGeom>
          <a:solidFill>
            <a:schemeClr val="bg1"/>
          </a:solidFill>
        </p:spPr>
        <p:txBody>
          <a:bodyPr wrap="square" rtlCol="0">
            <a:spAutoFit/>
          </a:bodyPr>
          <a:lstStyle/>
          <a:p>
            <a:pPr algn="ctr"/>
            <a:r>
              <a:rPr lang="fr-FR" sz="3200" dirty="0">
                <a:solidFill>
                  <a:schemeClr val="accent1">
                    <a:lumMod val="50000"/>
                  </a:schemeClr>
                </a:solidFill>
              </a:rPr>
              <a:t>Vis-à-vis des personnes</a:t>
            </a:r>
          </a:p>
        </p:txBody>
      </p:sp>
      <p:sp>
        <p:nvSpPr>
          <p:cNvPr id="11" name="ZoneTexte 10"/>
          <p:cNvSpPr txBox="1"/>
          <p:nvPr/>
        </p:nvSpPr>
        <p:spPr>
          <a:xfrm>
            <a:off x="6415075" y="2264372"/>
            <a:ext cx="2396023" cy="1200329"/>
          </a:xfrm>
          <a:prstGeom prst="rect">
            <a:avLst/>
          </a:prstGeom>
          <a:solidFill>
            <a:schemeClr val="bg1"/>
          </a:solidFill>
        </p:spPr>
        <p:txBody>
          <a:bodyPr wrap="square" rtlCol="0">
            <a:spAutoFit/>
          </a:bodyPr>
          <a:lstStyle/>
          <a:p>
            <a:pPr algn="ctr"/>
            <a:r>
              <a:rPr lang="fr-FR" sz="2400" dirty="0">
                <a:solidFill>
                  <a:schemeClr val="accent1">
                    <a:lumMod val="50000"/>
                  </a:schemeClr>
                </a:solidFill>
              </a:rPr>
              <a:t>Le courage de reconnaître le travail de l’autre</a:t>
            </a:r>
          </a:p>
        </p:txBody>
      </p:sp>
    </p:spTree>
    <p:extLst>
      <p:ext uri="{BB962C8B-B14F-4D97-AF65-F5344CB8AC3E}">
        <p14:creationId xmlns:p14="http://schemas.microsoft.com/office/powerpoint/2010/main" val="4481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rme libre 17"/>
          <p:cNvSpPr/>
          <p:nvPr/>
        </p:nvSpPr>
        <p:spPr>
          <a:xfrm rot="17311069">
            <a:off x="3849491" y="2972371"/>
            <a:ext cx="1753996" cy="1524000"/>
          </a:xfrm>
          <a:custGeom>
            <a:avLst/>
            <a:gdLst>
              <a:gd name="connsiteX0" fmla="*/ 43183 w 1753996"/>
              <a:gd name="connsiteY0" fmla="*/ 1524000 h 1524000"/>
              <a:gd name="connsiteX1" fmla="*/ 220163 w 1753996"/>
              <a:gd name="connsiteY1" fmla="*/ 678425 h 1524000"/>
              <a:gd name="connsiteX2" fmla="*/ 1753996 w 1753996"/>
              <a:gd name="connsiteY2" fmla="*/ 0 h 1524000"/>
            </a:gdLst>
            <a:ahLst/>
            <a:cxnLst>
              <a:cxn ang="0">
                <a:pos x="connsiteX0" y="connsiteY0"/>
              </a:cxn>
              <a:cxn ang="0">
                <a:pos x="connsiteX1" y="connsiteY1"/>
              </a:cxn>
              <a:cxn ang="0">
                <a:pos x="connsiteX2" y="connsiteY2"/>
              </a:cxn>
            </a:cxnLst>
            <a:rect l="l" t="t" r="r" b="b"/>
            <a:pathLst>
              <a:path w="1753996" h="1524000">
                <a:moveTo>
                  <a:pt x="43183" y="1524000"/>
                </a:moveTo>
                <a:cubicBezTo>
                  <a:pt x="-10895" y="1228212"/>
                  <a:pt x="-64972" y="932425"/>
                  <a:pt x="220163" y="678425"/>
                </a:cubicBezTo>
                <a:cubicBezTo>
                  <a:pt x="505298" y="424425"/>
                  <a:pt x="1129647" y="212212"/>
                  <a:pt x="1753996"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6709778" y="4217708"/>
            <a:ext cx="1524000" cy="813010"/>
          </a:xfrm>
          <a:custGeom>
            <a:avLst/>
            <a:gdLst>
              <a:gd name="connsiteX0" fmla="*/ 0 w 1524000"/>
              <a:gd name="connsiteY0" fmla="*/ 550607 h 813010"/>
              <a:gd name="connsiteX1" fmla="*/ 1052052 w 1524000"/>
              <a:gd name="connsiteY1" fmla="*/ 786581 h 813010"/>
              <a:gd name="connsiteX2" fmla="*/ 1524000 w 1524000"/>
              <a:gd name="connsiteY2" fmla="*/ 0 h 813010"/>
            </a:gdLst>
            <a:ahLst/>
            <a:cxnLst>
              <a:cxn ang="0">
                <a:pos x="connsiteX0" y="connsiteY0"/>
              </a:cxn>
              <a:cxn ang="0">
                <a:pos x="connsiteX1" y="connsiteY1"/>
              </a:cxn>
              <a:cxn ang="0">
                <a:pos x="connsiteX2" y="connsiteY2"/>
              </a:cxn>
            </a:cxnLst>
            <a:rect l="l" t="t" r="r" b="b"/>
            <a:pathLst>
              <a:path w="1524000" h="813010">
                <a:moveTo>
                  <a:pt x="0" y="550607"/>
                </a:moveTo>
                <a:cubicBezTo>
                  <a:pt x="399026" y="714478"/>
                  <a:pt x="798052" y="878349"/>
                  <a:pt x="1052052" y="786581"/>
                </a:cubicBezTo>
                <a:cubicBezTo>
                  <a:pt x="1306052" y="694813"/>
                  <a:pt x="1415026" y="347406"/>
                  <a:pt x="1524000" y="0"/>
                </a:cubicBez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21</a:t>
            </a:fld>
            <a:endParaRPr lang="fr-FR" dirty="0"/>
          </a:p>
        </p:txBody>
      </p:sp>
      <p:sp>
        <p:nvSpPr>
          <p:cNvPr id="3" name="Espace réservé du contenu 2"/>
          <p:cNvSpPr>
            <a:spLocks noGrp="1"/>
          </p:cNvSpPr>
          <p:nvPr>
            <p:ph sz="quarter" idx="1"/>
          </p:nvPr>
        </p:nvSpPr>
        <p:spPr>
          <a:xfrm>
            <a:off x="1981200" y="1262271"/>
            <a:ext cx="8229600" cy="4919868"/>
          </a:xfrm>
        </p:spPr>
        <p:txBody>
          <a:bodyPr>
            <a:normAutofit/>
          </a:bodyPr>
          <a:lstStyle/>
          <a:p>
            <a:pPr marL="0" indent="0" algn="just">
              <a:buNone/>
            </a:pPr>
            <a:endParaRPr lang="fr-FR" sz="2800" dirty="0">
              <a:solidFill>
                <a:srgbClr val="007BB1"/>
              </a:solidFill>
            </a:endParaRPr>
          </a:p>
          <a:p>
            <a:pPr algn="just"/>
            <a:endParaRPr lang="fr-FR" i="1" dirty="0">
              <a:solidFill>
                <a:schemeClr val="tx1">
                  <a:lumMod val="65000"/>
                  <a:lumOff val="35000"/>
                </a:schemeClr>
              </a:solidFill>
            </a:endParaRPr>
          </a:p>
        </p:txBody>
      </p:sp>
      <p:sp>
        <p:nvSpPr>
          <p:cNvPr id="8" name="ZoneTexte 7"/>
          <p:cNvSpPr txBox="1"/>
          <p:nvPr/>
        </p:nvSpPr>
        <p:spPr>
          <a:xfrm>
            <a:off x="4975713" y="4307590"/>
            <a:ext cx="2396023" cy="1569660"/>
          </a:xfrm>
          <a:prstGeom prst="rect">
            <a:avLst/>
          </a:prstGeom>
          <a:solidFill>
            <a:schemeClr val="bg1"/>
          </a:solidFill>
        </p:spPr>
        <p:txBody>
          <a:bodyPr wrap="square" rtlCol="0">
            <a:spAutoFit/>
          </a:bodyPr>
          <a:lstStyle/>
          <a:p>
            <a:pPr algn="ctr"/>
            <a:r>
              <a:rPr lang="fr-FR" sz="3200" dirty="0">
                <a:solidFill>
                  <a:schemeClr val="accent1">
                    <a:lumMod val="50000"/>
                  </a:schemeClr>
                </a:solidFill>
              </a:rPr>
              <a:t>Sur les actions menées</a:t>
            </a:r>
          </a:p>
        </p:txBody>
      </p:sp>
      <p:sp>
        <p:nvSpPr>
          <p:cNvPr id="12" name="ZoneTexte 11"/>
          <p:cNvSpPr txBox="1"/>
          <p:nvPr/>
        </p:nvSpPr>
        <p:spPr>
          <a:xfrm>
            <a:off x="7369032" y="3048301"/>
            <a:ext cx="2841523" cy="830997"/>
          </a:xfrm>
          <a:prstGeom prst="rect">
            <a:avLst/>
          </a:prstGeom>
          <a:solidFill>
            <a:schemeClr val="bg1"/>
          </a:solidFill>
        </p:spPr>
        <p:txBody>
          <a:bodyPr wrap="square" rtlCol="0">
            <a:spAutoFit/>
          </a:bodyPr>
          <a:lstStyle/>
          <a:p>
            <a:pPr algn="ctr"/>
            <a:r>
              <a:rPr lang="fr-FR" sz="2400" dirty="0">
                <a:solidFill>
                  <a:schemeClr val="accent1">
                    <a:lumMod val="50000"/>
                  </a:schemeClr>
                </a:solidFill>
              </a:rPr>
              <a:t>Pas d’instrumentalisation</a:t>
            </a:r>
          </a:p>
        </p:txBody>
      </p:sp>
      <p:sp>
        <p:nvSpPr>
          <p:cNvPr id="13" name="ZoneTexte 12"/>
          <p:cNvSpPr txBox="1"/>
          <p:nvPr/>
        </p:nvSpPr>
        <p:spPr>
          <a:xfrm>
            <a:off x="3083495" y="1655561"/>
            <a:ext cx="2396023" cy="830997"/>
          </a:xfrm>
          <a:prstGeom prst="rect">
            <a:avLst/>
          </a:prstGeom>
          <a:solidFill>
            <a:schemeClr val="bg1"/>
          </a:solidFill>
        </p:spPr>
        <p:txBody>
          <a:bodyPr wrap="square" rtlCol="0">
            <a:spAutoFit/>
          </a:bodyPr>
          <a:lstStyle/>
          <a:p>
            <a:pPr algn="ctr"/>
            <a:r>
              <a:rPr lang="fr-FR" sz="2400" dirty="0">
                <a:solidFill>
                  <a:schemeClr val="accent1">
                    <a:lumMod val="50000"/>
                  </a:schemeClr>
                </a:solidFill>
              </a:rPr>
              <a:t>Pas de leurre sur l’avenir</a:t>
            </a:r>
          </a:p>
        </p:txBody>
      </p:sp>
    </p:spTree>
    <p:extLst>
      <p:ext uri="{BB962C8B-B14F-4D97-AF65-F5344CB8AC3E}">
        <p14:creationId xmlns:p14="http://schemas.microsoft.com/office/powerpoint/2010/main" val="242717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8"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e libre 11"/>
          <p:cNvSpPr/>
          <p:nvPr/>
        </p:nvSpPr>
        <p:spPr>
          <a:xfrm>
            <a:off x="3913240" y="1679182"/>
            <a:ext cx="1799303" cy="395424"/>
          </a:xfrm>
          <a:custGeom>
            <a:avLst/>
            <a:gdLst>
              <a:gd name="connsiteX0" fmla="*/ 0 w 1799303"/>
              <a:gd name="connsiteY0" fmla="*/ 395424 h 395424"/>
              <a:gd name="connsiteX1" fmla="*/ 737419 w 1799303"/>
              <a:gd name="connsiteY1" fmla="*/ 2134 h 395424"/>
              <a:gd name="connsiteX2" fmla="*/ 1710813 w 1799303"/>
              <a:gd name="connsiteY2" fmla="*/ 228276 h 395424"/>
              <a:gd name="connsiteX3" fmla="*/ 1799303 w 1799303"/>
              <a:gd name="connsiteY3" fmla="*/ 247941 h 395424"/>
            </a:gdLst>
            <a:ahLst/>
            <a:cxnLst>
              <a:cxn ang="0">
                <a:pos x="connsiteX0" y="connsiteY0"/>
              </a:cxn>
              <a:cxn ang="0">
                <a:pos x="connsiteX1" y="connsiteY1"/>
              </a:cxn>
              <a:cxn ang="0">
                <a:pos x="connsiteX2" y="connsiteY2"/>
              </a:cxn>
              <a:cxn ang="0">
                <a:pos x="connsiteX3" y="connsiteY3"/>
              </a:cxn>
            </a:cxnLst>
            <a:rect l="l" t="t" r="r" b="b"/>
            <a:pathLst>
              <a:path w="1799303" h="395424">
                <a:moveTo>
                  <a:pt x="0" y="395424"/>
                </a:moveTo>
                <a:cubicBezTo>
                  <a:pt x="226142" y="212708"/>
                  <a:pt x="452284" y="29992"/>
                  <a:pt x="737419" y="2134"/>
                </a:cubicBezTo>
                <a:cubicBezTo>
                  <a:pt x="1022554" y="-25724"/>
                  <a:pt x="1710813" y="228276"/>
                  <a:pt x="1710813" y="228276"/>
                </a:cubicBezTo>
                <a:lnTo>
                  <a:pt x="1799303" y="247941"/>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2793337" y="2654711"/>
            <a:ext cx="677451" cy="1484671"/>
          </a:xfrm>
          <a:custGeom>
            <a:avLst/>
            <a:gdLst>
              <a:gd name="connsiteX0" fmla="*/ 176006 w 677451"/>
              <a:gd name="connsiteY0" fmla="*/ 0 h 1484671"/>
              <a:gd name="connsiteX1" fmla="*/ 28522 w 677451"/>
              <a:gd name="connsiteY1" fmla="*/ 914400 h 1484671"/>
              <a:gd name="connsiteX2" fmla="*/ 677451 w 677451"/>
              <a:gd name="connsiteY2" fmla="*/ 1484671 h 1484671"/>
              <a:gd name="connsiteX3" fmla="*/ 677451 w 677451"/>
              <a:gd name="connsiteY3" fmla="*/ 1484671 h 1484671"/>
            </a:gdLst>
            <a:ahLst/>
            <a:cxnLst>
              <a:cxn ang="0">
                <a:pos x="connsiteX0" y="connsiteY0"/>
              </a:cxn>
              <a:cxn ang="0">
                <a:pos x="connsiteX1" y="connsiteY1"/>
              </a:cxn>
              <a:cxn ang="0">
                <a:pos x="connsiteX2" y="connsiteY2"/>
              </a:cxn>
              <a:cxn ang="0">
                <a:pos x="connsiteX3" y="connsiteY3"/>
              </a:cxn>
            </a:cxnLst>
            <a:rect l="l" t="t" r="r" b="b"/>
            <a:pathLst>
              <a:path w="677451" h="1484671">
                <a:moveTo>
                  <a:pt x="176006" y="0"/>
                </a:moveTo>
                <a:cubicBezTo>
                  <a:pt x="60477" y="333477"/>
                  <a:pt x="-55052" y="666955"/>
                  <a:pt x="28522" y="914400"/>
                </a:cubicBezTo>
                <a:cubicBezTo>
                  <a:pt x="112096" y="1161845"/>
                  <a:pt x="677451" y="1484671"/>
                  <a:pt x="677451" y="1484671"/>
                </a:cubicBezTo>
                <a:lnTo>
                  <a:pt x="677451" y="1484671"/>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22</a:t>
            </a:fld>
            <a:endParaRPr lang="fr-FR" dirty="0"/>
          </a:p>
        </p:txBody>
      </p:sp>
      <p:sp>
        <p:nvSpPr>
          <p:cNvPr id="3" name="Espace réservé du contenu 2"/>
          <p:cNvSpPr>
            <a:spLocks noGrp="1"/>
          </p:cNvSpPr>
          <p:nvPr>
            <p:ph sz="quarter" idx="1"/>
          </p:nvPr>
        </p:nvSpPr>
        <p:spPr>
          <a:xfrm>
            <a:off x="1981200" y="1262271"/>
            <a:ext cx="8229600" cy="4919868"/>
          </a:xfrm>
        </p:spPr>
        <p:txBody>
          <a:bodyPr>
            <a:normAutofit/>
          </a:bodyPr>
          <a:lstStyle/>
          <a:p>
            <a:pPr marL="0" indent="0" algn="just">
              <a:buNone/>
            </a:pPr>
            <a:endParaRPr lang="fr-FR" sz="2800" dirty="0">
              <a:solidFill>
                <a:srgbClr val="007BB1"/>
              </a:solidFill>
            </a:endParaRPr>
          </a:p>
          <a:p>
            <a:pPr algn="just"/>
            <a:endParaRPr lang="fr-FR" i="1" dirty="0">
              <a:solidFill>
                <a:schemeClr val="tx1">
                  <a:lumMod val="65000"/>
                  <a:lumOff val="35000"/>
                </a:schemeClr>
              </a:solidFill>
            </a:endParaRPr>
          </a:p>
        </p:txBody>
      </p:sp>
      <p:sp>
        <p:nvSpPr>
          <p:cNvPr id="7" name="ZoneTexte 6"/>
          <p:cNvSpPr txBox="1"/>
          <p:nvPr/>
        </p:nvSpPr>
        <p:spPr>
          <a:xfrm>
            <a:off x="2237773" y="1594902"/>
            <a:ext cx="2396023" cy="707886"/>
          </a:xfrm>
          <a:prstGeom prst="rect">
            <a:avLst/>
          </a:prstGeom>
          <a:solidFill>
            <a:schemeClr val="bg1"/>
          </a:solidFill>
        </p:spPr>
        <p:txBody>
          <a:bodyPr wrap="square" rtlCol="0">
            <a:spAutoFit/>
          </a:bodyPr>
          <a:lstStyle/>
          <a:p>
            <a:r>
              <a:rPr lang="fr-FR" sz="4000" dirty="0">
                <a:solidFill>
                  <a:srgbClr val="7030A0"/>
                </a:solidFill>
              </a:rPr>
              <a:t>Service</a:t>
            </a:r>
          </a:p>
        </p:txBody>
      </p:sp>
      <p:sp>
        <p:nvSpPr>
          <p:cNvPr id="8" name="ZoneTexte 7"/>
          <p:cNvSpPr txBox="1"/>
          <p:nvPr/>
        </p:nvSpPr>
        <p:spPr>
          <a:xfrm>
            <a:off x="5141905" y="1467353"/>
            <a:ext cx="2655077" cy="1077218"/>
          </a:xfrm>
          <a:prstGeom prst="rect">
            <a:avLst/>
          </a:prstGeom>
          <a:solidFill>
            <a:schemeClr val="bg1"/>
          </a:solidFill>
        </p:spPr>
        <p:txBody>
          <a:bodyPr wrap="square" rtlCol="0">
            <a:spAutoFit/>
          </a:bodyPr>
          <a:lstStyle/>
          <a:p>
            <a:pPr algn="ctr"/>
            <a:r>
              <a:rPr lang="fr-FR" sz="3200" dirty="0">
                <a:solidFill>
                  <a:srgbClr val="7030A0"/>
                </a:solidFill>
              </a:rPr>
              <a:t>L’homme avant l’argent</a:t>
            </a:r>
          </a:p>
        </p:txBody>
      </p:sp>
      <p:sp>
        <p:nvSpPr>
          <p:cNvPr id="9" name="ZoneTexte 8"/>
          <p:cNvSpPr txBox="1"/>
          <p:nvPr/>
        </p:nvSpPr>
        <p:spPr>
          <a:xfrm>
            <a:off x="1981201" y="3940856"/>
            <a:ext cx="2655077" cy="584775"/>
          </a:xfrm>
          <a:prstGeom prst="rect">
            <a:avLst/>
          </a:prstGeom>
          <a:solidFill>
            <a:schemeClr val="bg1"/>
          </a:solidFill>
        </p:spPr>
        <p:txBody>
          <a:bodyPr wrap="square" rtlCol="0">
            <a:spAutoFit/>
          </a:bodyPr>
          <a:lstStyle/>
          <a:p>
            <a:pPr algn="ctr"/>
            <a:endParaRPr lang="fr-FR" sz="3200" dirty="0">
              <a:solidFill>
                <a:srgbClr val="7030A0"/>
              </a:solidFill>
            </a:endParaRPr>
          </a:p>
        </p:txBody>
      </p:sp>
      <p:sp>
        <p:nvSpPr>
          <p:cNvPr id="10" name="ZoneTexte 9"/>
          <p:cNvSpPr txBox="1"/>
          <p:nvPr/>
        </p:nvSpPr>
        <p:spPr>
          <a:xfrm>
            <a:off x="2629763" y="3722205"/>
            <a:ext cx="2655077" cy="1569660"/>
          </a:xfrm>
          <a:prstGeom prst="rect">
            <a:avLst/>
          </a:prstGeom>
          <a:solidFill>
            <a:schemeClr val="bg1"/>
          </a:solidFill>
        </p:spPr>
        <p:txBody>
          <a:bodyPr wrap="square" rtlCol="0">
            <a:spAutoFit/>
          </a:bodyPr>
          <a:lstStyle/>
          <a:p>
            <a:pPr algn="ctr"/>
            <a:r>
              <a:rPr lang="fr-FR" sz="3200" dirty="0">
                <a:solidFill>
                  <a:srgbClr val="7030A0"/>
                </a:solidFill>
              </a:rPr>
              <a:t>La fécondité avant la rentabilité</a:t>
            </a:r>
          </a:p>
        </p:txBody>
      </p:sp>
      <p:sp>
        <p:nvSpPr>
          <p:cNvPr id="11" name="ZoneTexte 10"/>
          <p:cNvSpPr txBox="1"/>
          <p:nvPr/>
        </p:nvSpPr>
        <p:spPr>
          <a:xfrm>
            <a:off x="6552467" y="2995385"/>
            <a:ext cx="2655077" cy="1077218"/>
          </a:xfrm>
          <a:prstGeom prst="rect">
            <a:avLst/>
          </a:prstGeom>
          <a:solidFill>
            <a:schemeClr val="bg1"/>
          </a:solidFill>
        </p:spPr>
        <p:txBody>
          <a:bodyPr wrap="square" rtlCol="0">
            <a:spAutoFit/>
          </a:bodyPr>
          <a:lstStyle/>
          <a:p>
            <a:pPr algn="ctr"/>
            <a:r>
              <a:rPr lang="fr-FR" sz="3200" dirty="0">
                <a:solidFill>
                  <a:srgbClr val="7030A0"/>
                </a:solidFill>
              </a:rPr>
              <a:t>Les IRP au service</a:t>
            </a:r>
          </a:p>
        </p:txBody>
      </p:sp>
      <p:sp>
        <p:nvSpPr>
          <p:cNvPr id="2" name="Forme libre 1"/>
          <p:cNvSpPr/>
          <p:nvPr/>
        </p:nvSpPr>
        <p:spPr>
          <a:xfrm>
            <a:off x="3703320" y="2209801"/>
            <a:ext cx="3322320" cy="1440439"/>
          </a:xfrm>
          <a:custGeom>
            <a:avLst/>
            <a:gdLst>
              <a:gd name="connsiteX0" fmla="*/ 0 w 3322320"/>
              <a:gd name="connsiteY0" fmla="*/ 0 h 1440439"/>
              <a:gd name="connsiteX1" fmla="*/ 1844040 w 3322320"/>
              <a:gd name="connsiteY1" fmla="*/ 563880 h 1440439"/>
              <a:gd name="connsiteX2" fmla="*/ 1905000 w 3322320"/>
              <a:gd name="connsiteY2" fmla="*/ 1356360 h 1440439"/>
              <a:gd name="connsiteX3" fmla="*/ 3322320 w 3322320"/>
              <a:gd name="connsiteY3" fmla="*/ 1417320 h 1440439"/>
              <a:gd name="connsiteX4" fmla="*/ 3322320 w 3322320"/>
              <a:gd name="connsiteY4" fmla="*/ 1417320 h 1440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320" h="1440439">
                <a:moveTo>
                  <a:pt x="0" y="0"/>
                </a:moveTo>
                <a:cubicBezTo>
                  <a:pt x="763270" y="168910"/>
                  <a:pt x="1526540" y="337820"/>
                  <a:pt x="1844040" y="563880"/>
                </a:cubicBezTo>
                <a:cubicBezTo>
                  <a:pt x="2161540" y="789940"/>
                  <a:pt x="1658620" y="1214120"/>
                  <a:pt x="1905000" y="1356360"/>
                </a:cubicBezTo>
                <a:cubicBezTo>
                  <a:pt x="2151380" y="1498600"/>
                  <a:pt x="3322320" y="1417320"/>
                  <a:pt x="3322320" y="1417320"/>
                </a:cubicBezTo>
                <a:lnTo>
                  <a:pt x="3322320" y="1417320"/>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02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P spid="8" grpId="0" animBg="1"/>
      <p:bldP spid="10" grpId="0" animBg="1"/>
      <p:bldP spid="11"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5525730" y="4691012"/>
            <a:ext cx="2015613" cy="490588"/>
          </a:xfrm>
          <a:custGeom>
            <a:avLst/>
            <a:gdLst>
              <a:gd name="connsiteX0" fmla="*/ 2015613 w 2015613"/>
              <a:gd name="connsiteY0" fmla="*/ 225117 h 490588"/>
              <a:gd name="connsiteX1" fmla="*/ 983226 w 2015613"/>
              <a:gd name="connsiteY1" fmla="*/ 8807 h 490588"/>
              <a:gd name="connsiteX2" fmla="*/ 0 w 2015613"/>
              <a:gd name="connsiteY2" fmla="*/ 490588 h 490588"/>
              <a:gd name="connsiteX3" fmla="*/ 0 w 2015613"/>
              <a:gd name="connsiteY3" fmla="*/ 490588 h 490588"/>
            </a:gdLst>
            <a:ahLst/>
            <a:cxnLst>
              <a:cxn ang="0">
                <a:pos x="connsiteX0" y="connsiteY0"/>
              </a:cxn>
              <a:cxn ang="0">
                <a:pos x="connsiteX1" y="connsiteY1"/>
              </a:cxn>
              <a:cxn ang="0">
                <a:pos x="connsiteX2" y="connsiteY2"/>
              </a:cxn>
              <a:cxn ang="0">
                <a:pos x="connsiteX3" y="connsiteY3"/>
              </a:cxn>
            </a:cxnLst>
            <a:rect l="l" t="t" r="r" b="b"/>
            <a:pathLst>
              <a:path w="2015613" h="490588">
                <a:moveTo>
                  <a:pt x="2015613" y="225117"/>
                </a:moveTo>
                <a:cubicBezTo>
                  <a:pt x="1667387" y="94839"/>
                  <a:pt x="1319161" y="-35438"/>
                  <a:pt x="983226" y="8807"/>
                </a:cubicBezTo>
                <a:cubicBezTo>
                  <a:pt x="647290" y="53052"/>
                  <a:pt x="0" y="490588"/>
                  <a:pt x="0" y="490588"/>
                </a:cubicBezTo>
                <a:lnTo>
                  <a:pt x="0" y="490588"/>
                </a:ln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9420220" y="4762459"/>
            <a:ext cx="782616" cy="717755"/>
          </a:xfrm>
          <a:custGeom>
            <a:avLst/>
            <a:gdLst>
              <a:gd name="connsiteX0" fmla="*/ 442452 w 782616"/>
              <a:gd name="connsiteY0" fmla="*/ 0 h 717755"/>
              <a:gd name="connsiteX1" fmla="*/ 766916 w 782616"/>
              <a:gd name="connsiteY1" fmla="*/ 383458 h 717755"/>
              <a:gd name="connsiteX2" fmla="*/ 0 w 782616"/>
              <a:gd name="connsiteY2" fmla="*/ 717755 h 717755"/>
              <a:gd name="connsiteX3" fmla="*/ 0 w 782616"/>
              <a:gd name="connsiteY3" fmla="*/ 717755 h 717755"/>
            </a:gdLst>
            <a:ahLst/>
            <a:cxnLst>
              <a:cxn ang="0">
                <a:pos x="connsiteX0" y="connsiteY0"/>
              </a:cxn>
              <a:cxn ang="0">
                <a:pos x="connsiteX1" y="connsiteY1"/>
              </a:cxn>
              <a:cxn ang="0">
                <a:pos x="connsiteX2" y="connsiteY2"/>
              </a:cxn>
              <a:cxn ang="0">
                <a:pos x="connsiteX3" y="connsiteY3"/>
              </a:cxn>
            </a:cxnLst>
            <a:rect l="l" t="t" r="r" b="b"/>
            <a:pathLst>
              <a:path w="782616" h="717755">
                <a:moveTo>
                  <a:pt x="442452" y="0"/>
                </a:moveTo>
                <a:cubicBezTo>
                  <a:pt x="641555" y="131916"/>
                  <a:pt x="840658" y="263832"/>
                  <a:pt x="766916" y="383458"/>
                </a:cubicBezTo>
                <a:cubicBezTo>
                  <a:pt x="693174" y="503084"/>
                  <a:pt x="0" y="717755"/>
                  <a:pt x="0" y="717755"/>
                </a:cubicBezTo>
                <a:lnTo>
                  <a:pt x="0" y="717755"/>
                </a:ln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2220162" y="2556387"/>
            <a:ext cx="1073645" cy="756780"/>
          </a:xfrm>
          <a:custGeom>
            <a:avLst/>
            <a:gdLst>
              <a:gd name="connsiteX0" fmla="*/ 1073645 w 1073645"/>
              <a:gd name="connsiteY0" fmla="*/ 0 h 756780"/>
              <a:gd name="connsiteX1" fmla="*/ 277233 w 1073645"/>
              <a:gd name="connsiteY1" fmla="*/ 176981 h 756780"/>
              <a:gd name="connsiteX2" fmla="*/ 21594 w 1073645"/>
              <a:gd name="connsiteY2" fmla="*/ 688258 h 756780"/>
              <a:gd name="connsiteX3" fmla="*/ 31426 w 1073645"/>
              <a:gd name="connsiteY3" fmla="*/ 737419 h 756780"/>
            </a:gdLst>
            <a:ahLst/>
            <a:cxnLst>
              <a:cxn ang="0">
                <a:pos x="connsiteX0" y="connsiteY0"/>
              </a:cxn>
              <a:cxn ang="0">
                <a:pos x="connsiteX1" y="connsiteY1"/>
              </a:cxn>
              <a:cxn ang="0">
                <a:pos x="connsiteX2" y="connsiteY2"/>
              </a:cxn>
              <a:cxn ang="0">
                <a:pos x="connsiteX3" y="connsiteY3"/>
              </a:cxn>
            </a:cxnLst>
            <a:rect l="l" t="t" r="r" b="b"/>
            <a:pathLst>
              <a:path w="1073645" h="756780">
                <a:moveTo>
                  <a:pt x="1073645" y="0"/>
                </a:moveTo>
                <a:cubicBezTo>
                  <a:pt x="763110" y="31135"/>
                  <a:pt x="452575" y="62271"/>
                  <a:pt x="277233" y="176981"/>
                </a:cubicBezTo>
                <a:cubicBezTo>
                  <a:pt x="101891" y="291691"/>
                  <a:pt x="62562" y="594852"/>
                  <a:pt x="21594" y="688258"/>
                </a:cubicBezTo>
                <a:cubicBezTo>
                  <a:pt x="-19374" y="781664"/>
                  <a:pt x="6026" y="759541"/>
                  <a:pt x="31426" y="737419"/>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3615691" y="2772697"/>
            <a:ext cx="602349" cy="1514168"/>
          </a:xfrm>
          <a:custGeom>
            <a:avLst/>
            <a:gdLst>
              <a:gd name="connsiteX0" fmla="*/ 602349 w 602349"/>
              <a:gd name="connsiteY0" fmla="*/ 0 h 1514168"/>
              <a:gd name="connsiteX1" fmla="*/ 12413 w 602349"/>
              <a:gd name="connsiteY1" fmla="*/ 914400 h 1514168"/>
              <a:gd name="connsiteX2" fmla="*/ 258220 w 602349"/>
              <a:gd name="connsiteY2" fmla="*/ 1514168 h 1514168"/>
            </a:gdLst>
            <a:ahLst/>
            <a:cxnLst>
              <a:cxn ang="0">
                <a:pos x="connsiteX0" y="connsiteY0"/>
              </a:cxn>
              <a:cxn ang="0">
                <a:pos x="connsiteX1" y="connsiteY1"/>
              </a:cxn>
              <a:cxn ang="0">
                <a:pos x="connsiteX2" y="connsiteY2"/>
              </a:cxn>
            </a:cxnLst>
            <a:rect l="l" t="t" r="r" b="b"/>
            <a:pathLst>
              <a:path w="602349" h="1514168">
                <a:moveTo>
                  <a:pt x="602349" y="0"/>
                </a:moveTo>
                <a:cubicBezTo>
                  <a:pt x="336058" y="331019"/>
                  <a:pt x="69768" y="662039"/>
                  <a:pt x="12413" y="914400"/>
                </a:cubicBezTo>
                <a:cubicBezTo>
                  <a:pt x="-44942" y="1166761"/>
                  <a:pt x="106639" y="1340464"/>
                  <a:pt x="258220" y="1514168"/>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5034117" y="2782530"/>
            <a:ext cx="304813" cy="875071"/>
          </a:xfrm>
          <a:custGeom>
            <a:avLst/>
            <a:gdLst>
              <a:gd name="connsiteX0" fmla="*/ 0 w 304813"/>
              <a:gd name="connsiteY0" fmla="*/ 0 h 875071"/>
              <a:gd name="connsiteX1" fmla="*/ 304800 w 304813"/>
              <a:gd name="connsiteY1" fmla="*/ 422787 h 875071"/>
              <a:gd name="connsiteX2" fmla="*/ 9832 w 304813"/>
              <a:gd name="connsiteY2" fmla="*/ 875071 h 875071"/>
            </a:gdLst>
            <a:ahLst/>
            <a:cxnLst>
              <a:cxn ang="0">
                <a:pos x="connsiteX0" y="connsiteY0"/>
              </a:cxn>
              <a:cxn ang="0">
                <a:pos x="connsiteX1" y="connsiteY1"/>
              </a:cxn>
              <a:cxn ang="0">
                <a:pos x="connsiteX2" y="connsiteY2"/>
              </a:cxn>
            </a:cxnLst>
            <a:rect l="l" t="t" r="r" b="b"/>
            <a:pathLst>
              <a:path w="304813" h="875071">
                <a:moveTo>
                  <a:pt x="0" y="0"/>
                </a:moveTo>
                <a:cubicBezTo>
                  <a:pt x="151580" y="138471"/>
                  <a:pt x="303161" y="276942"/>
                  <a:pt x="304800" y="422787"/>
                </a:cubicBezTo>
                <a:cubicBezTo>
                  <a:pt x="306439" y="568632"/>
                  <a:pt x="158135" y="721851"/>
                  <a:pt x="9832" y="875071"/>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6017343" y="1868592"/>
            <a:ext cx="1936955" cy="864777"/>
          </a:xfrm>
          <a:custGeom>
            <a:avLst/>
            <a:gdLst>
              <a:gd name="connsiteX0" fmla="*/ 1936955 w 1936955"/>
              <a:gd name="connsiteY0" fmla="*/ 864777 h 864777"/>
              <a:gd name="connsiteX1" fmla="*/ 1425677 w 1936955"/>
              <a:gd name="connsiteY1" fmla="*/ 29035 h 864777"/>
              <a:gd name="connsiteX2" fmla="*/ 0 w 1936955"/>
              <a:gd name="connsiteY2" fmla="*/ 176519 h 864777"/>
              <a:gd name="connsiteX3" fmla="*/ 0 w 1936955"/>
              <a:gd name="connsiteY3" fmla="*/ 176519 h 864777"/>
            </a:gdLst>
            <a:ahLst/>
            <a:cxnLst>
              <a:cxn ang="0">
                <a:pos x="connsiteX0" y="connsiteY0"/>
              </a:cxn>
              <a:cxn ang="0">
                <a:pos x="connsiteX1" y="connsiteY1"/>
              </a:cxn>
              <a:cxn ang="0">
                <a:pos x="connsiteX2" y="connsiteY2"/>
              </a:cxn>
              <a:cxn ang="0">
                <a:pos x="connsiteX3" y="connsiteY3"/>
              </a:cxn>
            </a:cxnLst>
            <a:rect l="l" t="t" r="r" b="b"/>
            <a:pathLst>
              <a:path w="1936955" h="864777">
                <a:moveTo>
                  <a:pt x="1936955" y="864777"/>
                </a:moveTo>
                <a:cubicBezTo>
                  <a:pt x="1842729" y="504261"/>
                  <a:pt x="1748503" y="143745"/>
                  <a:pt x="1425677" y="29035"/>
                </a:cubicBezTo>
                <a:cubicBezTo>
                  <a:pt x="1102851" y="-85675"/>
                  <a:pt x="0" y="176519"/>
                  <a:pt x="0" y="176519"/>
                </a:cubicBezTo>
                <a:lnTo>
                  <a:pt x="0" y="176519"/>
                </a:ln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7787149" y="3264310"/>
            <a:ext cx="1013131" cy="1543664"/>
          </a:xfrm>
          <a:custGeom>
            <a:avLst/>
            <a:gdLst>
              <a:gd name="connsiteX0" fmla="*/ 432620 w 1013131"/>
              <a:gd name="connsiteY0" fmla="*/ 0 h 1543664"/>
              <a:gd name="connsiteX1" fmla="*/ 1002891 w 1013131"/>
              <a:gd name="connsiteY1" fmla="*/ 619432 h 1543664"/>
              <a:gd name="connsiteX2" fmla="*/ 0 w 1013131"/>
              <a:gd name="connsiteY2" fmla="*/ 1543664 h 1543664"/>
            </a:gdLst>
            <a:ahLst/>
            <a:cxnLst>
              <a:cxn ang="0">
                <a:pos x="connsiteX0" y="connsiteY0"/>
              </a:cxn>
              <a:cxn ang="0">
                <a:pos x="connsiteX1" y="connsiteY1"/>
              </a:cxn>
              <a:cxn ang="0">
                <a:pos x="connsiteX2" y="connsiteY2"/>
              </a:cxn>
            </a:cxnLst>
            <a:rect l="l" t="t" r="r" b="b"/>
            <a:pathLst>
              <a:path w="1013131" h="1543664">
                <a:moveTo>
                  <a:pt x="432620" y="0"/>
                </a:moveTo>
                <a:cubicBezTo>
                  <a:pt x="753807" y="181077"/>
                  <a:pt x="1074994" y="362155"/>
                  <a:pt x="1002891" y="619432"/>
                </a:cubicBezTo>
                <a:cubicBezTo>
                  <a:pt x="930788" y="876709"/>
                  <a:pt x="465394" y="1210186"/>
                  <a:pt x="0" y="1543664"/>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23</a:t>
            </a:fld>
            <a:endParaRPr lang="fr-FR" dirty="0"/>
          </a:p>
        </p:txBody>
      </p:sp>
      <p:sp>
        <p:nvSpPr>
          <p:cNvPr id="8" name="ZoneTexte 7"/>
          <p:cNvSpPr txBox="1"/>
          <p:nvPr/>
        </p:nvSpPr>
        <p:spPr>
          <a:xfrm>
            <a:off x="6552266" y="2578379"/>
            <a:ext cx="2396023" cy="707886"/>
          </a:xfrm>
          <a:prstGeom prst="rect">
            <a:avLst/>
          </a:prstGeom>
          <a:noFill/>
        </p:spPr>
        <p:txBody>
          <a:bodyPr wrap="square" rtlCol="0">
            <a:spAutoFit/>
          </a:bodyPr>
          <a:lstStyle/>
          <a:p>
            <a:r>
              <a:rPr lang="fr-FR" sz="4000" dirty="0">
                <a:solidFill>
                  <a:srgbClr val="FF6600"/>
                </a:solidFill>
              </a:rPr>
              <a:t>Espérance</a:t>
            </a:r>
          </a:p>
        </p:txBody>
      </p:sp>
      <p:sp>
        <p:nvSpPr>
          <p:cNvPr id="9" name="ZoneTexte 8"/>
          <p:cNvSpPr txBox="1"/>
          <p:nvPr/>
        </p:nvSpPr>
        <p:spPr>
          <a:xfrm>
            <a:off x="3127249" y="1362662"/>
            <a:ext cx="2861187" cy="1569660"/>
          </a:xfrm>
          <a:prstGeom prst="rect">
            <a:avLst/>
          </a:prstGeom>
          <a:solidFill>
            <a:schemeClr val="bg1"/>
          </a:solidFill>
        </p:spPr>
        <p:txBody>
          <a:bodyPr wrap="square" rtlCol="0">
            <a:spAutoFit/>
          </a:bodyPr>
          <a:lstStyle/>
          <a:p>
            <a:pPr algn="ctr"/>
            <a:r>
              <a:rPr lang="fr-FR" sz="3200" dirty="0">
                <a:solidFill>
                  <a:srgbClr val="FF6600"/>
                </a:solidFill>
              </a:rPr>
              <a:t>Le développement de la personne</a:t>
            </a:r>
          </a:p>
        </p:txBody>
      </p:sp>
      <p:sp>
        <p:nvSpPr>
          <p:cNvPr id="10" name="ZoneTexte 9"/>
          <p:cNvSpPr txBox="1"/>
          <p:nvPr/>
        </p:nvSpPr>
        <p:spPr>
          <a:xfrm>
            <a:off x="7073376" y="4189436"/>
            <a:ext cx="2861187" cy="1077218"/>
          </a:xfrm>
          <a:prstGeom prst="rect">
            <a:avLst/>
          </a:prstGeom>
          <a:solidFill>
            <a:schemeClr val="bg1"/>
          </a:solidFill>
        </p:spPr>
        <p:txBody>
          <a:bodyPr wrap="square" rtlCol="0">
            <a:spAutoFit/>
          </a:bodyPr>
          <a:lstStyle/>
          <a:p>
            <a:pPr algn="ctr"/>
            <a:r>
              <a:rPr lang="fr-FR" sz="3200" dirty="0">
                <a:solidFill>
                  <a:srgbClr val="FF6600"/>
                </a:solidFill>
              </a:rPr>
              <a:t>L’accueil de la l’autre</a:t>
            </a:r>
          </a:p>
        </p:txBody>
      </p:sp>
      <p:sp>
        <p:nvSpPr>
          <p:cNvPr id="13" name="ZoneTexte 12"/>
          <p:cNvSpPr txBox="1"/>
          <p:nvPr/>
        </p:nvSpPr>
        <p:spPr>
          <a:xfrm>
            <a:off x="1634139" y="3086912"/>
            <a:ext cx="1833543" cy="461665"/>
          </a:xfrm>
          <a:prstGeom prst="rect">
            <a:avLst/>
          </a:prstGeom>
          <a:solidFill>
            <a:schemeClr val="bg1"/>
          </a:solidFill>
        </p:spPr>
        <p:txBody>
          <a:bodyPr wrap="square" rtlCol="0">
            <a:spAutoFit/>
          </a:bodyPr>
          <a:lstStyle/>
          <a:p>
            <a:pPr algn="ctr"/>
            <a:r>
              <a:rPr lang="fr-FR" sz="2400" dirty="0">
                <a:solidFill>
                  <a:srgbClr val="FF6600"/>
                </a:solidFill>
              </a:rPr>
              <a:t>La formation</a:t>
            </a:r>
          </a:p>
        </p:txBody>
      </p:sp>
      <p:sp>
        <p:nvSpPr>
          <p:cNvPr id="14" name="ZoneTexte 13"/>
          <p:cNvSpPr txBox="1"/>
          <p:nvPr/>
        </p:nvSpPr>
        <p:spPr>
          <a:xfrm>
            <a:off x="4101166" y="3443157"/>
            <a:ext cx="2396023" cy="461665"/>
          </a:xfrm>
          <a:prstGeom prst="rect">
            <a:avLst/>
          </a:prstGeom>
          <a:solidFill>
            <a:schemeClr val="bg1"/>
          </a:solidFill>
        </p:spPr>
        <p:txBody>
          <a:bodyPr wrap="square" rtlCol="0">
            <a:spAutoFit/>
          </a:bodyPr>
          <a:lstStyle/>
          <a:p>
            <a:pPr algn="ctr"/>
            <a:r>
              <a:rPr lang="fr-FR" sz="2400" dirty="0">
                <a:solidFill>
                  <a:srgbClr val="FF6600"/>
                </a:solidFill>
              </a:rPr>
              <a:t>La promotion</a:t>
            </a:r>
          </a:p>
        </p:txBody>
      </p:sp>
      <p:sp>
        <p:nvSpPr>
          <p:cNvPr id="15" name="ZoneTexte 14"/>
          <p:cNvSpPr txBox="1"/>
          <p:nvPr/>
        </p:nvSpPr>
        <p:spPr>
          <a:xfrm>
            <a:off x="2464094" y="4029360"/>
            <a:ext cx="2638848" cy="461665"/>
          </a:xfrm>
          <a:prstGeom prst="rect">
            <a:avLst/>
          </a:prstGeom>
          <a:solidFill>
            <a:schemeClr val="bg1"/>
          </a:solidFill>
        </p:spPr>
        <p:txBody>
          <a:bodyPr wrap="square" rtlCol="0">
            <a:spAutoFit/>
          </a:bodyPr>
          <a:lstStyle/>
          <a:p>
            <a:pPr algn="ctr"/>
            <a:r>
              <a:rPr lang="fr-FR" sz="2400" dirty="0">
                <a:solidFill>
                  <a:srgbClr val="FF6600"/>
                </a:solidFill>
              </a:rPr>
              <a:t>L’accompagnement</a:t>
            </a:r>
          </a:p>
        </p:txBody>
      </p:sp>
      <p:sp>
        <p:nvSpPr>
          <p:cNvPr id="16" name="ZoneTexte 15"/>
          <p:cNvSpPr txBox="1"/>
          <p:nvPr/>
        </p:nvSpPr>
        <p:spPr>
          <a:xfrm>
            <a:off x="4237705" y="5077468"/>
            <a:ext cx="2396023" cy="830997"/>
          </a:xfrm>
          <a:prstGeom prst="rect">
            <a:avLst/>
          </a:prstGeom>
          <a:solidFill>
            <a:schemeClr val="bg1"/>
          </a:solidFill>
        </p:spPr>
        <p:txBody>
          <a:bodyPr wrap="square" rtlCol="0">
            <a:spAutoFit/>
          </a:bodyPr>
          <a:lstStyle/>
          <a:p>
            <a:pPr algn="ctr"/>
            <a:r>
              <a:rPr lang="fr-FR" sz="2400" dirty="0">
                <a:solidFill>
                  <a:srgbClr val="FF6600"/>
                </a:solidFill>
              </a:rPr>
              <a:t>Les profils « atypiques »</a:t>
            </a:r>
          </a:p>
        </p:txBody>
      </p:sp>
      <p:sp>
        <p:nvSpPr>
          <p:cNvPr id="20" name="ZoneTexte 19"/>
          <p:cNvSpPr txBox="1"/>
          <p:nvPr/>
        </p:nvSpPr>
        <p:spPr>
          <a:xfrm>
            <a:off x="7787149" y="5480214"/>
            <a:ext cx="2396023" cy="1200329"/>
          </a:xfrm>
          <a:prstGeom prst="rect">
            <a:avLst/>
          </a:prstGeom>
          <a:solidFill>
            <a:schemeClr val="bg1"/>
          </a:solidFill>
        </p:spPr>
        <p:txBody>
          <a:bodyPr wrap="square" rtlCol="0">
            <a:spAutoFit/>
          </a:bodyPr>
          <a:lstStyle/>
          <a:p>
            <a:pPr algn="ctr"/>
            <a:r>
              <a:rPr lang="fr-FR" sz="2400" dirty="0">
                <a:solidFill>
                  <a:srgbClr val="FF6600"/>
                </a:solidFill>
              </a:rPr>
              <a:t>La capacité à se transformer pour accueillir</a:t>
            </a:r>
          </a:p>
        </p:txBody>
      </p:sp>
    </p:spTree>
    <p:extLst>
      <p:ext uri="{BB962C8B-B14F-4D97-AF65-F5344CB8AC3E}">
        <p14:creationId xmlns:p14="http://schemas.microsoft.com/office/powerpoint/2010/main" val="176582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7" grpId="0" animBg="1"/>
      <p:bldP spid="18" grpId="0" animBg="1"/>
      <p:bldP spid="19" grpId="0" animBg="1"/>
      <p:bldP spid="11" grpId="0" animBg="1"/>
      <p:bldP spid="12" grpId="0" animBg="1"/>
      <p:bldP spid="8" grpId="0"/>
      <p:bldP spid="9" grpId="0" animBg="1"/>
      <p:bldP spid="10" grpId="0" animBg="1"/>
      <p:bldP spid="13" grpId="0" animBg="1"/>
      <p:bldP spid="14" grpId="0" animBg="1"/>
      <p:bldP spid="15" grpId="0" animBg="1"/>
      <p:bldP spid="16"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rme libre 16"/>
          <p:cNvSpPr/>
          <p:nvPr/>
        </p:nvSpPr>
        <p:spPr>
          <a:xfrm>
            <a:off x="4048962" y="2876427"/>
            <a:ext cx="1073645" cy="756780"/>
          </a:xfrm>
          <a:custGeom>
            <a:avLst/>
            <a:gdLst>
              <a:gd name="connsiteX0" fmla="*/ 1073645 w 1073645"/>
              <a:gd name="connsiteY0" fmla="*/ 0 h 756780"/>
              <a:gd name="connsiteX1" fmla="*/ 277233 w 1073645"/>
              <a:gd name="connsiteY1" fmla="*/ 176981 h 756780"/>
              <a:gd name="connsiteX2" fmla="*/ 21594 w 1073645"/>
              <a:gd name="connsiteY2" fmla="*/ 688258 h 756780"/>
              <a:gd name="connsiteX3" fmla="*/ 31426 w 1073645"/>
              <a:gd name="connsiteY3" fmla="*/ 737419 h 756780"/>
            </a:gdLst>
            <a:ahLst/>
            <a:cxnLst>
              <a:cxn ang="0">
                <a:pos x="connsiteX0" y="connsiteY0"/>
              </a:cxn>
              <a:cxn ang="0">
                <a:pos x="connsiteX1" y="connsiteY1"/>
              </a:cxn>
              <a:cxn ang="0">
                <a:pos x="connsiteX2" y="connsiteY2"/>
              </a:cxn>
              <a:cxn ang="0">
                <a:pos x="connsiteX3" y="connsiteY3"/>
              </a:cxn>
            </a:cxnLst>
            <a:rect l="l" t="t" r="r" b="b"/>
            <a:pathLst>
              <a:path w="1073645" h="756780">
                <a:moveTo>
                  <a:pt x="1073645" y="0"/>
                </a:moveTo>
                <a:cubicBezTo>
                  <a:pt x="763110" y="31135"/>
                  <a:pt x="452575" y="62271"/>
                  <a:pt x="277233" y="176981"/>
                </a:cubicBezTo>
                <a:cubicBezTo>
                  <a:pt x="101891" y="291691"/>
                  <a:pt x="62562" y="594852"/>
                  <a:pt x="21594" y="688258"/>
                </a:cubicBezTo>
                <a:cubicBezTo>
                  <a:pt x="-19374" y="781664"/>
                  <a:pt x="6026" y="759541"/>
                  <a:pt x="31426" y="737419"/>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5928258" y="3406951"/>
            <a:ext cx="602349" cy="1514168"/>
          </a:xfrm>
          <a:custGeom>
            <a:avLst/>
            <a:gdLst>
              <a:gd name="connsiteX0" fmla="*/ 602349 w 602349"/>
              <a:gd name="connsiteY0" fmla="*/ 0 h 1514168"/>
              <a:gd name="connsiteX1" fmla="*/ 12413 w 602349"/>
              <a:gd name="connsiteY1" fmla="*/ 914400 h 1514168"/>
              <a:gd name="connsiteX2" fmla="*/ 258220 w 602349"/>
              <a:gd name="connsiteY2" fmla="*/ 1514168 h 1514168"/>
            </a:gdLst>
            <a:ahLst/>
            <a:cxnLst>
              <a:cxn ang="0">
                <a:pos x="connsiteX0" y="connsiteY0"/>
              </a:cxn>
              <a:cxn ang="0">
                <a:pos x="connsiteX1" y="connsiteY1"/>
              </a:cxn>
              <a:cxn ang="0">
                <a:pos x="connsiteX2" y="connsiteY2"/>
              </a:cxn>
            </a:cxnLst>
            <a:rect l="l" t="t" r="r" b="b"/>
            <a:pathLst>
              <a:path w="602349" h="1514168">
                <a:moveTo>
                  <a:pt x="602349" y="0"/>
                </a:moveTo>
                <a:cubicBezTo>
                  <a:pt x="336058" y="331019"/>
                  <a:pt x="69768" y="662039"/>
                  <a:pt x="12413" y="914400"/>
                </a:cubicBezTo>
                <a:cubicBezTo>
                  <a:pt x="-44942" y="1166761"/>
                  <a:pt x="106639" y="1340464"/>
                  <a:pt x="258220" y="1514168"/>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8197502" y="2993546"/>
            <a:ext cx="304813" cy="875071"/>
          </a:xfrm>
          <a:custGeom>
            <a:avLst/>
            <a:gdLst>
              <a:gd name="connsiteX0" fmla="*/ 0 w 304813"/>
              <a:gd name="connsiteY0" fmla="*/ 0 h 875071"/>
              <a:gd name="connsiteX1" fmla="*/ 304800 w 304813"/>
              <a:gd name="connsiteY1" fmla="*/ 422787 h 875071"/>
              <a:gd name="connsiteX2" fmla="*/ 9832 w 304813"/>
              <a:gd name="connsiteY2" fmla="*/ 875071 h 875071"/>
            </a:gdLst>
            <a:ahLst/>
            <a:cxnLst>
              <a:cxn ang="0">
                <a:pos x="connsiteX0" y="connsiteY0"/>
              </a:cxn>
              <a:cxn ang="0">
                <a:pos x="connsiteX1" y="connsiteY1"/>
              </a:cxn>
              <a:cxn ang="0">
                <a:pos x="connsiteX2" y="connsiteY2"/>
              </a:cxn>
            </a:cxnLst>
            <a:rect l="l" t="t" r="r" b="b"/>
            <a:pathLst>
              <a:path w="304813" h="875071">
                <a:moveTo>
                  <a:pt x="0" y="0"/>
                </a:moveTo>
                <a:cubicBezTo>
                  <a:pt x="151580" y="138471"/>
                  <a:pt x="303161" y="276942"/>
                  <a:pt x="304800" y="422787"/>
                </a:cubicBezTo>
                <a:cubicBezTo>
                  <a:pt x="306439" y="568632"/>
                  <a:pt x="158135" y="721851"/>
                  <a:pt x="9832" y="875071"/>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24</a:t>
            </a:fld>
            <a:endParaRPr lang="fr-FR" dirty="0"/>
          </a:p>
        </p:txBody>
      </p:sp>
      <p:sp>
        <p:nvSpPr>
          <p:cNvPr id="9" name="ZoneTexte 8"/>
          <p:cNvSpPr txBox="1"/>
          <p:nvPr/>
        </p:nvSpPr>
        <p:spPr>
          <a:xfrm>
            <a:off x="4956049" y="1682702"/>
            <a:ext cx="2861187" cy="1569660"/>
          </a:xfrm>
          <a:prstGeom prst="rect">
            <a:avLst/>
          </a:prstGeom>
          <a:solidFill>
            <a:schemeClr val="bg1"/>
          </a:solidFill>
        </p:spPr>
        <p:txBody>
          <a:bodyPr wrap="square" rtlCol="0">
            <a:spAutoFit/>
          </a:bodyPr>
          <a:lstStyle/>
          <a:p>
            <a:pPr algn="ctr"/>
            <a:r>
              <a:rPr lang="fr-FR" sz="3200" dirty="0">
                <a:solidFill>
                  <a:srgbClr val="FF6600"/>
                </a:solidFill>
              </a:rPr>
              <a:t>Le développement de la personne</a:t>
            </a:r>
          </a:p>
        </p:txBody>
      </p:sp>
      <p:sp>
        <p:nvSpPr>
          <p:cNvPr id="13" name="ZoneTexte 12"/>
          <p:cNvSpPr txBox="1"/>
          <p:nvPr/>
        </p:nvSpPr>
        <p:spPr>
          <a:xfrm>
            <a:off x="3462939" y="3406952"/>
            <a:ext cx="1833543" cy="461665"/>
          </a:xfrm>
          <a:prstGeom prst="rect">
            <a:avLst/>
          </a:prstGeom>
          <a:solidFill>
            <a:schemeClr val="bg1"/>
          </a:solidFill>
        </p:spPr>
        <p:txBody>
          <a:bodyPr wrap="square" rtlCol="0">
            <a:spAutoFit/>
          </a:bodyPr>
          <a:lstStyle/>
          <a:p>
            <a:pPr algn="ctr"/>
            <a:r>
              <a:rPr lang="fr-FR" sz="2400" dirty="0">
                <a:solidFill>
                  <a:srgbClr val="FF6600"/>
                </a:solidFill>
              </a:rPr>
              <a:t>La formation</a:t>
            </a:r>
          </a:p>
        </p:txBody>
      </p:sp>
      <p:sp>
        <p:nvSpPr>
          <p:cNvPr id="14" name="ZoneTexte 13"/>
          <p:cNvSpPr txBox="1"/>
          <p:nvPr/>
        </p:nvSpPr>
        <p:spPr>
          <a:xfrm>
            <a:off x="7264551" y="3654173"/>
            <a:ext cx="2396023" cy="461665"/>
          </a:xfrm>
          <a:prstGeom prst="rect">
            <a:avLst/>
          </a:prstGeom>
          <a:solidFill>
            <a:schemeClr val="bg1"/>
          </a:solidFill>
        </p:spPr>
        <p:txBody>
          <a:bodyPr wrap="square" rtlCol="0">
            <a:spAutoFit/>
          </a:bodyPr>
          <a:lstStyle/>
          <a:p>
            <a:pPr algn="ctr"/>
            <a:r>
              <a:rPr lang="fr-FR" sz="2400" dirty="0">
                <a:solidFill>
                  <a:srgbClr val="FF6600"/>
                </a:solidFill>
              </a:rPr>
              <a:t>La promotion</a:t>
            </a:r>
          </a:p>
        </p:txBody>
      </p:sp>
      <p:sp>
        <p:nvSpPr>
          <p:cNvPr id="15" name="ZoneTexte 14"/>
          <p:cNvSpPr txBox="1"/>
          <p:nvPr/>
        </p:nvSpPr>
        <p:spPr>
          <a:xfrm>
            <a:off x="4776661" y="4663614"/>
            <a:ext cx="2638848" cy="461665"/>
          </a:xfrm>
          <a:prstGeom prst="rect">
            <a:avLst/>
          </a:prstGeom>
          <a:solidFill>
            <a:schemeClr val="bg1"/>
          </a:solidFill>
        </p:spPr>
        <p:txBody>
          <a:bodyPr wrap="square" rtlCol="0">
            <a:spAutoFit/>
          </a:bodyPr>
          <a:lstStyle/>
          <a:p>
            <a:pPr algn="ctr"/>
            <a:r>
              <a:rPr lang="fr-FR" sz="2400" dirty="0">
                <a:solidFill>
                  <a:srgbClr val="FF6600"/>
                </a:solidFill>
              </a:rPr>
              <a:t>L’accompagnement</a:t>
            </a:r>
          </a:p>
        </p:txBody>
      </p:sp>
    </p:spTree>
    <p:extLst>
      <p:ext uri="{BB962C8B-B14F-4D97-AF65-F5344CB8AC3E}">
        <p14:creationId xmlns:p14="http://schemas.microsoft.com/office/powerpoint/2010/main" val="160778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rot="19095781">
            <a:off x="3590776" y="3258452"/>
            <a:ext cx="2015613" cy="490588"/>
          </a:xfrm>
          <a:custGeom>
            <a:avLst/>
            <a:gdLst>
              <a:gd name="connsiteX0" fmla="*/ 2015613 w 2015613"/>
              <a:gd name="connsiteY0" fmla="*/ 225117 h 490588"/>
              <a:gd name="connsiteX1" fmla="*/ 983226 w 2015613"/>
              <a:gd name="connsiteY1" fmla="*/ 8807 h 490588"/>
              <a:gd name="connsiteX2" fmla="*/ 0 w 2015613"/>
              <a:gd name="connsiteY2" fmla="*/ 490588 h 490588"/>
              <a:gd name="connsiteX3" fmla="*/ 0 w 2015613"/>
              <a:gd name="connsiteY3" fmla="*/ 490588 h 490588"/>
            </a:gdLst>
            <a:ahLst/>
            <a:cxnLst>
              <a:cxn ang="0">
                <a:pos x="connsiteX0" y="connsiteY0"/>
              </a:cxn>
              <a:cxn ang="0">
                <a:pos x="connsiteX1" y="connsiteY1"/>
              </a:cxn>
              <a:cxn ang="0">
                <a:pos x="connsiteX2" y="connsiteY2"/>
              </a:cxn>
              <a:cxn ang="0">
                <a:pos x="connsiteX3" y="connsiteY3"/>
              </a:cxn>
            </a:cxnLst>
            <a:rect l="l" t="t" r="r" b="b"/>
            <a:pathLst>
              <a:path w="2015613" h="490588">
                <a:moveTo>
                  <a:pt x="2015613" y="225117"/>
                </a:moveTo>
                <a:cubicBezTo>
                  <a:pt x="1667387" y="94839"/>
                  <a:pt x="1319161" y="-35438"/>
                  <a:pt x="983226" y="8807"/>
                </a:cubicBezTo>
                <a:cubicBezTo>
                  <a:pt x="647290" y="53052"/>
                  <a:pt x="0" y="490588"/>
                  <a:pt x="0" y="490588"/>
                </a:cubicBezTo>
                <a:lnTo>
                  <a:pt x="0" y="490588"/>
                </a:ln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rot="17621014">
            <a:off x="7622426" y="2838286"/>
            <a:ext cx="782616" cy="717755"/>
          </a:xfrm>
          <a:custGeom>
            <a:avLst/>
            <a:gdLst>
              <a:gd name="connsiteX0" fmla="*/ 442452 w 782616"/>
              <a:gd name="connsiteY0" fmla="*/ 0 h 717755"/>
              <a:gd name="connsiteX1" fmla="*/ 766916 w 782616"/>
              <a:gd name="connsiteY1" fmla="*/ 383458 h 717755"/>
              <a:gd name="connsiteX2" fmla="*/ 0 w 782616"/>
              <a:gd name="connsiteY2" fmla="*/ 717755 h 717755"/>
              <a:gd name="connsiteX3" fmla="*/ 0 w 782616"/>
              <a:gd name="connsiteY3" fmla="*/ 717755 h 717755"/>
            </a:gdLst>
            <a:ahLst/>
            <a:cxnLst>
              <a:cxn ang="0">
                <a:pos x="connsiteX0" y="connsiteY0"/>
              </a:cxn>
              <a:cxn ang="0">
                <a:pos x="connsiteX1" y="connsiteY1"/>
              </a:cxn>
              <a:cxn ang="0">
                <a:pos x="connsiteX2" y="connsiteY2"/>
              </a:cxn>
              <a:cxn ang="0">
                <a:pos x="connsiteX3" y="connsiteY3"/>
              </a:cxn>
            </a:cxnLst>
            <a:rect l="l" t="t" r="r" b="b"/>
            <a:pathLst>
              <a:path w="782616" h="717755">
                <a:moveTo>
                  <a:pt x="442452" y="0"/>
                </a:moveTo>
                <a:cubicBezTo>
                  <a:pt x="641555" y="131916"/>
                  <a:pt x="840658" y="263832"/>
                  <a:pt x="766916" y="383458"/>
                </a:cubicBezTo>
                <a:cubicBezTo>
                  <a:pt x="693174" y="503084"/>
                  <a:pt x="0" y="717755"/>
                  <a:pt x="0" y="717755"/>
                </a:cubicBezTo>
                <a:lnTo>
                  <a:pt x="0" y="717755"/>
                </a:ln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25</a:t>
            </a:fld>
            <a:endParaRPr lang="fr-FR" dirty="0"/>
          </a:p>
        </p:txBody>
      </p:sp>
      <p:sp>
        <p:nvSpPr>
          <p:cNvPr id="10" name="ZoneTexte 9"/>
          <p:cNvSpPr txBox="1"/>
          <p:nvPr/>
        </p:nvSpPr>
        <p:spPr>
          <a:xfrm>
            <a:off x="4941728" y="2299676"/>
            <a:ext cx="2861187" cy="1077218"/>
          </a:xfrm>
          <a:prstGeom prst="rect">
            <a:avLst/>
          </a:prstGeom>
          <a:solidFill>
            <a:schemeClr val="bg1"/>
          </a:solidFill>
        </p:spPr>
        <p:txBody>
          <a:bodyPr wrap="square" rtlCol="0">
            <a:spAutoFit/>
          </a:bodyPr>
          <a:lstStyle/>
          <a:p>
            <a:pPr algn="ctr"/>
            <a:r>
              <a:rPr lang="fr-FR" sz="3200" dirty="0">
                <a:solidFill>
                  <a:srgbClr val="FF6600"/>
                </a:solidFill>
              </a:rPr>
              <a:t>L’accueil de l’autre</a:t>
            </a:r>
          </a:p>
        </p:txBody>
      </p:sp>
      <p:sp>
        <p:nvSpPr>
          <p:cNvPr id="16" name="ZoneTexte 15"/>
          <p:cNvSpPr txBox="1"/>
          <p:nvPr/>
        </p:nvSpPr>
        <p:spPr>
          <a:xfrm>
            <a:off x="2744711" y="4544552"/>
            <a:ext cx="2396023" cy="830997"/>
          </a:xfrm>
          <a:prstGeom prst="rect">
            <a:avLst/>
          </a:prstGeom>
          <a:solidFill>
            <a:schemeClr val="bg1"/>
          </a:solidFill>
        </p:spPr>
        <p:txBody>
          <a:bodyPr wrap="square" rtlCol="0">
            <a:spAutoFit/>
          </a:bodyPr>
          <a:lstStyle/>
          <a:p>
            <a:pPr algn="ctr"/>
            <a:r>
              <a:rPr lang="fr-FR" sz="2400" dirty="0">
                <a:solidFill>
                  <a:srgbClr val="FF6600"/>
                </a:solidFill>
              </a:rPr>
              <a:t>Les profils « atypiques »</a:t>
            </a:r>
          </a:p>
        </p:txBody>
      </p:sp>
      <p:sp>
        <p:nvSpPr>
          <p:cNvPr id="20" name="ZoneTexte 19"/>
          <p:cNvSpPr txBox="1"/>
          <p:nvPr/>
        </p:nvSpPr>
        <p:spPr>
          <a:xfrm>
            <a:off x="7009909" y="3699671"/>
            <a:ext cx="2396023" cy="1200329"/>
          </a:xfrm>
          <a:prstGeom prst="rect">
            <a:avLst/>
          </a:prstGeom>
          <a:solidFill>
            <a:schemeClr val="bg1"/>
          </a:solidFill>
        </p:spPr>
        <p:txBody>
          <a:bodyPr wrap="square" rtlCol="0">
            <a:spAutoFit/>
          </a:bodyPr>
          <a:lstStyle/>
          <a:p>
            <a:pPr algn="ctr"/>
            <a:r>
              <a:rPr lang="fr-FR" sz="2400" dirty="0">
                <a:solidFill>
                  <a:srgbClr val="FF6600"/>
                </a:solidFill>
              </a:rPr>
              <a:t>La capacité à se transformer pour accueillir</a:t>
            </a:r>
          </a:p>
        </p:txBody>
      </p:sp>
    </p:spTree>
    <p:extLst>
      <p:ext uri="{BB962C8B-B14F-4D97-AF65-F5344CB8AC3E}">
        <p14:creationId xmlns:p14="http://schemas.microsoft.com/office/powerpoint/2010/main" val="15391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0" grpId="0" animBg="1"/>
      <p:bldP spid="16"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24F9E6-8BD1-4849-86DE-3CD23B63DC4B}" type="slidenum">
              <a:rPr lang="fr-FR" smtClean="0"/>
              <a:pPr/>
              <a:t>26</a:t>
            </a:fld>
            <a:endParaRPr lang="fr-FR" dirty="0"/>
          </a:p>
        </p:txBody>
      </p:sp>
      <p:sp>
        <p:nvSpPr>
          <p:cNvPr id="12" name="ZoneTexte 11"/>
          <p:cNvSpPr txBox="1"/>
          <p:nvPr/>
        </p:nvSpPr>
        <p:spPr>
          <a:xfrm>
            <a:off x="2235200" y="1916897"/>
            <a:ext cx="7137400" cy="2554545"/>
          </a:xfrm>
          <a:prstGeom prst="rect">
            <a:avLst/>
          </a:prstGeom>
          <a:noFill/>
        </p:spPr>
        <p:txBody>
          <a:bodyPr wrap="square" rtlCol="0">
            <a:spAutoFit/>
          </a:bodyPr>
          <a:lstStyle/>
          <a:p>
            <a:r>
              <a:rPr lang="fr-FR" sz="4000" dirty="0">
                <a:solidFill>
                  <a:srgbClr val="007BC1"/>
                </a:solidFill>
              </a:rPr>
              <a:t>Pourquoi est-ce l’inspiration chrétienne qui, selon nous, porte ces finalités de GRH et de management ?</a:t>
            </a:r>
          </a:p>
        </p:txBody>
      </p:sp>
    </p:spTree>
    <p:extLst>
      <p:ext uri="{BB962C8B-B14F-4D97-AF65-F5344CB8AC3E}">
        <p14:creationId xmlns:p14="http://schemas.microsoft.com/office/powerpoint/2010/main" val="17852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a:xfrm>
            <a:off x="4258734" y="6355080"/>
            <a:ext cx="5494867" cy="365760"/>
          </a:xfrm>
        </p:spPr>
        <p:txBody>
          <a:bodyPr/>
          <a:lstStyle/>
          <a:p>
            <a:r>
              <a:rPr smtClean="0">
                <a:solidFill>
                  <a:srgbClr val="CBCFC6"/>
                </a:solidFill>
              </a:rPr>
              <a:t>Novembre 2018</a:t>
            </a:r>
            <a:endParaRPr dirty="0">
              <a:solidFill>
                <a:srgbClr val="CBCFC6"/>
              </a:solidFill>
            </a:endParaRPr>
          </a:p>
        </p:txBody>
      </p:sp>
      <p:sp>
        <p:nvSpPr>
          <p:cNvPr id="3" name="Espace réservé du numéro de diapositive 2"/>
          <p:cNvSpPr>
            <a:spLocks noGrp="1"/>
          </p:cNvSpPr>
          <p:nvPr>
            <p:ph type="sldNum" sz="quarter" idx="12"/>
          </p:nvPr>
        </p:nvSpPr>
        <p:spPr/>
        <p:txBody>
          <a:bodyPr/>
          <a:lstStyle/>
          <a:p>
            <a:fld id="{4024F9E6-8BD1-4849-86DE-3CD23B63DC4B}" type="slidenum">
              <a:rPr smtClean="0">
                <a:solidFill>
                  <a:srgbClr val="CBCFC6"/>
                </a:solidFill>
              </a:rPr>
              <a:pPr/>
              <a:t>3</a:t>
            </a:fld>
            <a:endParaRPr dirty="0">
              <a:solidFill>
                <a:srgbClr val="CBCFC6"/>
              </a:solidFill>
            </a:endParaRPr>
          </a:p>
        </p:txBody>
      </p:sp>
      <p:pic>
        <p:nvPicPr>
          <p:cNvPr id="4" name="Image 3" descr="C:\Users\f.philippon\Desktop\Nouveau dossier (3)\ARBRE ACE\22-05-2018.png"/>
          <p:cNvPicPr/>
          <p:nvPr/>
        </p:nvPicPr>
        <p:blipFill rotWithShape="1">
          <a:blip r:embed="rId2" cstate="print">
            <a:extLst>
              <a:ext uri="{28A0092B-C50C-407E-A947-70E740481C1C}">
                <a14:useLocalDpi xmlns:a14="http://schemas.microsoft.com/office/drawing/2010/main" val="0"/>
              </a:ext>
            </a:extLst>
          </a:blip>
          <a:srcRect t="11757"/>
          <a:stretch/>
        </p:blipFill>
        <p:spPr bwMode="auto">
          <a:xfrm>
            <a:off x="2669692" y="369405"/>
            <a:ext cx="6852616" cy="57911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9643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srgbClr val="CBCFC6"/>
                </a:solidFill>
              </a:rPr>
              <a:t>Séminaire Directeurs Paray le Monial- Novembre 2018</a:t>
            </a:r>
            <a:endParaRPr lang="fr-FR" dirty="0">
              <a:solidFill>
                <a:srgbClr val="CBCFC6"/>
              </a:solidFill>
            </a:endParaRPr>
          </a:p>
        </p:txBody>
      </p:sp>
      <p:sp>
        <p:nvSpPr>
          <p:cNvPr id="3" name="Espace réservé du numéro de diapositive 2"/>
          <p:cNvSpPr>
            <a:spLocks noGrp="1"/>
          </p:cNvSpPr>
          <p:nvPr>
            <p:ph type="sldNum" sz="quarter" idx="12"/>
          </p:nvPr>
        </p:nvSpPr>
        <p:spPr/>
        <p:txBody>
          <a:bodyPr/>
          <a:lstStyle/>
          <a:p>
            <a:fld id="{4024F9E6-8BD1-4849-86DE-3CD23B63DC4B}" type="slidenum">
              <a:rPr lang="fr-FR" smtClean="0">
                <a:solidFill>
                  <a:srgbClr val="CBCFC6"/>
                </a:solidFill>
              </a:rPr>
              <a:pPr/>
              <a:t>4</a:t>
            </a:fld>
            <a:endParaRPr lang="fr-FR" dirty="0">
              <a:solidFill>
                <a:srgbClr val="CBCFC6"/>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84" y="106680"/>
            <a:ext cx="8180832" cy="6644640"/>
          </a:xfrm>
          <a:prstGeom prst="rect">
            <a:avLst/>
          </a:prstGeom>
        </p:spPr>
      </p:pic>
    </p:spTree>
    <p:extLst>
      <p:ext uri="{BB962C8B-B14F-4D97-AF65-F5344CB8AC3E}">
        <p14:creationId xmlns:p14="http://schemas.microsoft.com/office/powerpoint/2010/main" val="1766556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b="1" cap="small" dirty="0"/>
              <a:t>Nos </a:t>
            </a:r>
            <a:r>
              <a:rPr lang="fr-FR" sz="5300" b="1" cap="small" dirty="0"/>
              <a:t>convictions</a:t>
            </a:r>
            <a:r>
              <a:rPr lang="fr-FR" sz="4900" b="1" cap="small" dirty="0"/>
              <a:t> </a:t>
            </a:r>
            <a:r>
              <a:rPr lang="fr-FR" dirty="0"/>
              <a:t/>
            </a:r>
            <a:br>
              <a:rPr lang="fr-FR" dirty="0"/>
            </a:br>
            <a:endParaRPr lang="fr-FR" dirty="0"/>
          </a:p>
        </p:txBody>
      </p:sp>
      <p:sp>
        <p:nvSpPr>
          <p:cNvPr id="6" name="Espace réservé du pied de page 3"/>
          <p:cNvSpPr>
            <a:spLocks noGrp="1"/>
          </p:cNvSpPr>
          <p:nvPr>
            <p:ph type="ftr" sz="quarter" idx="11"/>
          </p:nvPr>
        </p:nvSpPr>
        <p:spPr>
          <a:xfrm>
            <a:off x="4258734" y="6355080"/>
            <a:ext cx="5494867" cy="365760"/>
          </a:xfrm>
        </p:spPr>
        <p:txBody>
          <a:bodyPr/>
          <a:lstStyle/>
          <a:p>
            <a:r>
              <a:rPr smtClean="0">
                <a:solidFill>
                  <a:srgbClr val="CBCFC6"/>
                </a:solidFill>
              </a:rPr>
              <a:t>Novembre 2018</a:t>
            </a:r>
            <a:endParaRPr dirty="0">
              <a:solidFill>
                <a:srgbClr val="CBCFC6"/>
              </a:solidFill>
            </a:endParaRPr>
          </a:p>
        </p:txBody>
      </p:sp>
      <p:sp>
        <p:nvSpPr>
          <p:cNvPr id="4" name="Espace réservé du numéro de diapositive 3"/>
          <p:cNvSpPr>
            <a:spLocks noGrp="1"/>
          </p:cNvSpPr>
          <p:nvPr>
            <p:ph type="sldNum" sz="quarter" idx="12"/>
          </p:nvPr>
        </p:nvSpPr>
        <p:spPr/>
        <p:txBody>
          <a:bodyPr/>
          <a:lstStyle/>
          <a:p>
            <a:fld id="{4024F9E6-8BD1-4849-86DE-3CD23B63DC4B}" type="slidenum">
              <a:rPr smtClean="0">
                <a:solidFill>
                  <a:srgbClr val="CBCFC6"/>
                </a:solidFill>
              </a:rPr>
              <a:pPr/>
              <a:t>5</a:t>
            </a:fld>
            <a:endParaRPr dirty="0">
              <a:solidFill>
                <a:srgbClr val="CBCFC6"/>
              </a:solidFill>
            </a:endParaRPr>
          </a:p>
        </p:txBody>
      </p:sp>
      <p:sp>
        <p:nvSpPr>
          <p:cNvPr id="5" name="Espace réservé du contenu 4"/>
          <p:cNvSpPr>
            <a:spLocks noGrp="1"/>
          </p:cNvSpPr>
          <p:nvPr>
            <p:ph sz="quarter" idx="1"/>
          </p:nvPr>
        </p:nvSpPr>
        <p:spPr/>
        <p:txBody>
          <a:bodyPr anchor="ctr">
            <a:normAutofit/>
          </a:bodyPr>
          <a:lstStyle/>
          <a:p>
            <a:pPr marL="536575" indent="-536575">
              <a:spcAft>
                <a:spcPts val="600"/>
              </a:spcAft>
              <a:buSzPct val="100000"/>
            </a:pPr>
            <a:r>
              <a:rPr lang="fr-FR" sz="2400" dirty="0"/>
              <a:t>L’ambition de Chemins d’Espérance est de mettre la relation humaine au cœur de l’accompagnement des personnes âgées qu’elle accueille et non de se contenter de fournir des prestations de qualité. </a:t>
            </a:r>
          </a:p>
          <a:p>
            <a:pPr marL="536575" indent="-536575">
              <a:spcAft>
                <a:spcPts val="600"/>
              </a:spcAft>
              <a:buSzPct val="100000"/>
            </a:pPr>
            <a:r>
              <a:rPr lang="fr-FR" sz="2400" dirty="0"/>
              <a:t>Les professionnels de l’association s’engagent au quotidien dans une relation interpersonnelle de soutien. C’est la qualité de ce tissu de relations qui est le fondement de notre action. </a:t>
            </a:r>
          </a:p>
          <a:p>
            <a:pPr marL="536575" indent="-536575">
              <a:spcAft>
                <a:spcPts val="600"/>
              </a:spcAft>
              <a:buSzPct val="100000"/>
            </a:pPr>
            <a:r>
              <a:rPr lang="fr-FR" sz="2400" dirty="0"/>
              <a:t>Chemins d’Espérance fait sienne l’éthique du "</a:t>
            </a:r>
            <a:r>
              <a:rPr lang="fr-FR" sz="2400" i="1" dirty="0"/>
              <a:t>care"</a:t>
            </a:r>
            <a:r>
              <a:rPr lang="fr-FR" sz="2400" dirty="0"/>
              <a:t> en considérant qu’il n’y a pas les personnes autonomes d’un côté et les personnes vulnérables de l’autre mais que vulnérabilité et autonomie sont entrelacées pour décrire nos vies d’interdépendance. </a:t>
            </a:r>
            <a:endParaRPr lang="fr-FR" dirty="0"/>
          </a:p>
        </p:txBody>
      </p:sp>
    </p:spTree>
    <p:extLst>
      <p:ext uri="{BB962C8B-B14F-4D97-AF65-F5344CB8AC3E}">
        <p14:creationId xmlns:p14="http://schemas.microsoft.com/office/powerpoint/2010/main" val="72848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Cette primauté de la qualité de la relation, nous la déployons </a:t>
            </a:r>
          </a:p>
        </p:txBody>
      </p:sp>
      <p:sp>
        <p:nvSpPr>
          <p:cNvPr id="6" name="Espace réservé du pied de page 3"/>
          <p:cNvSpPr>
            <a:spLocks noGrp="1"/>
          </p:cNvSpPr>
          <p:nvPr>
            <p:ph type="ftr" sz="quarter" idx="11"/>
          </p:nvPr>
        </p:nvSpPr>
        <p:spPr>
          <a:xfrm>
            <a:off x="4258734" y="6355080"/>
            <a:ext cx="5494867" cy="365760"/>
          </a:xfrm>
        </p:spPr>
        <p:txBody>
          <a:bodyPr/>
          <a:lstStyle/>
          <a:p>
            <a:r>
              <a:rPr smtClean="0">
                <a:solidFill>
                  <a:srgbClr val="CBCFC6"/>
                </a:solidFill>
              </a:rPr>
              <a:t>Novembre 2018</a:t>
            </a:r>
            <a:endParaRPr dirty="0">
              <a:solidFill>
                <a:srgbClr val="CBCFC6"/>
              </a:solidFill>
            </a:endParaRPr>
          </a:p>
        </p:txBody>
      </p:sp>
      <p:sp>
        <p:nvSpPr>
          <p:cNvPr id="4" name="Espace réservé du numéro de diapositive 3"/>
          <p:cNvSpPr>
            <a:spLocks noGrp="1"/>
          </p:cNvSpPr>
          <p:nvPr>
            <p:ph type="sldNum" sz="quarter" idx="12"/>
          </p:nvPr>
        </p:nvSpPr>
        <p:spPr/>
        <p:txBody>
          <a:bodyPr/>
          <a:lstStyle/>
          <a:p>
            <a:fld id="{4024F9E6-8BD1-4849-86DE-3CD23B63DC4B}" type="slidenum">
              <a:rPr smtClean="0">
                <a:solidFill>
                  <a:srgbClr val="CBCFC6"/>
                </a:solidFill>
              </a:rPr>
              <a:pPr/>
              <a:t>6</a:t>
            </a:fld>
            <a:endParaRPr dirty="0">
              <a:solidFill>
                <a:srgbClr val="CBCFC6"/>
              </a:solidFill>
            </a:endParaRPr>
          </a:p>
        </p:txBody>
      </p:sp>
      <p:sp>
        <p:nvSpPr>
          <p:cNvPr id="5" name="Espace réservé du contenu 4"/>
          <p:cNvSpPr>
            <a:spLocks noGrp="1"/>
          </p:cNvSpPr>
          <p:nvPr>
            <p:ph sz="quarter" idx="1"/>
          </p:nvPr>
        </p:nvSpPr>
        <p:spPr/>
        <p:txBody>
          <a:bodyPr anchor="ctr">
            <a:normAutofit/>
          </a:bodyPr>
          <a:lstStyle/>
          <a:p>
            <a:pPr marL="536575" indent="-536575">
              <a:buSzPct val="100000"/>
            </a:pPr>
            <a:r>
              <a:rPr lang="fr-FR" sz="2400" dirty="0"/>
              <a:t>Au cœur de l’accompagnement de chaque résident à qui nous reconnaissons, jusqu’au bout, une dignité inaliénable au-cœur de ses fragilités.</a:t>
            </a:r>
          </a:p>
          <a:p>
            <a:pPr marL="536575" indent="-536575">
              <a:buSzPct val="100000"/>
            </a:pPr>
            <a:r>
              <a:rPr lang="fr-FR" sz="2400" dirty="0"/>
              <a:t>Dans les liens tissés avec les familles en reconnaissant à chacune une place spécifique mais aussi une capacité à donner et à recevoir au sein de la communauté de la maison composée des autres familles, des résidents, des bénévoles et des professionnels.</a:t>
            </a:r>
          </a:p>
          <a:p>
            <a:pPr marL="536575" indent="-536575">
              <a:buSzPct val="100000"/>
            </a:pPr>
            <a:r>
              <a:rPr lang="fr-FR" sz="2400" dirty="0"/>
              <a:t>A travers notre gouvernance, nos principes d’accompagnement, nos orientations managériales et notre politique des ressources humaines.</a:t>
            </a:r>
          </a:p>
          <a:p>
            <a:endParaRPr lang="fr-FR" dirty="0"/>
          </a:p>
        </p:txBody>
      </p:sp>
    </p:spTree>
    <p:extLst>
      <p:ext uri="{BB962C8B-B14F-4D97-AF65-F5344CB8AC3E}">
        <p14:creationId xmlns:p14="http://schemas.microsoft.com/office/powerpoint/2010/main" val="97713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gouvernance originale </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a:xfrm>
            <a:off x="4258734" y="6355080"/>
            <a:ext cx="5494867" cy="365760"/>
          </a:xfrm>
        </p:spPr>
        <p:txBody>
          <a:bodyPr/>
          <a:lstStyle/>
          <a:p>
            <a:r>
              <a:rPr smtClean="0">
                <a:solidFill>
                  <a:prstClr val="black">
                    <a:lumMod val="50000"/>
                    <a:lumOff val="50000"/>
                  </a:prstClr>
                </a:solidFill>
              </a:rPr>
              <a:t>Novembre 2018</a:t>
            </a:r>
            <a:endParaRPr dirty="0">
              <a:solidFill>
                <a:prstClr val="black">
                  <a:lumMod val="50000"/>
                  <a:lumOff val="50000"/>
                </a:prstClr>
              </a:solidFill>
            </a:endParaRPr>
          </a:p>
        </p:txBody>
      </p:sp>
      <p:sp>
        <p:nvSpPr>
          <p:cNvPr id="5" name="Espace réservé du numéro de diapositive 4"/>
          <p:cNvSpPr>
            <a:spLocks noGrp="1"/>
          </p:cNvSpPr>
          <p:nvPr>
            <p:ph type="sldNum" sz="quarter" idx="12"/>
          </p:nvPr>
        </p:nvSpPr>
        <p:spPr/>
        <p:txBody>
          <a:bodyPr/>
          <a:lstStyle/>
          <a:p>
            <a:fld id="{4024F9E6-8BD1-4849-86DE-3CD23B63DC4B}" type="slidenum">
              <a:rPr smtClean="0">
                <a:solidFill>
                  <a:prstClr val="black">
                    <a:lumMod val="50000"/>
                    <a:lumOff val="50000"/>
                  </a:prstClr>
                </a:solidFill>
              </a:rPr>
              <a:pPr/>
              <a:t>7</a:t>
            </a:fld>
            <a:endParaRPr dirty="0">
              <a:solidFill>
                <a:prstClr val="black">
                  <a:lumMod val="50000"/>
                  <a:lumOff val="50000"/>
                </a:prstClr>
              </a:solidFill>
            </a:endParaRPr>
          </a:p>
        </p:txBody>
      </p:sp>
    </p:spTree>
    <p:extLst>
      <p:ext uri="{BB962C8B-B14F-4D97-AF65-F5344CB8AC3E}">
        <p14:creationId xmlns:p14="http://schemas.microsoft.com/office/powerpoint/2010/main" val="308561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Une gouvernance originale inspirée de la DSE</a:t>
            </a:r>
            <a:endParaRPr lang="fr-FR" dirty="0"/>
          </a:p>
        </p:txBody>
      </p:sp>
      <p:sp>
        <p:nvSpPr>
          <p:cNvPr id="3" name="Espace réservé du pied de page 2"/>
          <p:cNvSpPr>
            <a:spLocks noGrp="1"/>
          </p:cNvSpPr>
          <p:nvPr>
            <p:ph type="ftr" sz="quarter" idx="11"/>
          </p:nvPr>
        </p:nvSpPr>
        <p:spPr>
          <a:xfrm>
            <a:off x="4422648" y="6356350"/>
            <a:ext cx="5788152" cy="365760"/>
          </a:xfrm>
        </p:spPr>
        <p:txBody>
          <a:bodyPr/>
          <a:lstStyle/>
          <a:p>
            <a:r>
              <a:rPr smtClean="0">
                <a:solidFill>
                  <a:srgbClr val="CBCFC6"/>
                </a:solidFill>
              </a:rPr>
              <a:t>Novembre 2018</a:t>
            </a:r>
            <a:endParaRPr dirty="0">
              <a:solidFill>
                <a:srgbClr val="CBCFC6"/>
              </a:solidFill>
            </a:endParaRPr>
          </a:p>
        </p:txBody>
      </p:sp>
      <p:sp>
        <p:nvSpPr>
          <p:cNvPr id="4" name="Espace réservé du numéro de diapositive 3"/>
          <p:cNvSpPr>
            <a:spLocks noGrp="1"/>
          </p:cNvSpPr>
          <p:nvPr>
            <p:ph type="sldNum" sz="quarter" idx="12"/>
          </p:nvPr>
        </p:nvSpPr>
        <p:spPr/>
        <p:txBody>
          <a:bodyPr/>
          <a:lstStyle/>
          <a:p>
            <a:fld id="{4024F9E6-8BD1-4849-86DE-3CD23B63DC4B}" type="slidenum">
              <a:rPr smtClean="0">
                <a:solidFill>
                  <a:srgbClr val="CBCFC6"/>
                </a:solidFill>
              </a:rPr>
              <a:pPr/>
              <a:t>8</a:t>
            </a:fld>
            <a:endParaRPr dirty="0">
              <a:solidFill>
                <a:srgbClr val="CBCFC6"/>
              </a:solidFill>
            </a:endParaRPr>
          </a:p>
        </p:txBody>
      </p:sp>
      <p:sp>
        <p:nvSpPr>
          <p:cNvPr id="5" name="Espace réservé du contenu 4"/>
          <p:cNvSpPr>
            <a:spLocks noGrp="1"/>
          </p:cNvSpPr>
          <p:nvPr>
            <p:ph sz="quarter" idx="1"/>
          </p:nvPr>
        </p:nvSpPr>
        <p:spPr>
          <a:xfrm>
            <a:off x="1981200" y="1219200"/>
            <a:ext cx="8439150" cy="4937760"/>
          </a:xfrm>
        </p:spPr>
        <p:txBody>
          <a:bodyPr/>
          <a:lstStyle/>
          <a:p>
            <a:r>
              <a:rPr lang="fr-FR" dirty="0" smtClean="0"/>
              <a:t>Le comité des congrégations et </a:t>
            </a:r>
            <a:r>
              <a:rPr lang="fr-FR" smtClean="0"/>
              <a:t>des diocèses</a:t>
            </a:r>
            <a:endParaRPr lang="fr-FR" dirty="0" smtClean="0"/>
          </a:p>
          <a:p>
            <a:r>
              <a:rPr lang="fr-FR" smtClean="0"/>
              <a:t> Le </a:t>
            </a:r>
            <a:r>
              <a:rPr lang="fr-FR" dirty="0" smtClean="0"/>
              <a:t>collège des directeurs </a:t>
            </a:r>
          </a:p>
          <a:p>
            <a:r>
              <a:rPr lang="fr-FR" dirty="0" smtClean="0"/>
              <a:t>Le </a:t>
            </a:r>
            <a:r>
              <a:rPr lang="fr-FR" dirty="0" err="1" smtClean="0"/>
              <a:t>Glocal</a:t>
            </a:r>
            <a:r>
              <a:rPr lang="fr-FR" dirty="0" smtClean="0"/>
              <a:t> </a:t>
            </a:r>
          </a:p>
          <a:p>
            <a:pPr lvl="1"/>
            <a:r>
              <a:rPr lang="fr-FR" dirty="0" smtClean="0">
                <a:solidFill>
                  <a:schemeClr val="accent4"/>
                </a:solidFill>
              </a:rPr>
              <a:t>Une association militante avec un projet et des valeurs fortes </a:t>
            </a:r>
          </a:p>
          <a:p>
            <a:pPr lvl="1"/>
            <a:r>
              <a:rPr lang="fr-FR" dirty="0" smtClean="0">
                <a:solidFill>
                  <a:schemeClr val="accent4"/>
                </a:solidFill>
              </a:rPr>
              <a:t>Des politiques communes aux établissements  </a:t>
            </a:r>
          </a:p>
          <a:p>
            <a:pPr lvl="1"/>
            <a:r>
              <a:rPr lang="fr-FR" dirty="0" smtClean="0">
                <a:solidFill>
                  <a:schemeClr val="accent4"/>
                </a:solidFill>
              </a:rPr>
              <a:t>Un concept d’accompagnement signe d’unité </a:t>
            </a:r>
          </a:p>
          <a:p>
            <a:pPr lvl="1"/>
            <a:r>
              <a:rPr lang="fr-FR" dirty="0" smtClean="0">
                <a:solidFill>
                  <a:schemeClr val="accent4"/>
                </a:solidFill>
              </a:rPr>
              <a:t>Adhésion systématique </a:t>
            </a:r>
            <a:r>
              <a:rPr lang="fr-FR" dirty="0"/>
              <a:t>des familles </a:t>
            </a:r>
          </a:p>
          <a:p>
            <a:pPr lvl="1"/>
            <a:r>
              <a:rPr lang="fr-FR" dirty="0" smtClean="0"/>
              <a:t>Comité associatif local piloté par un réfèrent désigné par le CA </a:t>
            </a:r>
          </a:p>
          <a:p>
            <a:pPr lvl="1"/>
            <a:r>
              <a:rPr lang="fr-FR" dirty="0" smtClean="0"/>
              <a:t>Une commission des  territoires </a:t>
            </a:r>
          </a:p>
          <a:p>
            <a:pPr lvl="1"/>
            <a:r>
              <a:rPr lang="fr-FR" dirty="0"/>
              <a:t>Autonomie des directeurs </a:t>
            </a:r>
            <a:endParaRPr lang="fr-FR" dirty="0" smtClean="0"/>
          </a:p>
          <a:p>
            <a:pPr lvl="1"/>
            <a:r>
              <a:rPr lang="fr-FR" dirty="0" smtClean="0"/>
              <a:t>Des directeurs solidaires réunis au sein du collège des </a:t>
            </a:r>
            <a:r>
              <a:rPr lang="fr-FR" smtClean="0"/>
              <a:t>directeurs </a:t>
            </a:r>
            <a:endParaRPr lang="fr-FR" dirty="0"/>
          </a:p>
        </p:txBody>
      </p:sp>
    </p:spTree>
    <p:extLst>
      <p:ext uri="{BB962C8B-B14F-4D97-AF65-F5344CB8AC3E}">
        <p14:creationId xmlns:p14="http://schemas.microsoft.com/office/powerpoint/2010/main" val="2413917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3"/>
          <p:cNvSpPr>
            <a:spLocks noGrp="1"/>
          </p:cNvSpPr>
          <p:nvPr>
            <p:ph type="ftr" sz="quarter" idx="11"/>
          </p:nvPr>
        </p:nvSpPr>
        <p:spPr>
          <a:xfrm>
            <a:off x="4258734" y="6355080"/>
            <a:ext cx="5494867" cy="365760"/>
          </a:xfrm>
        </p:spPr>
        <p:txBody>
          <a:bodyPr/>
          <a:lstStyle/>
          <a:p>
            <a:r>
              <a:rPr lang="fr-FR" smtClean="0"/>
              <a:t>Novembre 2018</a:t>
            </a:r>
            <a:endParaRPr lang="fr-FR" dirty="0"/>
          </a:p>
        </p:txBody>
      </p:sp>
      <p:sp>
        <p:nvSpPr>
          <p:cNvPr id="4" name="Espace réservé du numéro de diapositive 3"/>
          <p:cNvSpPr>
            <a:spLocks noGrp="1"/>
          </p:cNvSpPr>
          <p:nvPr>
            <p:ph type="sldNum" sz="quarter" idx="12"/>
          </p:nvPr>
        </p:nvSpPr>
        <p:spPr/>
        <p:txBody>
          <a:bodyPr/>
          <a:lstStyle/>
          <a:p>
            <a:fld id="{4024F9E6-8BD1-4849-86DE-3CD23B63DC4B}" type="slidenum">
              <a:rPr lang="fr-FR" smtClean="0"/>
              <a:pPr/>
              <a:t>9</a:t>
            </a:fld>
            <a:endParaRPr lang="fr-FR" dirty="0"/>
          </a:p>
        </p:txBody>
      </p:sp>
      <p:sp>
        <p:nvSpPr>
          <p:cNvPr id="3" name="Espace réservé du contenu 2"/>
          <p:cNvSpPr>
            <a:spLocks noGrp="1"/>
          </p:cNvSpPr>
          <p:nvPr>
            <p:ph sz="quarter" idx="1"/>
          </p:nvPr>
        </p:nvSpPr>
        <p:spPr>
          <a:xfrm>
            <a:off x="1981200" y="1262271"/>
            <a:ext cx="8229600" cy="4919868"/>
          </a:xfrm>
        </p:spPr>
        <p:txBody>
          <a:bodyPr>
            <a:normAutofit/>
          </a:bodyPr>
          <a:lstStyle/>
          <a:p>
            <a:pPr marL="0" indent="0" algn="just">
              <a:buNone/>
            </a:pPr>
            <a:endParaRPr lang="fr-FR" sz="2800" dirty="0">
              <a:solidFill>
                <a:srgbClr val="007BB1"/>
              </a:solidFill>
            </a:endParaRPr>
          </a:p>
          <a:p>
            <a:pPr algn="just"/>
            <a:endParaRPr lang="fr-FR" i="1" dirty="0">
              <a:solidFill>
                <a:schemeClr val="tx1">
                  <a:lumMod val="65000"/>
                  <a:lumOff val="35000"/>
                </a:schemeClr>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786" y="5658663"/>
            <a:ext cx="950369" cy="523477"/>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r="57781" b="55324"/>
          <a:stretch/>
        </p:blipFill>
        <p:spPr>
          <a:xfrm>
            <a:off x="4217874" y="2808735"/>
            <a:ext cx="1412923" cy="823547"/>
          </a:xfrm>
          <a:prstGeom prst="rect">
            <a:avLst/>
          </a:prstGeom>
        </p:spPr>
      </p:pic>
      <p:pic>
        <p:nvPicPr>
          <p:cNvPr id="10" name="Image 9"/>
          <p:cNvPicPr>
            <a:picLocks noChangeAspect="1"/>
          </p:cNvPicPr>
          <p:nvPr/>
        </p:nvPicPr>
        <p:blipFill>
          <a:blip r:embed="rId5"/>
          <a:stretch>
            <a:fillRect/>
          </a:stretch>
        </p:blipFill>
        <p:spPr>
          <a:xfrm>
            <a:off x="5302453" y="3921254"/>
            <a:ext cx="1328923" cy="635882"/>
          </a:xfrm>
          <a:prstGeom prst="rect">
            <a:avLst/>
          </a:prstGeom>
        </p:spPr>
      </p:pic>
      <p:pic>
        <p:nvPicPr>
          <p:cNvPr id="2" name="Image 1"/>
          <p:cNvPicPr>
            <a:picLocks noChangeAspect="1"/>
          </p:cNvPicPr>
          <p:nvPr/>
        </p:nvPicPr>
        <p:blipFill>
          <a:blip r:embed="rId6"/>
          <a:stretch>
            <a:fillRect/>
          </a:stretch>
        </p:blipFill>
        <p:spPr>
          <a:xfrm>
            <a:off x="5630796" y="2776503"/>
            <a:ext cx="2133898" cy="1000265"/>
          </a:xfrm>
          <a:prstGeom prst="rect">
            <a:avLst/>
          </a:prstGeom>
        </p:spPr>
      </p:pic>
    </p:spTree>
    <p:extLst>
      <p:ext uri="{BB962C8B-B14F-4D97-AF65-F5344CB8AC3E}">
        <p14:creationId xmlns:p14="http://schemas.microsoft.com/office/powerpoint/2010/main" val="33545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E_2018_1">
  <a:themeElements>
    <a:clrScheme name="ACE 1">
      <a:dk1>
        <a:sysClr val="windowText" lastClr="000000"/>
      </a:dk1>
      <a:lt1>
        <a:srgbClr val="FFFFFF"/>
      </a:lt1>
      <a:dk2>
        <a:srgbClr val="CBCFC6"/>
      </a:dk2>
      <a:lt2>
        <a:srgbClr val="E7E6E6"/>
      </a:lt2>
      <a:accent1>
        <a:srgbClr val="007BC1"/>
      </a:accent1>
      <a:accent2>
        <a:srgbClr val="E25A10"/>
      </a:accent2>
      <a:accent3>
        <a:srgbClr val="25A1B1"/>
      </a:accent3>
      <a:accent4>
        <a:srgbClr val="F39200"/>
      </a:accent4>
      <a:accent5>
        <a:srgbClr val="58B998"/>
      </a:accent5>
      <a:accent6>
        <a:srgbClr val="FFD518"/>
      </a:accent6>
      <a:hlink>
        <a:srgbClr val="0563C1"/>
      </a:hlink>
      <a:folHlink>
        <a:srgbClr val="0563C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ACE_2018_1" id="{31843878-207F-43C3-A8FD-050C96F71791}" vid="{8DDA1203-D5D8-47B8-AFF7-2AE2C011885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1988</Words>
  <Application>Microsoft Office PowerPoint</Application>
  <PresentationFormat>Grand écran</PresentationFormat>
  <Paragraphs>346</Paragraphs>
  <Slides>26</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Cambria</vt:lpstr>
      <vt:lpstr>Times New Roman</vt:lpstr>
      <vt:lpstr>Wingdings</vt:lpstr>
      <vt:lpstr>Wingdings 3</vt:lpstr>
      <vt:lpstr>ACE_2018_1</vt:lpstr>
      <vt:lpstr>Chemins d'Espérance</vt:lpstr>
      <vt:lpstr>Notre inspiration  </vt:lpstr>
      <vt:lpstr>Présentation PowerPoint</vt:lpstr>
      <vt:lpstr>Présentation PowerPoint</vt:lpstr>
      <vt:lpstr>Nos convictions  </vt:lpstr>
      <vt:lpstr>Cette primauté de la qualité de la relation, nous la déployons </vt:lpstr>
      <vt:lpstr>Une gouvernance originale </vt:lpstr>
      <vt:lpstr>Une gouvernance originale inspirée de la DSE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Chemins d'Espérance</dc:title>
  <dc:creator>Jean Bernard Prim</dc:creator>
  <cp:lastModifiedBy>Jean Bernard Prim</cp:lastModifiedBy>
  <cp:revision>8</cp:revision>
  <cp:lastPrinted>2019-01-30T17:01:00Z</cp:lastPrinted>
  <dcterms:created xsi:type="dcterms:W3CDTF">2019-01-30T14:59:35Z</dcterms:created>
  <dcterms:modified xsi:type="dcterms:W3CDTF">2019-01-31T10:10:19Z</dcterms:modified>
</cp:coreProperties>
</file>