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17" r:id="rId2"/>
    <p:sldId id="293" r:id="rId3"/>
    <p:sldId id="295" r:id="rId4"/>
    <p:sldId id="304" r:id="rId5"/>
    <p:sldId id="296" r:id="rId6"/>
    <p:sldId id="310" r:id="rId7"/>
    <p:sldId id="313" r:id="rId8"/>
    <p:sldId id="294" r:id="rId9"/>
    <p:sldId id="308" r:id="rId10"/>
    <p:sldId id="309" r:id="rId11"/>
    <p:sldId id="323" r:id="rId12"/>
    <p:sldId id="303" r:id="rId13"/>
    <p:sldId id="298" r:id="rId14"/>
    <p:sldId id="325" r:id="rId15"/>
    <p:sldId id="299" r:id="rId16"/>
    <p:sldId id="306" r:id="rId17"/>
    <p:sldId id="318" r:id="rId18"/>
    <p:sldId id="320" r:id="rId19"/>
    <p:sldId id="321" r:id="rId20"/>
    <p:sldId id="322" r:id="rId21"/>
    <p:sldId id="324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A6BD38-DD19-4A5B-8D49-9F68FA198403}" v="31" dt="2025-01-27T21:17:47.1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11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26E3DB-6CAC-46A7-9132-658DA641EA2E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2F3C0D-800E-49DA-8EBA-E7601BDA87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4550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2F3C0D-800E-49DA-8EBA-E7601BDA8765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0866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8A508F-B4A5-4803-C239-CEBCA02165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6FB8F9B-7129-EC8B-97A3-5D40B52CDB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2D5403-4AAF-5456-098E-C206E2151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80B3-8355-4E0A-B79A-BF9F9C076396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11E6A0A-B388-85E7-7B97-A6B5F2705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30D682-A1D8-9856-D53C-37CEC79EF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98D2-D3BD-457E-9EFD-A64596998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4244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684B15-BF50-D530-8D48-B78C3E5DD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F2941B1-2BA5-FCC0-103F-717D32B3CC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9DFEC6-4D65-BA8C-0153-0D28F6833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80B3-8355-4E0A-B79A-BF9F9C076396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5F6D71-B1F5-B5DB-84A1-A83138874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F60255-A330-69D2-EF5B-8EEA9F05F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98D2-D3BD-457E-9EFD-A64596998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2625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C47CD09-0017-EF66-9B4B-467FCE4FFD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6DE7800-940C-CA07-A465-D5B54E54DB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6A1C33-AA0A-1102-3120-E9A119C85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80B3-8355-4E0A-B79A-BF9F9C076396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7C9A1B-1D29-D681-EE63-57343A6A7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96B9DC-6158-04EE-C261-0F9D41BAD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98D2-D3BD-457E-9EFD-A64596998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2685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AD378B-BE09-3890-046D-FF86D1C70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0A41D5-7DA4-01D7-E012-4A1226D1C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E0DCB3-A04F-32DE-5282-2DA2BF0BF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80B3-8355-4E0A-B79A-BF9F9C076396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75A643-EDC4-B229-81CC-B41928710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B7194B-8A3C-AF48-7293-6E5C1BD98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98D2-D3BD-457E-9EFD-A64596998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4769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8C01E5-B821-A23A-A734-AA88C21E8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080744-2667-978C-3612-B68FA186D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4560B6-1063-1288-71D8-6A25AB30A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80B3-8355-4E0A-B79A-BF9F9C076396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217B0C-409E-44F3-AC12-0F2CD6908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C20998-D3AC-9AAF-AADE-F96AFBF92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98D2-D3BD-457E-9EFD-A64596998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5996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5AD670-75C5-0D1F-79C3-2142FE9EF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260012-2ADA-F3D9-68E9-ABA276BD2C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5FE7528-6027-0E71-6A57-0741AEB267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CC47FB5-0866-6E9E-4453-150B25265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80B3-8355-4E0A-B79A-BF9F9C076396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ECB1A-D72F-E65F-9738-FAF2C0893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B46A591-9485-8D64-D414-A0A122AE0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98D2-D3BD-457E-9EFD-A64596998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284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EFBD83-C725-F74D-37A2-6226EFE91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9E778E8-FBF1-93DF-3EAE-B1C6B121AE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CA55CE7-BDE5-CE1C-086F-50173A81AC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58FC069-2878-81B8-1678-BA222FA682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CED917A-A521-8E2D-BEC8-528683D9A5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8FE1428-A277-2033-63AC-D28A0CA41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80B3-8355-4E0A-B79A-BF9F9C076396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940ADED-DC48-3D8D-08E9-B4E419FA1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AFE83F5-4597-9E8B-B08A-8E1DEA4A6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98D2-D3BD-457E-9EFD-A64596998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3219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DC6C5F-532B-971F-17C1-1AC0B42BD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938CF85-F506-D792-291E-1C4EC19C1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80B3-8355-4E0A-B79A-BF9F9C076396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571D642-984A-F092-6FFC-F008D629A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0DDA606-0CCF-5F51-0B30-F3D2CAA5B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98D2-D3BD-457E-9EFD-A64596998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1604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A86BAB0-D195-DFBC-8F6C-54DEE5C63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80B3-8355-4E0A-B79A-BF9F9C076396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8CCCD95-D05F-F1C3-2791-C68842A3C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FE64532-9CB3-2E5C-2E73-34694D5EE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98D2-D3BD-457E-9EFD-A64596998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5095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331625-45DB-0E1E-3E94-F8A6EFBDD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583AF6-FDBA-C800-CD99-C44CA22038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0C5C7B5-B226-01C2-18BF-A4116F2862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62C247A-97FA-DA05-C3B7-317EE655A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80B3-8355-4E0A-B79A-BF9F9C076396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9E90E2-3B3B-BC34-D197-0ECCD64FF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B0A0BC7-56A5-C12C-E85B-BEE4456CF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98D2-D3BD-457E-9EFD-A64596998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4956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7C6979-F166-99F3-4C6E-0E03A39651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54B211E-E363-6225-639F-F82E999BC8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8F033B2-645E-D57B-3EDA-A6B5631BCC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2D1081E-05C8-EB66-D57B-3F3591137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80B3-8355-4E0A-B79A-BF9F9C076396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3715C96-13E0-F675-E3E3-571BB7DE2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A860828-765D-836E-101D-D612DEA44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798D2-D3BD-457E-9EFD-A64596998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4007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187CCA9-6280-2FC3-03AA-8D9B6F519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B0BD71-320C-5056-052A-603FE0F99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10E110-51CE-80CC-336C-42A3710EDC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4280B3-8355-4E0A-B79A-BF9F9C076396}" type="datetimeFigureOut">
              <a:rPr lang="fr-FR" smtClean="0"/>
              <a:t>28/01/2025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830F71-7E6B-FA13-5846-0CA799B15D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DD01F2-A81F-F000-A380-5CD5740A45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2798D2-D3BD-457E-9EFD-A64596998C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945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>
            <a:extLst>
              <a:ext uri="{FF2B5EF4-FFF2-40B4-BE49-F238E27FC236}">
                <a16:creationId xmlns:a16="http://schemas.microsoft.com/office/drawing/2014/main" id="{4955421C-B017-393C-9759-61B9E1AD04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/>
              <a:t>Les églises protestantes face à la loi « aide à mourir »</a:t>
            </a:r>
          </a:p>
        </p:txBody>
      </p:sp>
      <p:sp>
        <p:nvSpPr>
          <p:cNvPr id="3075" name="Espace réservé du contenu 2">
            <a:extLst>
              <a:ext uri="{FF2B5EF4-FFF2-40B4-BE49-F238E27FC236}">
                <a16:creationId xmlns:a16="http://schemas.microsoft.com/office/drawing/2014/main" id="{74BBF6B4-035A-AB06-242E-E265041C95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dirty="0"/>
              <a:t>Docteur Jean-Gustave Hentz</a:t>
            </a:r>
          </a:p>
          <a:p>
            <a:endParaRPr lang="fr-FR" altLang="fr-FR" dirty="0"/>
          </a:p>
          <a:p>
            <a:endParaRPr lang="fr-FR" altLang="fr-FR" dirty="0"/>
          </a:p>
          <a:p>
            <a:r>
              <a:rPr lang="fr-FR" altLang="fr-FR" sz="2000" dirty="0"/>
              <a:t>Praticien émérite Hôpitaux Universitaires de Strasbourg :  anesthésiste-réanimateur, diplômé en soins palliatifs et en prise en charge de la douleur aigüe et chronique</a:t>
            </a:r>
          </a:p>
          <a:p>
            <a:endParaRPr lang="fr-FR" altLang="fr-FR" sz="2000" dirty="0"/>
          </a:p>
          <a:p>
            <a:r>
              <a:rPr lang="fr-FR" altLang="fr-FR" sz="2000" dirty="0"/>
              <a:t>Diplômé en théologie protestante, faculté de Strasbourg</a:t>
            </a:r>
          </a:p>
          <a:p>
            <a:pPr marL="0" indent="0">
              <a:buNone/>
            </a:pPr>
            <a:endParaRPr lang="fr-FR" altLang="fr-FR" sz="2000" dirty="0"/>
          </a:p>
          <a:p>
            <a:r>
              <a:rPr lang="fr-FR" altLang="fr-FR" sz="2000" dirty="0"/>
              <a:t>Président commission éthique et société de la FPF depuis 2015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re 1">
            <a:extLst>
              <a:ext uri="{FF2B5EF4-FFF2-40B4-BE49-F238E27FC236}">
                <a16:creationId xmlns:a16="http://schemas.microsoft.com/office/drawing/2014/main" id="{91F40BAD-F75D-80E6-03CF-BFDA0E1D56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/>
              <a:t>Deux sensibilités principales  en protestantisme p 59 </a:t>
            </a:r>
          </a:p>
        </p:txBody>
      </p:sp>
      <p:sp>
        <p:nvSpPr>
          <p:cNvPr id="6147" name="Espace réservé du contenu 2">
            <a:extLst>
              <a:ext uri="{FF2B5EF4-FFF2-40B4-BE49-F238E27FC236}">
                <a16:creationId xmlns:a16="http://schemas.microsoft.com/office/drawing/2014/main" id="{DE22733A-D678-C619-E57A-6D675D1840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dirty="0"/>
              <a:t>Pour les uns, droit à la vie est une valeur suprême réfractaires à un changement de la loi, légalisation de </a:t>
            </a:r>
            <a:r>
              <a:rPr lang="fr-FR" altLang="fr-FR" dirty="0" err="1"/>
              <a:t>ass</a:t>
            </a:r>
            <a:r>
              <a:rPr lang="fr-FR" altLang="fr-FR" dirty="0"/>
              <a:t>. suicide impliquerait transgression  5</a:t>
            </a:r>
            <a:r>
              <a:rPr lang="fr-FR" altLang="fr-FR" baseline="30000" dirty="0"/>
              <a:t>e</a:t>
            </a:r>
            <a:r>
              <a:rPr lang="fr-FR" altLang="fr-FR" dirty="0"/>
              <a:t>/6</a:t>
            </a:r>
            <a:r>
              <a:rPr lang="fr-FR" altLang="fr-FR" baseline="30000" dirty="0"/>
              <a:t>e</a:t>
            </a:r>
            <a:r>
              <a:rPr lang="fr-FR" altLang="fr-FR" dirty="0"/>
              <a:t> commandement,  serait en contradiction avec droit de toute personne à la vie, contredirait principe de dignité intrinsèque et inviolable de toute être humain, Nécessité d’une éthique de la vulnérabilité dans notre société aujourd’hui +++</a:t>
            </a:r>
          </a:p>
          <a:p>
            <a:r>
              <a:rPr lang="fr-FR" altLang="fr-FR" dirty="0"/>
              <a:t>Pour les autres appréhensions vieillesse, mort, dépendances, risque souffrances réfractaires aux tts antalgiques,, perte maîtrise de la vie, sont toutes insupportables</a:t>
            </a:r>
            <a:endParaRPr lang="fr-FR" altLang="fr-FR" baseline="30000" dirty="0"/>
          </a:p>
          <a:p>
            <a:endParaRPr lang="fr-FR" altLang="fr-FR" baseline="30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D7140F-CF88-D656-B596-EF9065BC1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Loi Claeys- Léonetti 2016 et protestantisme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6A9D82-DFA4-34C3-58A4-54F6CF011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Cadre juridique satisfaisant quand sera intégralement appliqué lorsque pronostic vital engagé à court terme respectant dignité personnes atteinte de maladies graves et évoluées</a:t>
            </a:r>
          </a:p>
          <a:p>
            <a:r>
              <a:rPr lang="fr-FR" dirty="0"/>
              <a:t>Prise en charge palliative peut effacer désir de mourir sauf 3-5% des cas</a:t>
            </a:r>
          </a:p>
          <a:p>
            <a:r>
              <a:rPr lang="fr-FR" dirty="0"/>
              <a:t>Personnes revendiquant aide active à fin de vie : souffrances réfractaires en fin de vie avec pronostic vital engagé à moyen terme ; au nom de leur autonomie ; famille d’un proche atteint d’une démence type Alzheimer (souhait du patient même en absence directives anticipées</a:t>
            </a:r>
          </a:p>
        </p:txBody>
      </p:sp>
    </p:spTree>
    <p:extLst>
      <p:ext uri="{BB962C8B-B14F-4D97-AF65-F5344CB8AC3E}">
        <p14:creationId xmlns:p14="http://schemas.microsoft.com/office/powerpoint/2010/main" val="3486079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>
            <a:extLst>
              <a:ext uri="{FF2B5EF4-FFF2-40B4-BE49-F238E27FC236}">
                <a16:creationId xmlns:a16="http://schemas.microsoft.com/office/drawing/2014/main" id="{A2E9F7FB-C102-36A7-0A51-B0FBAC8FFC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/>
              <a:t>Evaluation loi CL  en mars 2023 par mission parlementaire </a:t>
            </a:r>
          </a:p>
        </p:txBody>
      </p:sp>
      <p:sp>
        <p:nvSpPr>
          <p:cNvPr id="8195" name="Espace réservé du contenu 2">
            <a:extLst>
              <a:ext uri="{FF2B5EF4-FFF2-40B4-BE49-F238E27FC236}">
                <a16:creationId xmlns:a16="http://schemas.microsoft.com/office/drawing/2014/main" id="{5C2008CA-0C8A-CA98-7BA0-958131B4EB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371600" lvl="3" indent="0">
              <a:buNone/>
            </a:pPr>
            <a:r>
              <a:rPr lang="fr-FR" altLang="fr-FR" b="0">
                <a:solidFill>
                  <a:srgbClr val="656565"/>
                </a:solidFill>
                <a:latin typeface="Montserrat" panose="00000500000000000000" pitchFamily="2" charset="0"/>
              </a:rPr>
              <a:t>.</a:t>
            </a:r>
            <a:r>
              <a:rPr lang="fr-FR" altLang="fr-FR" b="0">
                <a:solidFill>
                  <a:srgbClr val="333333"/>
                </a:solidFill>
                <a:latin typeface="Roboto" panose="02000000000000000000" pitchFamily="2" charset="0"/>
              </a:rPr>
              <a:t>:</a:t>
            </a:r>
          </a:p>
          <a:p>
            <a:r>
              <a:rPr lang="fr-FR" altLang="fr-FR"/>
              <a:t>Dispositions loi restent largement méconnue</a:t>
            </a:r>
          </a:p>
          <a:p>
            <a:r>
              <a:rPr lang="fr-FR" altLang="fr-FR"/>
              <a:t>Accès insuffisant aux soins palliatifs</a:t>
            </a:r>
          </a:p>
          <a:p>
            <a:r>
              <a:rPr lang="fr-FR" altLang="fr-FR"/>
              <a:t>Directives anticipées+ personne de confiance =  dispositifs pas assez connus</a:t>
            </a:r>
          </a:p>
          <a:p>
            <a:r>
              <a:rPr lang="fr-FR" altLang="fr-FR"/>
              <a:t>Recours rare (0,9% ) à sédation continue jusqu’au décès, difficile en dehors hôpital</a:t>
            </a:r>
          </a:p>
          <a:p>
            <a:r>
              <a:rPr lang="fr-FR" altLang="fr-FR"/>
              <a:t>Forte étanchéité entre soins curatifs et palliatifs              </a:t>
            </a:r>
            <a:r>
              <a:rPr lang="fr-FR" altLang="fr-FR">
                <a:cs typeface="Arial" panose="020B0604020202020204" pitchFamily="34" charset="0"/>
              </a:rPr>
              <a:t>►    </a:t>
            </a:r>
            <a:r>
              <a:rPr lang="fr-FR" altLang="fr-FR"/>
              <a:t> cure </a:t>
            </a:r>
            <a:r>
              <a:rPr lang="fr-FR" altLang="fr-FR">
                <a:cs typeface="Arial" panose="020B0604020202020204" pitchFamily="34" charset="0"/>
              </a:rPr>
              <a:t>&gt;</a:t>
            </a:r>
            <a:r>
              <a:rPr lang="fr-FR" altLang="fr-FR"/>
              <a:t>care</a:t>
            </a:r>
          </a:p>
          <a:p>
            <a:r>
              <a:rPr lang="fr-FR" altLang="fr-FR"/>
              <a:t>Pb du moyen terme+++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>
            <a:extLst>
              <a:ext uri="{FF2B5EF4-FFF2-40B4-BE49-F238E27FC236}">
                <a16:creationId xmlns:a16="http://schemas.microsoft.com/office/drawing/2014/main" id="{3F3CB895-EA1E-9F46-F795-BFAE6E0D1B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/>
              <a:t>Le moyen terme</a:t>
            </a: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E990C42A-E928-309E-2BD5-FEA36FAF69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fr-FR" altLang="fr-FR" sz="2000" dirty="0"/>
              <a:t>Avis 139 </a:t>
            </a:r>
            <a:r>
              <a:rPr lang="fr-FR" altLang="fr-FR" sz="2000" dirty="0" err="1"/>
              <a:t>ccne</a:t>
            </a:r>
            <a:r>
              <a:rPr lang="fr-FR" altLang="fr-FR" sz="2000" dirty="0"/>
              <a:t> : pbs éthiques personnes souffrant de maladies graves et incurables dont pronostic vital engagé pas à court terme mais à moyen terme</a:t>
            </a:r>
          </a:p>
          <a:p>
            <a:r>
              <a:rPr lang="fr-FR" altLang="fr-FR" sz="2000" dirty="0"/>
              <a:t>Depuis loi CL de 2016 sédation profonde jusqu’au décès est possible pour patients dont pronostic vital estimé de quelques heures à quelques jours</a:t>
            </a:r>
          </a:p>
          <a:p>
            <a:r>
              <a:rPr lang="fr-FR" altLang="fr-FR" sz="2000" dirty="0"/>
              <a:t>Moyen terme : quelques semaines à  quelques mois ? Expression floue</a:t>
            </a:r>
          </a:p>
          <a:p>
            <a:endParaRPr lang="fr-FR" altLang="fr-FR" sz="2000" dirty="0"/>
          </a:p>
          <a:p>
            <a:pPr marL="0" indent="0">
              <a:buNone/>
            </a:pPr>
            <a:r>
              <a:rPr lang="fr-FR" altLang="fr-FR" sz="2000" dirty="0">
                <a:latin typeface="Arial" panose="020B0604020202020204" pitchFamily="34" charset="0"/>
                <a:cs typeface="Arial" panose="020B0604020202020204" pitchFamily="34" charset="0"/>
              </a:rPr>
              <a:t>●</a:t>
            </a:r>
            <a:r>
              <a:rPr lang="fr-FR" altLang="fr-FR" sz="2000" dirty="0"/>
              <a:t>Sédation profonde = permet de soulager souffrance sans recourir au geste actif de donner la mort = respect de la différence entre « laisser mourir «  et « faire mourir »</a:t>
            </a:r>
          </a:p>
          <a:p>
            <a:endParaRPr lang="fr-FR" altLang="fr-FR" sz="2000" dirty="0"/>
          </a:p>
          <a:p>
            <a:endParaRPr lang="fr-FR" altLang="fr-FR" sz="2000" dirty="0"/>
          </a:p>
          <a:p>
            <a:r>
              <a:rPr lang="fr-FR" altLang="fr-FR" sz="2000" dirty="0"/>
              <a:t>Dangereux que médecins puissent « donner la mort »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28060A-DB04-E731-1DF6-9CA4DFE4A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Débat sociétal à propos suicide assisté et euthanasie p 54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0AFB8A-BD79-9123-7D9D-F77187475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3906"/>
            <a:ext cx="10515600" cy="4351338"/>
          </a:xfrm>
        </p:spPr>
        <p:txBody>
          <a:bodyPr/>
          <a:lstStyle/>
          <a:p>
            <a:r>
              <a:rPr lang="fr-FR" dirty="0"/>
              <a:t>Utilitarisme</a:t>
            </a:r>
          </a:p>
          <a:p>
            <a:r>
              <a:rPr lang="fr-FR" dirty="0"/>
              <a:t>Autonomie et liberté de la personne</a:t>
            </a:r>
          </a:p>
          <a:p>
            <a:r>
              <a:rPr lang="fr-FR" dirty="0"/>
              <a:t>Peur de perdre sa dignité </a:t>
            </a:r>
          </a:p>
          <a:p>
            <a:r>
              <a:rPr lang="fr-FR" dirty="0"/>
              <a:t> peur de la dépendance</a:t>
            </a:r>
          </a:p>
          <a:p>
            <a:r>
              <a:rPr lang="fr-FR" dirty="0"/>
              <a:t>Peur de souffrir </a:t>
            </a:r>
          </a:p>
          <a:p>
            <a:r>
              <a:rPr lang="fr-FR" dirty="0"/>
              <a:t>Pressions sociales en faveur euthanasie et suicide assisté </a:t>
            </a:r>
          </a:p>
          <a:p>
            <a:r>
              <a:rPr lang="fr-FR" dirty="0"/>
              <a:t>Enjeux </a:t>
            </a:r>
            <a:r>
              <a:rPr lang="fr-FR"/>
              <a:t>de solidarité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3402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>
            <a:extLst>
              <a:ext uri="{FF2B5EF4-FFF2-40B4-BE49-F238E27FC236}">
                <a16:creationId xmlns:a16="http://schemas.microsoft.com/office/drawing/2014/main" id="{74433303-D776-773B-43D2-B0485C76CD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51088" y="476250"/>
            <a:ext cx="7162800" cy="1143000"/>
          </a:xfrm>
        </p:spPr>
        <p:txBody>
          <a:bodyPr/>
          <a:lstStyle/>
          <a:p>
            <a:r>
              <a:rPr lang="fr-FR" altLang="fr-FR" sz="3200"/>
              <a:t>Suicide assisté et/ou euthanasie, démences et pression psychique ?</a:t>
            </a:r>
          </a:p>
        </p:txBody>
      </p:sp>
      <p:sp>
        <p:nvSpPr>
          <p:cNvPr id="15363" name="Espace réservé du contenu 2">
            <a:extLst>
              <a:ext uri="{FF2B5EF4-FFF2-40B4-BE49-F238E27FC236}">
                <a16:creationId xmlns:a16="http://schemas.microsoft.com/office/drawing/2014/main" id="{D6342DA0-8176-C020-D6AC-8F271969A48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000" dirty="0"/>
              <a:t>Lors du « moyen terme » où prédominent intenses souffrances réfractaires à tout tt médical  </a:t>
            </a:r>
            <a:r>
              <a:rPr lang="fr-FR" altLang="fr-FR" sz="2000" dirty="0" err="1"/>
              <a:t>ccne</a:t>
            </a:r>
            <a:r>
              <a:rPr lang="fr-FR" altLang="fr-FR" sz="2000" dirty="0"/>
              <a:t> envisage  suicide assisté / euthanasie</a:t>
            </a:r>
          </a:p>
          <a:p>
            <a:r>
              <a:rPr lang="fr-FR" altLang="fr-FR" sz="2000" dirty="0" err="1"/>
              <a:t>Ccne</a:t>
            </a:r>
            <a:r>
              <a:rPr lang="fr-FR" altLang="fr-FR" sz="2000" dirty="0"/>
              <a:t> : en cas de pathologies évolutives et/ou provoquant profonde </a:t>
            </a:r>
            <a:r>
              <a:rPr lang="fr-FR" altLang="fr-FR" sz="2000" u="sng" dirty="0"/>
              <a:t>altération autonomie </a:t>
            </a:r>
            <a:r>
              <a:rPr lang="fr-FR" altLang="fr-FR" sz="2000" dirty="0"/>
              <a:t>ou insuffisance fonctionnelle</a:t>
            </a:r>
          </a:p>
          <a:p>
            <a:r>
              <a:rPr lang="fr-FR" altLang="fr-FR" sz="2000" dirty="0"/>
              <a:t>Danger : démences vasculaires +Alzheimer+ souffrances psychiques pourraient être concernées si  jugées incompatibles avec  dignité</a:t>
            </a:r>
          </a:p>
          <a:p>
            <a:r>
              <a:rPr lang="fr-FR" altLang="fr-FR" sz="2000" dirty="0"/>
              <a:t>Vigilance Théo Boer, Pays-Bas(…) page 31</a:t>
            </a:r>
          </a:p>
          <a:p>
            <a:pPr marL="0" indent="0">
              <a:buNone/>
            </a:pPr>
            <a:endParaRPr lang="fr-FR" altLang="fr-FR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>
            <a:extLst>
              <a:ext uri="{FF2B5EF4-FFF2-40B4-BE49-F238E27FC236}">
                <a16:creationId xmlns:a16="http://schemas.microsoft.com/office/drawing/2014/main" id="{80B64811-ED71-8961-BD6A-D0FF8D64D6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46350" y="333375"/>
            <a:ext cx="7162800" cy="1143000"/>
          </a:xfrm>
        </p:spPr>
        <p:txBody>
          <a:bodyPr/>
          <a:lstStyle/>
          <a:p>
            <a:r>
              <a:rPr lang="fr-FR" altLang="fr-FR" sz="2800" dirty="0"/>
              <a:t>Légaliser ou dépénaliser ?</a:t>
            </a:r>
            <a:br>
              <a:rPr lang="fr-FR" altLang="fr-FR" sz="2800" dirty="0"/>
            </a:br>
            <a:r>
              <a:rPr lang="fr-FR" altLang="fr-FR" sz="2800" dirty="0" err="1"/>
              <a:t>Euth</a:t>
            </a:r>
            <a:r>
              <a:rPr lang="fr-FR" altLang="fr-FR" sz="2800" dirty="0"/>
              <a:t> et </a:t>
            </a:r>
            <a:r>
              <a:rPr lang="fr-FR" altLang="fr-FR" sz="2800" dirty="0" err="1"/>
              <a:t>s.a.</a:t>
            </a:r>
            <a:r>
              <a:rPr lang="fr-FR" altLang="fr-FR" sz="2800" dirty="0"/>
              <a:t> pas des droits ou </a:t>
            </a:r>
            <a:r>
              <a:rPr lang="fr-FR" altLang="fr-FR" sz="2800" dirty="0" err="1"/>
              <a:t>dûs</a:t>
            </a:r>
            <a:r>
              <a:rPr lang="fr-FR" altLang="fr-FR" sz="2800" dirty="0"/>
              <a:t> (1)</a:t>
            </a:r>
          </a:p>
        </p:txBody>
      </p:sp>
      <p:sp>
        <p:nvSpPr>
          <p:cNvPr id="20483" name="Espace réservé du contenu 2">
            <a:extLst>
              <a:ext uri="{FF2B5EF4-FFF2-40B4-BE49-F238E27FC236}">
                <a16:creationId xmlns:a16="http://schemas.microsoft.com/office/drawing/2014/main" id="{3EDFC984-115F-414B-569A-BD1EC9CC0E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dirty="0"/>
              <a:t>Légalisation pleine et entière de l’aide active à mourir au nom liberté et autonomie</a:t>
            </a:r>
          </a:p>
          <a:p>
            <a:r>
              <a:rPr lang="fr-FR" altLang="fr-FR" dirty="0"/>
              <a:t>Majorité opposée à légalisation qui équivaudrait à  les banaliser </a:t>
            </a:r>
            <a:r>
              <a:rPr lang="fr-FR" altLang="fr-FR" dirty="0">
                <a:cs typeface="Arial" panose="020B0604020202020204" pitchFamily="34" charset="0"/>
              </a:rPr>
              <a:t>► bouleversement fondements moraux de notre société</a:t>
            </a:r>
          </a:p>
          <a:p>
            <a:r>
              <a:rPr lang="fr-FR" altLang="fr-FR" dirty="0">
                <a:cs typeface="Arial" panose="020B0604020202020204" pitchFamily="34" charset="0"/>
              </a:rPr>
              <a:t>Certains proches soignants optent pour une dépénalisation : actes restent infractions mais sans poursuite judiciaire</a:t>
            </a:r>
          </a:p>
          <a:p>
            <a:r>
              <a:rPr lang="fr-FR" altLang="fr-FR" dirty="0" err="1">
                <a:cs typeface="Arial" panose="020B0604020202020204" pitchFamily="34" charset="0"/>
              </a:rPr>
              <a:t>Euth.ou</a:t>
            </a:r>
            <a:r>
              <a:rPr lang="fr-FR" altLang="fr-FR" dirty="0">
                <a:cs typeface="Arial" panose="020B0604020202020204" pitchFamily="34" charset="0"/>
              </a:rPr>
              <a:t> </a:t>
            </a:r>
            <a:r>
              <a:rPr lang="fr-FR" altLang="fr-FR" dirty="0" err="1">
                <a:cs typeface="Arial" panose="020B0604020202020204" pitchFamily="34" charset="0"/>
              </a:rPr>
              <a:t>s.a</a:t>
            </a:r>
            <a:r>
              <a:rPr lang="fr-FR" altLang="fr-FR" dirty="0">
                <a:cs typeface="Arial" panose="020B0604020202020204" pitchFamily="34" charset="0"/>
              </a:rPr>
              <a:t> seraient une transgression consciente du 5</a:t>
            </a:r>
            <a:r>
              <a:rPr lang="fr-FR" altLang="fr-FR" baseline="30000" dirty="0">
                <a:cs typeface="Arial" panose="020B0604020202020204" pitchFamily="34" charset="0"/>
              </a:rPr>
              <a:t>e</a:t>
            </a:r>
            <a:r>
              <a:rPr lang="fr-FR" altLang="fr-FR" dirty="0">
                <a:cs typeface="Arial" panose="020B0604020202020204" pitchFamily="34" charset="0"/>
              </a:rPr>
              <a:t> ou 6 e commandement non légitimée par la loi. Seraient actes libres</a:t>
            </a:r>
            <a:endParaRPr lang="fr-FR" alt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9617A4-4807-1B63-DC1D-C0106F051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Regards sur Bénélux, Suisse, Canada, Australie, Colombie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06A1BA-50D4-6818-8DB4-72D4CBECF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Dépénalisation conditionnelle euthanasie NL 2001, Belgique 2002,Luxembourg 2009, Colombie 20152, Canada 2016, Etat de Victoria Australie 2017 </a:t>
            </a:r>
          </a:p>
          <a:p>
            <a:r>
              <a:rPr lang="fr-FR" dirty="0"/>
              <a:t>Dépénalisation conditionnelle suicide assisté Suisse, Bénélux, états Montana, Oregon, Washington, Vermont et Californie</a:t>
            </a:r>
          </a:p>
          <a:p>
            <a:r>
              <a:rPr lang="fr-FR" dirty="0"/>
              <a:t>Élargissement et dérives : évolutions dans ces pays interpellent </a:t>
            </a:r>
          </a:p>
          <a:p>
            <a:pPr marL="0" indent="0">
              <a:buNone/>
            </a:pPr>
            <a:r>
              <a:rPr lang="fr-FR" dirty="0"/>
              <a:t>2023 : 1756 suicides assistés en Suisse, 3423 euthanasies Belgique,  9068  aux Pays-Bas   :équipes volantes, clinique de la mort à La Haye 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►dérives bien analysées par Theo Boer p 31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88480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7703CC-DF90-6FA1-FD56-B79B457AE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Accompagnement et soin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4E60A6D-3E63-1BD7-E73D-75439AD5E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Promouvoir accompagnement de la personne âgée au sein d’un réseau de soins : manque coordination entre secteurs sanitaire, médico-social et prise en charge à domicile. Personnel ++++ Formation du personnel aux soins palliatifs+++  Près de 25% transferts en fin de vie à hôpital seraient évitables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►soins palliatifs en EHPAD ? Accompagnements communaux des personnes âgées ?</a:t>
            </a:r>
          </a:p>
          <a:p>
            <a:r>
              <a:rPr lang="fr-FR" dirty="0"/>
              <a:t>Accompagnement pluridisciplinaire en collégialité  patients et famille: permet prise en compte globale de la personne gravement malade : elles feignent souvent une sérénité extérieure. Ecouter et rédiger des récits de vie +++</a:t>
            </a:r>
          </a:p>
          <a:p>
            <a:r>
              <a:rPr lang="fr-FR" dirty="0"/>
              <a:t>C’est l’accompagnement proposé par les soins palliatifs</a:t>
            </a:r>
          </a:p>
        </p:txBody>
      </p:sp>
    </p:spTree>
    <p:extLst>
      <p:ext uri="{BB962C8B-B14F-4D97-AF65-F5344CB8AC3E}">
        <p14:creationId xmlns:p14="http://schemas.microsoft.com/office/powerpoint/2010/main" val="12348941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66B1A1-4C86-1D07-977D-562459FF4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Interpellations et recommandations protestantes pour une meilleure prise en charge du grand âge et de la fin de vie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2F4AFF-936F-232F-DC74-574CB6F39A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Face à pénurie moyens,  inflation  lois = meilleure réponse ? FPF répond </a:t>
            </a:r>
          </a:p>
          <a:p>
            <a:pPr marL="0" indent="0">
              <a:buNone/>
            </a:pPr>
            <a:r>
              <a:rPr lang="fr-FR" dirty="0"/>
              <a:t> 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►</a:t>
            </a:r>
            <a:r>
              <a:rPr lang="fr-FR" dirty="0"/>
              <a:t>nécessité évaluer loi CL</a:t>
            </a:r>
          </a:p>
          <a:p>
            <a:pPr marL="0" indent="0">
              <a:buNone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►loi doit être mieux connue</a:t>
            </a:r>
          </a:p>
          <a:p>
            <a:pPr marL="0" indent="0">
              <a:buNone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►créer culture de soins palliatifs : enseignements universitaires+++</a:t>
            </a:r>
          </a:p>
          <a:p>
            <a:pPr marL="0" indent="0">
              <a:buNone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►fin de vie humaine par liens humains, plainte entendue, parole partagée avec tous accompagnants de  ces personnes en grande souffrance</a:t>
            </a:r>
          </a:p>
          <a:p>
            <a:pPr marL="0" indent="0">
              <a:buNone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► loi programmation </a:t>
            </a:r>
            <a:r>
              <a:rPr lang="fr-FR" dirty="0" err="1">
                <a:latin typeface="Arial" panose="020B0604020202020204" pitchFamily="34" charset="0"/>
                <a:cs typeface="Arial" panose="020B0604020202020204" pitchFamily="34" charset="0"/>
              </a:rPr>
              <a:t>pluri-annuelle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évaluée et révisée périodiquement pour accompagnement grand âge et fin de la vie </a:t>
            </a:r>
          </a:p>
          <a:p>
            <a:pPr marL="0" indent="0">
              <a:buNone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►nécessité développer soins palliatifs en accordant programmation financière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9696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>
            <a:extLst>
              <a:ext uri="{FF2B5EF4-FFF2-40B4-BE49-F238E27FC236}">
                <a16:creationId xmlns:a16="http://schemas.microsoft.com/office/drawing/2014/main" id="{D844983D-B179-34BA-2888-EC0355E625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/>
              <a:t>Le protestantisme en France en 2024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95A3D7-4765-548E-773F-650F77ED3B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fr-FR" b="0" dirty="0">
                <a:cs typeface="Arial" panose="020B0604020202020204" pitchFamily="34" charset="0"/>
              </a:rPr>
              <a:t>2,1 millions de personnes = </a:t>
            </a:r>
            <a:r>
              <a:rPr lang="fr-FR" b="0" dirty="0">
                <a:latin typeface="Inter"/>
                <a:cs typeface="Arial" panose="020B0604020202020204" pitchFamily="34" charset="0"/>
              </a:rPr>
              <a:t>e</a:t>
            </a:r>
            <a:r>
              <a:rPr lang="fr-FR" b="0" dirty="0">
                <a:latin typeface="Inter"/>
              </a:rPr>
              <a:t>nviron 3 % de la population française en métropole et outremer se disent protestantes ou proches du protestantisme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fr-FR" b="0" dirty="0">
                <a:latin typeface="Inter"/>
              </a:rPr>
              <a:t>Évangéliques environ 60%  donc majoritaires, tendance croissante ; </a:t>
            </a:r>
            <a:r>
              <a:rPr lang="fr-FR" b="0" dirty="0" err="1">
                <a:cs typeface="Arial" panose="020B0604020202020204" pitchFamily="34" charset="0"/>
              </a:rPr>
              <a:t>luthéro</a:t>
            </a:r>
            <a:r>
              <a:rPr lang="fr-FR" b="0" dirty="0">
                <a:cs typeface="Arial" panose="020B0604020202020204" pitchFamily="34" charset="0"/>
              </a:rPr>
              <a:t>-réformés 40% tendance décroissante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fr-FR" b="0" dirty="0">
                <a:cs typeface="Arial" panose="020B0604020202020204" pitchFamily="34" charset="0"/>
              </a:rPr>
              <a:t>FPF regroupe églises, œuvres, 30% évangéliques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fr-FR" b="0" dirty="0">
                <a:latin typeface="Inter"/>
                <a:cs typeface="Arial" panose="020B0604020202020204" pitchFamily="34" charset="0"/>
              </a:rPr>
              <a:t>CNEF regroupe 70% évangéliques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fr-FR" b="0" dirty="0">
                <a:latin typeface="Inter"/>
                <a:cs typeface="Arial" panose="020B0604020202020204" pitchFamily="34" charset="0"/>
              </a:rPr>
              <a:t>La commission éthique et société de la FPF : 12 membres</a:t>
            </a:r>
            <a:endParaRPr lang="fr-FR" b="0" dirty="0">
              <a:latin typeface="Inter"/>
            </a:endParaRPr>
          </a:p>
          <a:p>
            <a:pPr marL="0" indent="0">
              <a:buNone/>
              <a:defRPr/>
            </a:pPr>
            <a:endParaRPr lang="fr-FR" b="0" dirty="0">
              <a:latin typeface="Inter"/>
            </a:endParaRPr>
          </a:p>
          <a:p>
            <a:pPr marL="0" indent="0">
              <a:buNone/>
              <a:defRPr/>
            </a:pPr>
            <a:endParaRPr lang="fr-FR" b="0" dirty="0">
              <a:latin typeface="Inter"/>
            </a:endParaRPr>
          </a:p>
          <a:p>
            <a:pPr marL="0" indent="0">
              <a:buNone/>
              <a:defRPr/>
            </a:pPr>
            <a:endParaRPr lang="fr-FR" b="0" dirty="0">
              <a:latin typeface="Inter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1BC152-97D4-1D66-480A-C56E6EB85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Faut-il aller plus loin sur le </a:t>
            </a:r>
            <a:r>
              <a:rPr lang="fr-FR"/>
              <a:t>plan législatif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D99783-DBF3-B995-07AC-78B422FA9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Réserve par 8 membres du CCNE à propos avis 139 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►FPF pense pas opportun de légiférer alors que dispositions précédentes n’ont pas toutes été mises en place et n’ont pas fait objet d’une évaluation correcte </a:t>
            </a:r>
          </a:p>
        </p:txBody>
      </p:sp>
    </p:spTree>
    <p:extLst>
      <p:ext uri="{BB962C8B-B14F-4D97-AF65-F5344CB8AC3E}">
        <p14:creationId xmlns:p14="http://schemas.microsoft.com/office/powerpoint/2010/main" val="41744106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136B63-8668-9DC2-C295-D321C2AE0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Actualité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6216BC-A8F0-A5CD-7895-C55AECA903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Gouvernement veut faire passer double loi sur développement soins palliatifs et aide active à mourir pour raisons évidentes</a:t>
            </a:r>
          </a:p>
          <a:p>
            <a:r>
              <a:rPr lang="fr-FR" dirty="0"/>
              <a:t>Présidence  de la République et de l’Assemblée Nationale ne veulent pas dissocier les deux parties de la loi</a:t>
            </a:r>
          </a:p>
          <a:p>
            <a:r>
              <a:rPr lang="fr-FR" dirty="0"/>
              <a:t>Premier Ministre Bayrou veut en faire deux propositions de lois distinctes</a:t>
            </a:r>
          </a:p>
          <a:p>
            <a:r>
              <a:rPr lang="fr-FR" b="1" i="0" dirty="0">
                <a:solidFill>
                  <a:srgbClr val="2B2B2B"/>
                </a:solidFill>
                <a:effectLst/>
                <a:latin typeface="var(--body-font)"/>
              </a:rPr>
              <a:t>Fin de vie : la réponse cinglante d’un membre de la Convention citoyenne Micha Jov</a:t>
            </a:r>
            <a:r>
              <a:rPr lang="fr-FR" b="1" dirty="0">
                <a:solidFill>
                  <a:srgbClr val="2B2B2B"/>
                </a:solidFill>
                <a:latin typeface="var(--body-font)"/>
              </a:rPr>
              <a:t>anovic à la présidente   de cette convention citoyenne </a:t>
            </a:r>
          </a:p>
          <a:p>
            <a:pPr marL="0" indent="0">
              <a:buNone/>
            </a:pPr>
            <a:r>
              <a:rPr lang="fr-FR" b="1" dirty="0">
                <a:solidFill>
                  <a:srgbClr val="2B2B2B"/>
                </a:solidFill>
                <a:latin typeface="var(--body-font)"/>
              </a:rPr>
              <a:t>   Le Figaro 28 janvier 2025</a:t>
            </a:r>
          </a:p>
          <a:p>
            <a:pPr marL="0" indent="0">
              <a:buNone/>
            </a:pPr>
            <a:r>
              <a:rPr lang="fr-FR" b="1" dirty="0">
                <a:solidFill>
                  <a:srgbClr val="2B2B2B"/>
                </a:solidFill>
                <a:latin typeface="var(--body-font)"/>
              </a:rPr>
              <a:t>Liturgie pour obsèques après suicide assisté UEPAL</a:t>
            </a:r>
            <a:r>
              <a:rPr lang="fr-FR" b="1">
                <a:solidFill>
                  <a:srgbClr val="2B2B2B"/>
                </a:solidFill>
                <a:latin typeface="var(--body-font)"/>
              </a:rPr>
              <a:t>, Strasbourg</a:t>
            </a:r>
          </a:p>
          <a:p>
            <a:pPr marL="0" indent="0">
              <a:buNone/>
            </a:pPr>
            <a:endParaRPr lang="fr-FR" b="1" i="0" dirty="0">
              <a:solidFill>
                <a:srgbClr val="2B2B2B"/>
              </a:solidFill>
              <a:effectLst/>
              <a:latin typeface="var(--body-font)"/>
            </a:endParaRPr>
          </a:p>
          <a:p>
            <a:endParaRPr lang="fr-FR" b="1" dirty="0">
              <a:solidFill>
                <a:srgbClr val="2B2B2B"/>
              </a:solidFill>
              <a:latin typeface="var(--body-font)"/>
            </a:endParaRPr>
          </a:p>
          <a:p>
            <a:endParaRPr lang="fr-FR" b="1" i="0" dirty="0">
              <a:solidFill>
                <a:srgbClr val="2B2B2B"/>
              </a:solidFill>
              <a:effectLst/>
              <a:latin typeface="var(--body-font)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09180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>
            <a:extLst>
              <a:ext uri="{FF2B5EF4-FFF2-40B4-BE49-F238E27FC236}">
                <a16:creationId xmlns:a16="http://schemas.microsoft.com/office/drawing/2014/main" id="{A3A8F424-7112-18A6-657B-80CD1D4B83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/>
              <a:t>3 cas cliniques</a:t>
            </a:r>
          </a:p>
        </p:txBody>
      </p:sp>
      <p:sp>
        <p:nvSpPr>
          <p:cNvPr id="12291" name="Espace réservé du contenu 2">
            <a:extLst>
              <a:ext uri="{FF2B5EF4-FFF2-40B4-BE49-F238E27FC236}">
                <a16:creationId xmlns:a16="http://schemas.microsoft.com/office/drawing/2014/main" id="{A653E69C-8932-D403-FB8D-3557D2CF19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dirty="0"/>
              <a:t>Martine : SLA</a:t>
            </a:r>
          </a:p>
          <a:p>
            <a:endParaRPr lang="fr-FR" altLang="fr-FR" dirty="0"/>
          </a:p>
          <a:p>
            <a:r>
              <a:rPr lang="fr-FR" altLang="fr-FR" dirty="0"/>
              <a:t>Sylvie : « en a assez de vivre »</a:t>
            </a:r>
          </a:p>
          <a:p>
            <a:endParaRPr lang="fr-FR" altLang="fr-FR" dirty="0"/>
          </a:p>
          <a:p>
            <a:r>
              <a:rPr lang="fr-FR" altLang="fr-FR" dirty="0"/>
              <a:t>Pierre :  Alzheimer p18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>
            <a:extLst>
              <a:ext uri="{FF2B5EF4-FFF2-40B4-BE49-F238E27FC236}">
                <a16:creationId xmlns:a16="http://schemas.microsoft.com/office/drawing/2014/main" id="{E80AA78F-5B3E-5F81-C5A9-930438A765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altLang="fr-FR" dirty="0"/>
              <a:t>Loi Claeys-Leonetti 2016 : </a:t>
            </a:r>
            <a:br>
              <a:rPr lang="fr-FR" altLang="fr-FR" dirty="0"/>
            </a:br>
            <a:r>
              <a:rPr lang="fr-FR" altLang="fr-FR" sz="2000" dirty="0">
                <a:latin typeface="Roboto" panose="02000000000000000000" pitchFamily="2" charset="0"/>
              </a:rPr>
              <a:t>Mieux répondre à la demande à mourir dans la dignité</a:t>
            </a:r>
            <a:endParaRPr lang="fr-FR" alt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3E20FF-51DE-B253-F2DC-B5258F93B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fr-FR" b="0" dirty="0">
                <a:solidFill>
                  <a:schemeClr val="tx2"/>
                </a:solidFill>
                <a:highlight>
                  <a:srgbClr val="FFFF00"/>
                </a:highlight>
                <a:latin typeface="Roboto" panose="02000000000000000000" pitchFamily="2" charset="0"/>
              </a:rPr>
              <a:t>   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fr-FR" sz="2400" b="0" dirty="0">
                <a:solidFill>
                  <a:schemeClr val="tx2"/>
                </a:solidFill>
                <a:latin typeface="Roboto" panose="02000000000000000000" pitchFamily="2" charset="0"/>
              </a:rPr>
              <a:t>Droit à arrêt de tout traitement </a:t>
            </a:r>
            <a:r>
              <a:rPr lang="fr-FR" sz="2400" b="0" dirty="0">
                <a:solidFill>
                  <a:srgbClr val="333333"/>
                </a:solidFill>
                <a:latin typeface="Roboto" panose="02000000000000000000" pitchFamily="2" charset="0"/>
              </a:rPr>
              <a:t>;</a:t>
            </a:r>
          </a:p>
          <a:p>
            <a:pPr>
              <a:defRPr/>
            </a:pPr>
            <a:r>
              <a:rPr lang="fr-FR" sz="2400" dirty="0">
                <a:solidFill>
                  <a:schemeClr val="tx2"/>
                </a:solidFill>
                <a:latin typeface="Roboto" panose="02000000000000000000" pitchFamily="2" charset="0"/>
              </a:rPr>
              <a:t>Encourager rédaction directives anticipées et désignation personne de confiance</a:t>
            </a:r>
          </a:p>
          <a:p>
            <a:pPr>
              <a:defRPr/>
            </a:pPr>
            <a:r>
              <a:rPr lang="fr-FR" sz="2400" dirty="0">
                <a:solidFill>
                  <a:schemeClr val="tx2"/>
                </a:solidFill>
                <a:latin typeface="Roboto" panose="02000000000000000000" pitchFamily="2" charset="0"/>
              </a:rPr>
              <a:t>Prise en charge douleurs et syndromes pénibles de fin de vie</a:t>
            </a:r>
          </a:p>
          <a:p>
            <a:pPr>
              <a:defRPr/>
            </a:pPr>
            <a:r>
              <a:rPr lang="fr-FR" sz="2400" dirty="0">
                <a:solidFill>
                  <a:schemeClr val="tx2"/>
                </a:solidFill>
                <a:latin typeface="Roboto" panose="02000000000000000000" pitchFamily="2" charset="0"/>
              </a:rPr>
              <a:t>Développer services de soins palliatifs et unités mobiles</a:t>
            </a:r>
          </a:p>
          <a:p>
            <a:pPr>
              <a:defRPr/>
            </a:pPr>
            <a:r>
              <a:rPr lang="fr-FR" sz="2400" dirty="0">
                <a:solidFill>
                  <a:schemeClr val="tx2"/>
                </a:solidFill>
                <a:latin typeface="Roboto" panose="02000000000000000000" pitchFamily="2" charset="0"/>
              </a:rPr>
              <a:t>Sédation profonde continue jusqu’au décès (0,9%, uniquement en milieu hospitalier)</a:t>
            </a:r>
          </a:p>
          <a:p>
            <a:pPr>
              <a:defRPr/>
            </a:pPr>
            <a:r>
              <a:rPr lang="fr-FR" sz="2400" dirty="0">
                <a:solidFill>
                  <a:schemeClr val="tx2"/>
                </a:solidFill>
                <a:latin typeface="Roboto" panose="02000000000000000000" pitchFamily="2" charset="0"/>
              </a:rPr>
              <a:t>Actuellement  50% patients en fin de vie pris en charge</a:t>
            </a:r>
          </a:p>
          <a:p>
            <a:pPr>
              <a:defRPr/>
            </a:pPr>
            <a:r>
              <a:rPr lang="fr-FR" sz="2400" dirty="0">
                <a:solidFill>
                  <a:schemeClr val="tx2"/>
                </a:solidFill>
                <a:latin typeface="Roboto" panose="02000000000000000000" pitchFamily="2" charset="0"/>
              </a:rPr>
              <a:t>A fait progresser prise en charge fin de vie mais persistance écart important entre loi et son application</a:t>
            </a:r>
          </a:p>
          <a:p>
            <a:pPr>
              <a:defRPr/>
            </a:pPr>
            <a:r>
              <a:rPr lang="fr-FR" sz="2400" dirty="0"/>
              <a:t>97% patients satisfaits de prise en charge par S.P. 3% analgésie pas satisfaisante</a:t>
            </a:r>
          </a:p>
          <a:p>
            <a:pPr>
              <a:defRPr/>
            </a:pPr>
            <a:endParaRPr lang="fr-FR" sz="2400" dirty="0">
              <a:solidFill>
                <a:schemeClr val="tx2"/>
              </a:solidFill>
              <a:latin typeface="Roboto" panose="02000000000000000000" pitchFamily="2" charset="0"/>
            </a:endParaRPr>
          </a:p>
          <a:p>
            <a:pPr>
              <a:defRPr/>
            </a:pPr>
            <a:endParaRPr lang="fr-FR" dirty="0">
              <a:solidFill>
                <a:schemeClr val="tx2"/>
              </a:solidFill>
              <a:latin typeface="Roboto" panose="02000000000000000000" pitchFamily="2" charset="0"/>
            </a:endParaRPr>
          </a:p>
          <a:p>
            <a:pPr marL="0" indent="0">
              <a:buNone/>
              <a:defRPr/>
            </a:pPr>
            <a:endParaRPr lang="fr-FR" b="0" dirty="0">
              <a:solidFill>
                <a:srgbClr val="333333"/>
              </a:solidFill>
              <a:highlight>
                <a:srgbClr val="FFFF00"/>
              </a:highlight>
              <a:latin typeface="Roboto" panose="02000000000000000000" pitchFamily="2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endParaRPr lang="fr-FR" b="0" dirty="0">
              <a:solidFill>
                <a:srgbClr val="333333"/>
              </a:solidFill>
              <a:latin typeface="Roboto" panose="02000000000000000000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>
            <a:extLst>
              <a:ext uri="{FF2B5EF4-FFF2-40B4-BE49-F238E27FC236}">
                <a16:creationId xmlns:a16="http://schemas.microsoft.com/office/drawing/2014/main" id="{1FF82F8E-3DB4-706E-5CC4-F1B15C3EEC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2800" dirty="0"/>
              <a:t>Société française et fin vie en 2025: fracturée ++</a:t>
            </a:r>
            <a:br>
              <a:rPr lang="fr-FR" altLang="fr-FR" dirty="0"/>
            </a:br>
            <a:r>
              <a:rPr lang="fr-FR" altLang="fr-FR" dirty="0"/>
              <a:t> </a:t>
            </a:r>
            <a:r>
              <a:rPr lang="fr-FR" altLang="fr-FR" sz="2500" dirty="0"/>
              <a:t>2 sondages octobre 2022 pour SFAP et IFOP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6C65A8-EDF1-AD3A-D4FC-BDAF29E9B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7344"/>
            <a:ext cx="10515600" cy="43513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sz="2000" dirty="0"/>
              <a:t>Soignants en </a:t>
            </a:r>
            <a:r>
              <a:rPr lang="fr-FR" sz="2000" dirty="0" err="1"/>
              <a:t>s.p</a:t>
            </a:r>
            <a:r>
              <a:rPr lang="fr-FR" sz="2000" dirty="0"/>
              <a:t>. : 90% satisfaits cadre légal actuel , 87 % défavorables  provoquer intentionnellement la mort , 12% médecins ok pour prescription, 6% ok pour administration Chiffres renforcés par texte FIGARO 17.02.2023 : 800.000 soignants contre aide active</a:t>
            </a:r>
          </a:p>
          <a:p>
            <a:pPr>
              <a:defRPr/>
            </a:pPr>
            <a:endParaRPr lang="fr-FR" sz="2000" dirty="0"/>
          </a:p>
          <a:p>
            <a:pPr>
              <a:defRPr/>
            </a:pPr>
            <a:r>
              <a:rPr lang="fr-FR" sz="2000" dirty="0"/>
              <a:t>IFOP pour ADMD : 94% Fr. favorables à fin de vie active par médecine pour personnes atteintes  maladies incurables et insupportables ; 78% veulent chgt loi </a:t>
            </a:r>
            <a:r>
              <a:rPr lang="fr-FR" sz="2000" dirty="0" err="1"/>
              <a:t>Claeys-Léonetti</a:t>
            </a:r>
            <a:r>
              <a:rPr lang="fr-FR" sz="2000" dirty="0"/>
              <a:t>, 75% en faveur ouverture suicide assisté et euthanasie</a:t>
            </a:r>
          </a:p>
          <a:p>
            <a:pPr>
              <a:defRPr/>
            </a:pPr>
            <a:r>
              <a:rPr lang="fr-FR" sz="2000" dirty="0"/>
              <a:t>Avis 139 du </a:t>
            </a:r>
            <a:r>
              <a:rPr lang="fr-FR" sz="2000" dirty="0" err="1"/>
              <a:t>ccne</a:t>
            </a:r>
            <a:r>
              <a:rPr lang="fr-FR" sz="2000" dirty="0"/>
              <a:t> : 13.09.2022 problème du moyen terme</a:t>
            </a:r>
          </a:p>
          <a:p>
            <a:r>
              <a:rPr lang="fr-FR" sz="2000" dirty="0"/>
              <a:t>97% patients satisfaits de prise en charge par S.P. 3% analgésie pas satisfaisante</a:t>
            </a:r>
          </a:p>
          <a:p>
            <a:r>
              <a:rPr lang="fr-FR" sz="2000" dirty="0"/>
              <a:t>Réserve par 8 membres du CCNE à propos avis 139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►FPF pense pas opportun de légiférer alors que dispositions précédentes n’ont pas toutes été mises en place et n’ont pas fait objet d’une évaluation correcte </a:t>
            </a:r>
          </a:p>
          <a:p>
            <a:pPr>
              <a:defRPr/>
            </a:pPr>
            <a:endParaRPr lang="fr-FR" sz="2000" dirty="0"/>
          </a:p>
          <a:p>
            <a:pPr>
              <a:defRPr/>
            </a:pPr>
            <a:endParaRPr lang="fr-FR" sz="2000" dirty="0"/>
          </a:p>
          <a:p>
            <a:pPr>
              <a:defRPr/>
            </a:pPr>
            <a:endParaRPr lang="fr-FR" sz="2000" dirty="0"/>
          </a:p>
          <a:p>
            <a:pPr>
              <a:defRPr/>
            </a:pPr>
            <a:endParaRPr lang="fr-FR" sz="2000" dirty="0"/>
          </a:p>
          <a:p>
            <a:pPr>
              <a:defRPr/>
            </a:pPr>
            <a:endParaRPr lang="fr-FR" sz="2000" dirty="0"/>
          </a:p>
          <a:p>
            <a:pPr marL="0" indent="0">
              <a:buNone/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>
            <a:extLst>
              <a:ext uri="{FF2B5EF4-FFF2-40B4-BE49-F238E27FC236}">
                <a16:creationId xmlns:a16="http://schemas.microsoft.com/office/drawing/2014/main" id="{15C85A0D-0AAF-0C8D-286E-D03BF912AF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/>
              <a:t>Aide à fin de vie active: question pas nouvelle</a:t>
            </a:r>
          </a:p>
        </p:txBody>
      </p:sp>
      <p:sp>
        <p:nvSpPr>
          <p:cNvPr id="8195" name="Espace réservé du contenu 2">
            <a:extLst>
              <a:ext uri="{FF2B5EF4-FFF2-40B4-BE49-F238E27FC236}">
                <a16:creationId xmlns:a16="http://schemas.microsoft.com/office/drawing/2014/main" id="{B56DFBBF-7127-45E3-5387-888A049D7E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4600" y="1989138"/>
            <a:ext cx="7162800" cy="4114800"/>
          </a:xfrm>
        </p:spPr>
        <p:txBody>
          <a:bodyPr>
            <a:normAutofit/>
          </a:bodyPr>
          <a:lstStyle/>
          <a:p>
            <a:r>
              <a:rPr lang="fr-FR" altLang="fr-FR" dirty="0"/>
              <a:t>Protestantisme a plusieurs fois émis des opinions sur prise en charge de fin de vie les vingt dernières années</a:t>
            </a:r>
          </a:p>
          <a:p>
            <a:r>
              <a:rPr lang="fr-FR" altLang="fr-FR" dirty="0"/>
              <a:t>26.01.19 lors  révision  lois de bioéthique </a:t>
            </a:r>
            <a:r>
              <a:rPr lang="fr-FR" altLang="fr-FR" dirty="0">
                <a:cs typeface="Arial" panose="020B0604020202020204" pitchFamily="34" charset="0"/>
              </a:rPr>
              <a:t>► FPF publie</a:t>
            </a:r>
            <a:r>
              <a:rPr lang="fr-FR" altLang="fr-FR" dirty="0"/>
              <a:t> « interpellations protestantes sur la prise en charge de la fin de vie : soins palliatifs, euthanasie et suicide assisté 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>
            <a:extLst>
              <a:ext uri="{FF2B5EF4-FFF2-40B4-BE49-F238E27FC236}">
                <a16:creationId xmlns:a16="http://schemas.microsoft.com/office/drawing/2014/main" id="{15E17D47-D697-CC3D-0F16-9F098061FF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2800" dirty="0"/>
              <a:t>Les raisons soutenant l’actuelle montée de la demande euthanasique</a:t>
            </a:r>
            <a:br>
              <a:rPr lang="fr-FR" altLang="fr-FR" sz="2800" dirty="0"/>
            </a:br>
            <a:r>
              <a:rPr lang="fr-FR" altLang="fr-FR" sz="2800" dirty="0" err="1"/>
              <a:t>cf</a:t>
            </a:r>
            <a:r>
              <a:rPr lang="fr-FR" altLang="fr-FR" sz="2800" dirty="0"/>
              <a:t> sondage IFOP pour ADMD page 24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C41D3F-92A8-0E49-257A-DB82F8F27C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fr-FR" sz="2400" dirty="0">
                <a:latin typeface="+mj-lt"/>
              </a:rPr>
              <a:t>1. La souffrance : physique, psychologique, sociale, spirituelle </a:t>
            </a:r>
            <a:r>
              <a:rPr lang="fr-FR" sz="2400" dirty="0">
                <a:latin typeface="+mj-lt"/>
                <a:cs typeface="Arial" panose="020B0604020202020204" pitchFamily="34" charset="0"/>
              </a:rPr>
              <a:t>► soins palliatifs+++</a:t>
            </a:r>
          </a:p>
          <a:p>
            <a:pPr marL="0" indent="0" algn="just">
              <a:buNone/>
              <a:defRPr/>
            </a:pPr>
            <a:r>
              <a:rPr lang="fr-FR" sz="2400" dirty="0">
                <a:latin typeface="+mj-lt"/>
                <a:cs typeface="Arial" panose="020B0604020202020204" pitchFamily="34" charset="0"/>
              </a:rPr>
              <a:t>●</a:t>
            </a:r>
            <a:r>
              <a:rPr lang="fr-FR" sz="2400" dirty="0">
                <a:cs typeface="Arial" panose="020B0604020202020204" pitchFamily="34" charset="0"/>
              </a:rPr>
              <a:t>   </a:t>
            </a:r>
            <a:r>
              <a:rPr lang="fr-FR" sz="2400" dirty="0">
                <a:latin typeface="+mj-lt"/>
                <a:cs typeface="Arial" panose="020B0604020202020204" pitchFamily="34" charset="0"/>
              </a:rPr>
              <a:t>2. Liberté, autonomie, indépendance du sujet</a:t>
            </a:r>
          </a:p>
          <a:p>
            <a:pPr marL="0" indent="0" algn="just">
              <a:buNone/>
              <a:defRPr/>
            </a:pPr>
            <a:r>
              <a:rPr lang="fr-FR" sz="2400" dirty="0">
                <a:latin typeface="+mj-lt"/>
                <a:cs typeface="Arial" panose="020B0604020202020204" pitchFamily="34" charset="0"/>
              </a:rPr>
              <a:t> </a:t>
            </a:r>
            <a:r>
              <a:rPr lang="fr-FR" sz="2400" dirty="0">
                <a:cs typeface="Arial" panose="020B0604020202020204" pitchFamily="34" charset="0"/>
              </a:rPr>
              <a:t>●  </a:t>
            </a:r>
            <a:r>
              <a:rPr lang="fr-FR" sz="2400" dirty="0">
                <a:latin typeface="+mj-lt"/>
                <a:cs typeface="Arial" panose="020B0604020202020204" pitchFamily="34" charset="0"/>
              </a:rPr>
              <a:t>3. La société des individus</a:t>
            </a:r>
          </a:p>
          <a:p>
            <a:pPr algn="just">
              <a:defRPr/>
            </a:pPr>
            <a:r>
              <a:rPr lang="fr-FR" sz="2400" dirty="0">
                <a:latin typeface="+mj-lt"/>
                <a:cs typeface="Arial" panose="020B0604020202020204" pitchFamily="34" charset="0"/>
              </a:rPr>
              <a:t>4. Les progrès de la médecine : augmentation durée de vie</a:t>
            </a:r>
          </a:p>
          <a:p>
            <a:pPr algn="just">
              <a:defRPr/>
            </a:pPr>
            <a:r>
              <a:rPr lang="fr-FR" sz="2400" dirty="0">
                <a:latin typeface="+mj-lt"/>
                <a:cs typeface="Arial" panose="020B0604020202020204" pitchFamily="34" charset="0"/>
              </a:rPr>
              <a:t>5. Le vieillissement de la population et la solitude</a:t>
            </a:r>
          </a:p>
          <a:p>
            <a:pPr algn="just">
              <a:defRPr/>
            </a:pPr>
            <a:r>
              <a:rPr lang="fr-FR" sz="2400" dirty="0">
                <a:latin typeface="+mj-lt"/>
                <a:cs typeface="Arial" panose="020B0604020202020204" pitchFamily="34" charset="0"/>
              </a:rPr>
              <a:t>6. L’insuffisance de la prise en charge médicale : loi 1999 toujours pas appliquée</a:t>
            </a:r>
          </a:p>
          <a:p>
            <a:pPr algn="just">
              <a:defRPr/>
            </a:pPr>
            <a:r>
              <a:rPr lang="fr-FR" sz="2400" dirty="0">
                <a:latin typeface="+mj-lt"/>
                <a:cs typeface="Arial" panose="020B0604020202020204" pitchFamily="34" charset="0"/>
              </a:rPr>
              <a:t>7. Le coût du vieillissement : frais santé 85 ans = 3x ceux patient de 65 ans</a:t>
            </a:r>
          </a:p>
          <a:p>
            <a:pPr algn="just">
              <a:defRPr/>
            </a:pPr>
            <a:r>
              <a:rPr lang="fr-FR" sz="2400" dirty="0">
                <a:latin typeface="+mj-lt"/>
                <a:cs typeface="Arial" panose="020B0604020202020204" pitchFamily="34" charset="0"/>
              </a:rPr>
              <a:t>8. Le traumatisme de la COVID</a:t>
            </a:r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>
            <a:extLst>
              <a:ext uri="{FF2B5EF4-FFF2-40B4-BE49-F238E27FC236}">
                <a16:creationId xmlns:a16="http://schemas.microsoft.com/office/drawing/2014/main" id="{C4EA4343-C989-641E-AD66-F1496E0887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/>
              <a:t>Question gouvernement en 2022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DC7928-39C5-6725-6DAA-2C78E57B9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Aller plus loin que arsenal juridique actuel  ? loi </a:t>
            </a:r>
            <a:r>
              <a:rPr lang="fr-FR" dirty="0" err="1"/>
              <a:t>Claeys-Léonetti</a:t>
            </a:r>
            <a:endParaRPr lang="fr-FR" dirty="0"/>
          </a:p>
          <a:p>
            <a:pPr>
              <a:defRPr/>
            </a:pPr>
            <a:r>
              <a:rPr lang="fr-FR" dirty="0"/>
              <a:t>Est-il possible ouvrir loi au suicide assisté ? Si oui, dans quelles conditions ?</a:t>
            </a:r>
          </a:p>
          <a:p>
            <a:pPr>
              <a:defRPr/>
            </a:pPr>
            <a:r>
              <a:rPr lang="fr-FR" dirty="0"/>
              <a:t>Est-il possible  d’ouvrir loi à euthanasie ? Si oui, dans quelles conditions ?</a:t>
            </a:r>
          </a:p>
          <a:p>
            <a:pPr>
              <a:defRPr/>
            </a:pPr>
            <a:endParaRPr lang="fr-FR" dirty="0"/>
          </a:p>
          <a:p>
            <a:pPr marL="0" indent="0">
              <a:buNone/>
              <a:defRPr/>
            </a:pPr>
            <a:r>
              <a:rPr lang="fr-FR" dirty="0">
                <a:cs typeface="Arial" panose="020B0604020202020204" pitchFamily="34" charset="0"/>
              </a:rPr>
              <a:t>      ► FPF participe en 2023  avec</a:t>
            </a:r>
            <a:r>
              <a:rPr lang="fr-FR" dirty="0"/>
              <a:t> :</a:t>
            </a:r>
          </a:p>
          <a:p>
            <a:pPr marL="0" indent="0">
              <a:buNone/>
              <a:defRPr/>
            </a:pPr>
            <a:r>
              <a:rPr lang="fr-FR" dirty="0"/>
              <a:t>«  pour davantage d’humanité en fin de vie ». Interpellations protestantes.</a:t>
            </a:r>
          </a:p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>
            <a:extLst>
              <a:ext uri="{FF2B5EF4-FFF2-40B4-BE49-F238E27FC236}">
                <a16:creationId xmlns:a16="http://schemas.microsoft.com/office/drawing/2014/main" id="{1015E333-A157-69ED-534A-72C209453A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 dirty="0"/>
              <a:t>Ethique protestante de la fin de vie  </a:t>
            </a:r>
            <a:r>
              <a:rPr lang="fr-FR" altLang="fr-FR" sz="2400" dirty="0" err="1"/>
              <a:t>cf</a:t>
            </a:r>
            <a:r>
              <a:rPr lang="fr-FR" altLang="fr-FR" sz="2400" dirty="0"/>
              <a:t> les récits bibliques de la création</a:t>
            </a:r>
            <a:br>
              <a:rPr lang="fr-FR" altLang="fr-FR" sz="2400" dirty="0"/>
            </a:br>
            <a:r>
              <a:rPr lang="fr-FR" altLang="fr-FR" sz="2400" dirty="0"/>
              <a:t>4 principes structurants p 59</a:t>
            </a:r>
          </a:p>
        </p:txBody>
      </p:sp>
      <p:sp>
        <p:nvSpPr>
          <p:cNvPr id="5123" name="Espace réservé du contenu 2">
            <a:extLst>
              <a:ext uri="{FF2B5EF4-FFF2-40B4-BE49-F238E27FC236}">
                <a16:creationId xmlns:a16="http://schemas.microsoft.com/office/drawing/2014/main" id="{AC600FF7-922F-7854-D77A-C275FE4888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640013" y="1989138"/>
            <a:ext cx="7162800" cy="4114800"/>
          </a:xfrm>
        </p:spPr>
        <p:txBody>
          <a:bodyPr>
            <a:normAutofit fontScale="92500" lnSpcReduction="10000"/>
          </a:bodyPr>
          <a:lstStyle/>
          <a:p>
            <a:r>
              <a:rPr lang="fr-FR" altLang="fr-FR"/>
              <a:t>1. Dieu  à l’origine de toute vie : dignité intrinsèque à toute personne créée à l’image de Dieu, ne s’acquiert, ne se perd pas</a:t>
            </a:r>
          </a:p>
          <a:p>
            <a:r>
              <a:rPr lang="fr-FR" altLang="fr-FR"/>
              <a:t>2.  vie = don,  grâce, se déploie dans relations aux autres et au Tout-Autre (Dieu)</a:t>
            </a:r>
          </a:p>
          <a:p>
            <a:r>
              <a:rPr lang="fr-FR" altLang="fr-FR"/>
              <a:t>3. finitude= élément structurant  condition humaine, passe par vulnérabilité, manque, irréductible altérité de l’autre, conscience de la mort</a:t>
            </a:r>
          </a:p>
          <a:p>
            <a:r>
              <a:rPr lang="fr-FR" altLang="fr-FR"/>
              <a:t>4. Principe et fraternité avec personnes les plus fragiles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1759</Words>
  <Application>Microsoft Office PowerPoint</Application>
  <PresentationFormat>Grand écran</PresentationFormat>
  <Paragraphs>141</Paragraphs>
  <Slides>21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30" baseType="lpstr">
      <vt:lpstr>Inter</vt:lpstr>
      <vt:lpstr>var(--body-font)</vt:lpstr>
      <vt:lpstr>Aptos</vt:lpstr>
      <vt:lpstr>Aptos Display</vt:lpstr>
      <vt:lpstr>Arial</vt:lpstr>
      <vt:lpstr>Montserrat</vt:lpstr>
      <vt:lpstr>Roboto</vt:lpstr>
      <vt:lpstr>Wingdings</vt:lpstr>
      <vt:lpstr>Thème Office</vt:lpstr>
      <vt:lpstr>Les églises protestantes face à la loi « aide à mourir »</vt:lpstr>
      <vt:lpstr>Le protestantisme en France en 2024</vt:lpstr>
      <vt:lpstr>3 cas cliniques</vt:lpstr>
      <vt:lpstr>Loi Claeys-Leonetti 2016 :  Mieux répondre à la demande à mourir dans la dignité</vt:lpstr>
      <vt:lpstr>Société française et fin vie en 2025: fracturée ++  2 sondages octobre 2022 pour SFAP et IFOP</vt:lpstr>
      <vt:lpstr>Aide à fin de vie active: question pas nouvelle</vt:lpstr>
      <vt:lpstr>Les raisons soutenant l’actuelle montée de la demande euthanasique cf sondage IFOP pour ADMD page 24</vt:lpstr>
      <vt:lpstr>Question gouvernement en 2022</vt:lpstr>
      <vt:lpstr>Ethique protestante de la fin de vie  cf les récits bibliques de la création 4 principes structurants p 59</vt:lpstr>
      <vt:lpstr>Deux sensibilités principales  en protestantisme p 59 </vt:lpstr>
      <vt:lpstr>Loi Claeys- Léonetti 2016 et protestantisme</vt:lpstr>
      <vt:lpstr>Evaluation loi CL  en mars 2023 par mission parlementaire </vt:lpstr>
      <vt:lpstr>Le moyen terme</vt:lpstr>
      <vt:lpstr>Débat sociétal à propos suicide assisté et euthanasie p 54</vt:lpstr>
      <vt:lpstr>Suicide assisté et/ou euthanasie, démences et pression psychique ?</vt:lpstr>
      <vt:lpstr>Légaliser ou dépénaliser ? Euth et s.a. pas des droits ou dûs (1)</vt:lpstr>
      <vt:lpstr>Regards sur Bénélux, Suisse, Canada, Australie, Colombie</vt:lpstr>
      <vt:lpstr>Accompagnement et soin</vt:lpstr>
      <vt:lpstr>Interpellations et recommandations protestantes pour une meilleure prise en charge du grand âge et de la fin de vie</vt:lpstr>
      <vt:lpstr>Faut-il aller plus loin sur le plan législatif ?</vt:lpstr>
      <vt:lpstr>Actualité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Jean-Gustave Hentz</dc:creator>
  <cp:lastModifiedBy>Jean-Gustave Hentz</cp:lastModifiedBy>
  <cp:revision>15</cp:revision>
  <dcterms:created xsi:type="dcterms:W3CDTF">2025-01-21T15:56:30Z</dcterms:created>
  <dcterms:modified xsi:type="dcterms:W3CDTF">2025-01-28T14:48:01Z</dcterms:modified>
</cp:coreProperties>
</file>