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61" r:id="rId2"/>
    <p:sldId id="274" r:id="rId3"/>
    <p:sldId id="278" r:id="rId4"/>
    <p:sldId id="281" r:id="rId5"/>
    <p:sldId id="282" r:id="rId6"/>
    <p:sldId id="283" r:id="rId7"/>
  </p:sldIdLst>
  <p:sldSz cx="20104100" cy="1130935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68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B6611E-8D25-4403-84B2-E6EA96650EA6}" v="72" dt="2025-09-16T13:14:11.662"/>
    <p1510:client id="{C9597C1D-1F75-97A0-0AA4-CB8DC992C313}" v="137" dt="2025-09-17T09:30:48.407"/>
    <p1510:client id="{E4B320A5-4F11-4F0C-97B4-5C614415EC53}" v="110" dt="2025-09-16T13:34:38.98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04" autoAdjust="0"/>
  </p:normalViewPr>
  <p:slideViewPr>
    <p:cSldViewPr>
      <p:cViewPr varScale="1">
        <p:scale>
          <a:sx n="49" d="100"/>
          <a:sy n="49" d="100"/>
        </p:scale>
        <p:origin x="768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58CD83-A0A7-464E-BAD9-5D3666C118BE}" type="datetimeFigureOut">
              <a:rPr lang="fr-FR" smtClean="0"/>
              <a:t>10/03/2026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3FC5BB-26A7-49CF-BA2A-4DE9E4B7BF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0529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i="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Moins mauvaise solution défendable à ce stade du processus législatif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i="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Autres arguments (entreprises de conviction, …) non retenus car déjà rejetés à l’Assemblée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3FC5BB-26A7-49CF-BA2A-4DE9E4B7BF1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8680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Lettre ouverte du Figaro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3FC5BB-26A7-49CF-BA2A-4DE9E4B7BF14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79239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007331"/>
                </a:solidFill>
                <a:latin typeface="Montserrat Thin"/>
                <a:cs typeface="Montserrat Thi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50" b="0" i="0">
                <a:solidFill>
                  <a:schemeClr val="tx1"/>
                </a:solidFill>
                <a:latin typeface="Montserrat Thin"/>
                <a:cs typeface="Montserrat Thi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007331"/>
                </a:solidFill>
                <a:latin typeface="Montserrat Thin"/>
                <a:cs typeface="Montserrat Thi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50" b="0" i="0">
                <a:solidFill>
                  <a:schemeClr val="tx1"/>
                </a:solidFill>
                <a:latin typeface="Montserrat Thin"/>
                <a:cs typeface="Montserrat Thi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007331"/>
                </a:solidFill>
                <a:latin typeface="Montserrat Thin"/>
                <a:cs typeface="Montserrat Thi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20104100" cy="113087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733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007331"/>
                </a:solidFill>
                <a:latin typeface="Montserrat Thin"/>
                <a:cs typeface="Montserrat Thi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49918" y="9614966"/>
            <a:ext cx="1922098" cy="75120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74192" y="563013"/>
            <a:ext cx="7542437" cy="10306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007331"/>
                </a:solidFill>
                <a:latin typeface="Montserrat Thin"/>
                <a:cs typeface="Montserrat Thi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03553" y="1726018"/>
            <a:ext cx="15970885" cy="4224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50" b="0" i="0">
                <a:solidFill>
                  <a:schemeClr val="tx1"/>
                </a:solidFill>
                <a:latin typeface="Montserrat Thin"/>
                <a:cs typeface="Montserrat Thi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6C018A-A8D2-9324-1067-8B1B7B9B75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>
            <a:extLst>
              <a:ext uri="{FF2B5EF4-FFF2-40B4-BE49-F238E27FC236}">
                <a16:creationId xmlns:a16="http://schemas.microsoft.com/office/drawing/2014/main" id="{817F5D1B-FF79-5E2D-DEB2-911D0BF66F6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46348" y="3647555"/>
            <a:ext cx="15611393" cy="4014240"/>
          </a:xfrm>
          <a:prstGeom prst="rect">
            <a:avLst/>
          </a:prstGeom>
        </p:spPr>
        <p:txBody>
          <a:bodyPr vert="horz" wrap="square" lIns="0" tIns="15240" rIns="0" bIns="0" rtlCol="0" anchor="t">
            <a:spAutoFit/>
          </a:bodyPr>
          <a:lstStyle/>
          <a:p>
            <a:pPr marL="12700" algn="ctr">
              <a:lnSpc>
                <a:spcPct val="150000"/>
              </a:lnSpc>
              <a:spcBef>
                <a:spcPts val="120"/>
              </a:spcBef>
            </a:pPr>
            <a:r>
              <a:rPr lang="fr-FR" sz="6000" dirty="0">
                <a:solidFill>
                  <a:srgbClr val="FFFFFF"/>
                </a:solidFill>
              </a:rPr>
              <a:t>Session FNISASIC des 21 et 22 janvier 2026</a:t>
            </a:r>
            <a:br>
              <a:rPr lang="fr-FR" sz="6000" b="1" dirty="0">
                <a:solidFill>
                  <a:srgbClr val="FFFFFF"/>
                </a:solidFill>
              </a:rPr>
            </a:br>
            <a:r>
              <a:rPr lang="fr-FR" sz="6000" b="1" dirty="0">
                <a:solidFill>
                  <a:srgbClr val="FFFFFF"/>
                </a:solidFill>
              </a:rPr>
              <a:t>Plaidoyer pour défendre au Sénat</a:t>
            </a:r>
            <a:br>
              <a:rPr lang="fr-FR" sz="6000" b="1" dirty="0">
                <a:solidFill>
                  <a:srgbClr val="FFFFFF"/>
                </a:solidFill>
              </a:rPr>
            </a:br>
            <a:r>
              <a:rPr lang="fr-FR" sz="6000" b="1" dirty="0">
                <a:solidFill>
                  <a:srgbClr val="FFFFFF"/>
                </a:solidFill>
              </a:rPr>
              <a:t>la clause d’établissement</a:t>
            </a:r>
            <a:endParaRPr lang="fr-FR" sz="6000" b="1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3AD843A-3E7F-40F8-A846-B2790C5670D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9906" y="9083675"/>
            <a:ext cx="6684278" cy="1164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130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9142704" y="10351339"/>
            <a:ext cx="961390" cy="26034"/>
          </a:xfrm>
          <a:custGeom>
            <a:avLst/>
            <a:gdLst/>
            <a:ahLst/>
            <a:cxnLst/>
            <a:rect l="l" t="t" r="r" b="b"/>
            <a:pathLst>
              <a:path w="961390" h="26034">
                <a:moveTo>
                  <a:pt x="961394" y="0"/>
                </a:moveTo>
                <a:lnTo>
                  <a:pt x="0" y="0"/>
                </a:lnTo>
                <a:lnTo>
                  <a:pt x="0" y="25779"/>
                </a:lnTo>
                <a:lnTo>
                  <a:pt x="961394" y="25779"/>
                </a:lnTo>
                <a:lnTo>
                  <a:pt x="961394" y="0"/>
                </a:lnTo>
                <a:close/>
              </a:path>
            </a:pathLst>
          </a:custGeom>
          <a:solidFill>
            <a:srgbClr val="0073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976962" y="772635"/>
            <a:ext cx="339725" cy="339090"/>
          </a:xfrm>
          <a:custGeom>
            <a:avLst/>
            <a:gdLst/>
            <a:ahLst/>
            <a:cxnLst/>
            <a:rect l="l" t="t" r="r" b="b"/>
            <a:pathLst>
              <a:path w="339725" h="339090">
                <a:moveTo>
                  <a:pt x="122402" y="246367"/>
                </a:moveTo>
                <a:lnTo>
                  <a:pt x="92506" y="217665"/>
                </a:lnTo>
                <a:lnTo>
                  <a:pt x="34975" y="275056"/>
                </a:lnTo>
                <a:lnTo>
                  <a:pt x="64211" y="304431"/>
                </a:lnTo>
                <a:lnTo>
                  <a:pt x="122402" y="246367"/>
                </a:lnTo>
                <a:close/>
              </a:path>
              <a:path w="339725" h="339090">
                <a:moveTo>
                  <a:pt x="122402" y="93662"/>
                </a:moveTo>
                <a:lnTo>
                  <a:pt x="64211" y="35471"/>
                </a:lnTo>
                <a:lnTo>
                  <a:pt x="34975" y="64706"/>
                </a:lnTo>
                <a:lnTo>
                  <a:pt x="93052" y="122897"/>
                </a:lnTo>
                <a:lnTo>
                  <a:pt x="122402" y="93662"/>
                </a:lnTo>
                <a:close/>
              </a:path>
              <a:path w="339725" h="339090">
                <a:moveTo>
                  <a:pt x="304342" y="275602"/>
                </a:moveTo>
                <a:lnTo>
                  <a:pt x="246418" y="217665"/>
                </a:lnTo>
                <a:lnTo>
                  <a:pt x="217182" y="246900"/>
                </a:lnTo>
                <a:lnTo>
                  <a:pt x="274980" y="304825"/>
                </a:lnTo>
                <a:lnTo>
                  <a:pt x="304342" y="275602"/>
                </a:lnTo>
                <a:close/>
              </a:path>
              <a:path w="339725" h="339090">
                <a:moveTo>
                  <a:pt x="304342" y="64300"/>
                </a:moveTo>
                <a:lnTo>
                  <a:pt x="275107" y="35064"/>
                </a:lnTo>
                <a:lnTo>
                  <a:pt x="217182" y="93002"/>
                </a:lnTo>
                <a:lnTo>
                  <a:pt x="245745" y="122897"/>
                </a:lnTo>
                <a:lnTo>
                  <a:pt x="304342" y="64300"/>
                </a:lnTo>
                <a:close/>
              </a:path>
              <a:path w="339725" h="339090">
                <a:moveTo>
                  <a:pt x="339572" y="149860"/>
                </a:moveTo>
                <a:lnTo>
                  <a:pt x="190474" y="149860"/>
                </a:lnTo>
                <a:lnTo>
                  <a:pt x="190474" y="0"/>
                </a:lnTo>
                <a:lnTo>
                  <a:pt x="149098" y="0"/>
                </a:lnTo>
                <a:lnTo>
                  <a:pt x="149098" y="149860"/>
                </a:lnTo>
                <a:lnTo>
                  <a:pt x="0" y="149860"/>
                </a:lnTo>
                <a:lnTo>
                  <a:pt x="0" y="190500"/>
                </a:lnTo>
                <a:lnTo>
                  <a:pt x="149098" y="190500"/>
                </a:lnTo>
                <a:lnTo>
                  <a:pt x="149098" y="339090"/>
                </a:lnTo>
                <a:lnTo>
                  <a:pt x="190474" y="339090"/>
                </a:lnTo>
                <a:lnTo>
                  <a:pt x="190474" y="190500"/>
                </a:lnTo>
                <a:lnTo>
                  <a:pt x="339572" y="190500"/>
                </a:lnTo>
                <a:lnTo>
                  <a:pt x="339572" y="149860"/>
                </a:lnTo>
                <a:close/>
              </a:path>
            </a:pathLst>
          </a:custGeom>
          <a:solidFill>
            <a:srgbClr val="0073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5975620" y="10210014"/>
            <a:ext cx="3042920" cy="259686"/>
          </a:xfrm>
          <a:prstGeom prst="rect">
            <a:avLst/>
          </a:prstGeom>
        </p:spPr>
        <p:txBody>
          <a:bodyPr vert="horz" wrap="square" lIns="0" tIns="5715" rIns="0" bIns="0" rtlCol="0" anchor="t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45"/>
              </a:spcBef>
            </a:pPr>
            <a:r>
              <a:rPr sz="1650" spc="-10" dirty="0">
                <a:latin typeface="Montserrat Thin"/>
                <a:cs typeface="Montserrat Thin"/>
              </a:rPr>
              <a:t>Notre-</a:t>
            </a:r>
            <a:r>
              <a:rPr sz="1650" dirty="0">
                <a:latin typeface="Montserrat Thin"/>
                <a:cs typeface="Montserrat Thin"/>
              </a:rPr>
              <a:t>Dame</a:t>
            </a:r>
            <a:r>
              <a:rPr sz="1650" spc="-40" dirty="0">
                <a:latin typeface="Montserrat Thin"/>
                <a:cs typeface="Montserrat Thin"/>
              </a:rPr>
              <a:t> </a:t>
            </a:r>
            <a:r>
              <a:rPr sz="1650" dirty="0">
                <a:latin typeface="Montserrat Thin"/>
                <a:cs typeface="Montserrat Thin"/>
              </a:rPr>
              <a:t>de</a:t>
            </a:r>
            <a:r>
              <a:rPr sz="1650" spc="-40" dirty="0">
                <a:latin typeface="Montserrat Thin"/>
                <a:cs typeface="Montserrat Thin"/>
              </a:rPr>
              <a:t> </a:t>
            </a:r>
            <a:r>
              <a:rPr sz="1650" dirty="0">
                <a:latin typeface="Montserrat Thin"/>
                <a:cs typeface="Montserrat Thin"/>
              </a:rPr>
              <a:t>Bon</a:t>
            </a:r>
            <a:r>
              <a:rPr sz="1650" spc="-35" dirty="0">
                <a:latin typeface="Montserrat Thin"/>
                <a:cs typeface="Montserrat Thin"/>
              </a:rPr>
              <a:t> </a:t>
            </a:r>
            <a:r>
              <a:rPr sz="1650" spc="-10" dirty="0">
                <a:latin typeface="Montserrat Thin"/>
                <a:cs typeface="Montserrat Thin"/>
              </a:rPr>
              <a:t>Secours</a:t>
            </a:r>
            <a:endParaRPr sz="1650">
              <a:latin typeface="Montserrat Thin"/>
              <a:cs typeface="Montserrat Thin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620FC071-0D2F-46D8-89ED-2F4C5185B5E5}"/>
              </a:ext>
            </a:extLst>
          </p:cNvPr>
          <p:cNvSpPr txBox="1">
            <a:spLocks/>
          </p:cNvSpPr>
          <p:nvPr/>
        </p:nvSpPr>
        <p:spPr>
          <a:xfrm>
            <a:off x="1302702" y="2299395"/>
            <a:ext cx="16597947" cy="6044475"/>
          </a:xfrm>
          <a:prstGeom prst="rect">
            <a:avLst/>
          </a:prstGeom>
        </p:spPr>
        <p:txBody>
          <a:bodyPr vert="horz" wrap="square" lIns="0" tIns="17145" rIns="0" bIns="0" rtlCol="0" anchor="t"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50000"/>
              </a:lnSpc>
              <a:spcAft>
                <a:spcPts val="1800"/>
              </a:spcAft>
              <a:buFont typeface="Wingdings" panose="05000000000000000000" pitchFamily="2" charset="2"/>
              <a:buChar char="q"/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Objectif : </a:t>
            </a:r>
            <a:r>
              <a:rPr lang="fr-FR" sz="2800" b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amender l’article 14 de la proposition de loi</a:t>
            </a:r>
          </a:p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	« Lorsqu’une personne est admise dans un établissement de santé ou hébergée dans un établissement 	ou service [médico-social], le responsable de l’établissement ou du service est tenu d’y permettre 	l’intervention des professionnels de santé [pratiquant l’aide active à mourir]. »</a:t>
            </a: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= </a:t>
            </a:r>
            <a:r>
              <a:rPr lang="fr-FR" sz="2800" b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Pas d’</a:t>
            </a:r>
            <a:r>
              <a:rPr lang="fr-FR" sz="2800" b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aide active à mourir (AAM) dans nos murs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endParaRPr lang="fr-FR" sz="2800" dirty="0">
              <a:solidFill>
                <a:schemeClr val="tx1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lnSpc>
                <a:spcPct val="150000"/>
              </a:lnSpc>
              <a:spcAft>
                <a:spcPts val="1800"/>
              </a:spcAft>
              <a:buFont typeface="Wingdings" panose="05000000000000000000" pitchFamily="2" charset="2"/>
              <a:buChar char="q"/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Argumentaire : </a:t>
            </a:r>
            <a:r>
              <a:rPr lang="fr-FR" sz="2800" b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liberté associative de choisir entre soins palliatifs et AAM</a:t>
            </a:r>
            <a:endParaRPr lang="fr-FR" sz="2800" dirty="0">
              <a:solidFill>
                <a:schemeClr val="tx1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fr-FR" sz="2800" i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Non plus une clause institutionnelle (positionnement) mais une clause d’établissement (projet)</a:t>
            </a:r>
            <a:r>
              <a:rPr lang="fr-FR" sz="2800" i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</a:p>
        </p:txBody>
      </p:sp>
      <p:sp>
        <p:nvSpPr>
          <p:cNvPr id="9" name="Espace réservé du numéro de diapositive 6">
            <a:extLst>
              <a:ext uri="{FF2B5EF4-FFF2-40B4-BE49-F238E27FC236}">
                <a16:creationId xmlns:a16="http://schemas.microsoft.com/office/drawing/2014/main" id="{03E9DD3E-8756-4D40-9E84-9F8A42CB387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5185108" y="9921875"/>
            <a:ext cx="4623943" cy="430887"/>
          </a:xfrm>
        </p:spPr>
        <p:txBody>
          <a:bodyPr/>
          <a:lstStyle/>
          <a:p>
            <a:fld id="{B6F15528-21DE-4FAA-801E-634DDDAF4B2B}" type="slidenum">
              <a:rPr lang="fr-FR" sz="2800" smtClean="0">
                <a:latin typeface="+mn-lt"/>
              </a:rPr>
              <a:t>2</a:t>
            </a:fld>
            <a:endParaRPr lang="fr-FR" sz="2800" dirty="0">
              <a:latin typeface="+mn-lt"/>
            </a:endParaRP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0675C92E-9898-434C-BC96-DB99BE0D85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74191" y="563013"/>
            <a:ext cx="17498695" cy="689291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4400" b="1" spc="110" dirty="0">
                <a:solidFill>
                  <a:schemeClr val="tx1"/>
                </a:solidFill>
              </a:rPr>
              <a:t>Objectif et argumentaire</a:t>
            </a:r>
            <a:endParaRPr lang="fr-FR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125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9142704" y="10351339"/>
            <a:ext cx="961390" cy="26034"/>
          </a:xfrm>
          <a:custGeom>
            <a:avLst/>
            <a:gdLst/>
            <a:ahLst/>
            <a:cxnLst/>
            <a:rect l="l" t="t" r="r" b="b"/>
            <a:pathLst>
              <a:path w="961390" h="26034">
                <a:moveTo>
                  <a:pt x="961394" y="0"/>
                </a:moveTo>
                <a:lnTo>
                  <a:pt x="0" y="0"/>
                </a:lnTo>
                <a:lnTo>
                  <a:pt x="0" y="25779"/>
                </a:lnTo>
                <a:lnTo>
                  <a:pt x="961394" y="25779"/>
                </a:lnTo>
                <a:lnTo>
                  <a:pt x="961394" y="0"/>
                </a:lnTo>
                <a:close/>
              </a:path>
            </a:pathLst>
          </a:custGeom>
          <a:solidFill>
            <a:srgbClr val="0073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976962" y="772635"/>
            <a:ext cx="339725" cy="339090"/>
          </a:xfrm>
          <a:custGeom>
            <a:avLst/>
            <a:gdLst/>
            <a:ahLst/>
            <a:cxnLst/>
            <a:rect l="l" t="t" r="r" b="b"/>
            <a:pathLst>
              <a:path w="339725" h="339090">
                <a:moveTo>
                  <a:pt x="122402" y="246367"/>
                </a:moveTo>
                <a:lnTo>
                  <a:pt x="92506" y="217665"/>
                </a:lnTo>
                <a:lnTo>
                  <a:pt x="34975" y="275056"/>
                </a:lnTo>
                <a:lnTo>
                  <a:pt x="64211" y="304431"/>
                </a:lnTo>
                <a:lnTo>
                  <a:pt x="122402" y="246367"/>
                </a:lnTo>
                <a:close/>
              </a:path>
              <a:path w="339725" h="339090">
                <a:moveTo>
                  <a:pt x="122402" y="93662"/>
                </a:moveTo>
                <a:lnTo>
                  <a:pt x="64211" y="35471"/>
                </a:lnTo>
                <a:lnTo>
                  <a:pt x="34975" y="64706"/>
                </a:lnTo>
                <a:lnTo>
                  <a:pt x="93052" y="122897"/>
                </a:lnTo>
                <a:lnTo>
                  <a:pt x="122402" y="93662"/>
                </a:lnTo>
                <a:close/>
              </a:path>
              <a:path w="339725" h="339090">
                <a:moveTo>
                  <a:pt x="304342" y="275602"/>
                </a:moveTo>
                <a:lnTo>
                  <a:pt x="246418" y="217665"/>
                </a:lnTo>
                <a:lnTo>
                  <a:pt x="217182" y="246900"/>
                </a:lnTo>
                <a:lnTo>
                  <a:pt x="274980" y="304825"/>
                </a:lnTo>
                <a:lnTo>
                  <a:pt x="304342" y="275602"/>
                </a:lnTo>
                <a:close/>
              </a:path>
              <a:path w="339725" h="339090">
                <a:moveTo>
                  <a:pt x="304342" y="64300"/>
                </a:moveTo>
                <a:lnTo>
                  <a:pt x="275107" y="35064"/>
                </a:lnTo>
                <a:lnTo>
                  <a:pt x="217182" y="93002"/>
                </a:lnTo>
                <a:lnTo>
                  <a:pt x="245745" y="122897"/>
                </a:lnTo>
                <a:lnTo>
                  <a:pt x="304342" y="64300"/>
                </a:lnTo>
                <a:close/>
              </a:path>
              <a:path w="339725" h="339090">
                <a:moveTo>
                  <a:pt x="339572" y="149860"/>
                </a:moveTo>
                <a:lnTo>
                  <a:pt x="190474" y="149860"/>
                </a:lnTo>
                <a:lnTo>
                  <a:pt x="190474" y="0"/>
                </a:lnTo>
                <a:lnTo>
                  <a:pt x="149098" y="0"/>
                </a:lnTo>
                <a:lnTo>
                  <a:pt x="149098" y="149860"/>
                </a:lnTo>
                <a:lnTo>
                  <a:pt x="0" y="149860"/>
                </a:lnTo>
                <a:lnTo>
                  <a:pt x="0" y="190500"/>
                </a:lnTo>
                <a:lnTo>
                  <a:pt x="149098" y="190500"/>
                </a:lnTo>
                <a:lnTo>
                  <a:pt x="149098" y="339090"/>
                </a:lnTo>
                <a:lnTo>
                  <a:pt x="190474" y="339090"/>
                </a:lnTo>
                <a:lnTo>
                  <a:pt x="190474" y="190500"/>
                </a:lnTo>
                <a:lnTo>
                  <a:pt x="339572" y="190500"/>
                </a:lnTo>
                <a:lnTo>
                  <a:pt x="339572" y="149860"/>
                </a:lnTo>
                <a:close/>
              </a:path>
            </a:pathLst>
          </a:custGeom>
          <a:solidFill>
            <a:srgbClr val="0073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5975620" y="10210014"/>
            <a:ext cx="3042920" cy="259686"/>
          </a:xfrm>
          <a:prstGeom prst="rect">
            <a:avLst/>
          </a:prstGeom>
        </p:spPr>
        <p:txBody>
          <a:bodyPr vert="horz" wrap="square" lIns="0" tIns="5715" rIns="0" bIns="0" rtlCol="0" anchor="t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45"/>
              </a:spcBef>
            </a:pPr>
            <a:r>
              <a:rPr sz="1650" spc="-10" dirty="0">
                <a:latin typeface="Montserrat Thin"/>
                <a:cs typeface="Montserrat Thin"/>
              </a:rPr>
              <a:t>Notre-</a:t>
            </a:r>
            <a:r>
              <a:rPr sz="1650" dirty="0">
                <a:latin typeface="Montserrat Thin"/>
                <a:cs typeface="Montserrat Thin"/>
              </a:rPr>
              <a:t>Dame</a:t>
            </a:r>
            <a:r>
              <a:rPr sz="1650" spc="-40" dirty="0">
                <a:latin typeface="Montserrat Thin"/>
                <a:cs typeface="Montserrat Thin"/>
              </a:rPr>
              <a:t> </a:t>
            </a:r>
            <a:r>
              <a:rPr sz="1650" dirty="0">
                <a:latin typeface="Montserrat Thin"/>
                <a:cs typeface="Montserrat Thin"/>
              </a:rPr>
              <a:t>de</a:t>
            </a:r>
            <a:r>
              <a:rPr sz="1650" spc="-40" dirty="0">
                <a:latin typeface="Montserrat Thin"/>
                <a:cs typeface="Montserrat Thin"/>
              </a:rPr>
              <a:t> </a:t>
            </a:r>
            <a:r>
              <a:rPr sz="1650" dirty="0">
                <a:latin typeface="Montserrat Thin"/>
                <a:cs typeface="Montserrat Thin"/>
              </a:rPr>
              <a:t>Bon</a:t>
            </a:r>
            <a:r>
              <a:rPr sz="1650" spc="-35" dirty="0">
                <a:latin typeface="Montserrat Thin"/>
                <a:cs typeface="Montserrat Thin"/>
              </a:rPr>
              <a:t> </a:t>
            </a:r>
            <a:r>
              <a:rPr sz="1650" spc="-10" dirty="0">
                <a:latin typeface="Montserrat Thin"/>
                <a:cs typeface="Montserrat Thin"/>
              </a:rPr>
              <a:t>Secours</a:t>
            </a:r>
            <a:endParaRPr sz="1650">
              <a:latin typeface="Montserrat Thin"/>
              <a:cs typeface="Montserrat Thin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620FC071-0D2F-46D8-89ED-2F4C5185B5E5}"/>
              </a:ext>
            </a:extLst>
          </p:cNvPr>
          <p:cNvSpPr txBox="1">
            <a:spLocks/>
          </p:cNvSpPr>
          <p:nvPr/>
        </p:nvSpPr>
        <p:spPr>
          <a:xfrm>
            <a:off x="1302702" y="2777410"/>
            <a:ext cx="17498695" cy="7060138"/>
          </a:xfrm>
          <a:prstGeom prst="rect">
            <a:avLst/>
          </a:prstGeom>
        </p:spPr>
        <p:txBody>
          <a:bodyPr vert="horz" wrap="square" lIns="0" tIns="17145" rIns="0" bIns="0" rtlCol="0" anchor="t"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La fin de vie est </a:t>
            </a:r>
            <a:r>
              <a:rPr lang="fr-FR" sz="2800" b="1" i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en continuité</a:t>
            </a: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avec la vie qui la précède,</a:t>
            </a:r>
          </a:p>
          <a:p>
            <a:pPr algn="ctr">
              <a:lnSpc>
                <a:spcPct val="150000"/>
              </a:lnSpc>
            </a:pPr>
            <a:r>
              <a:rPr lang="fr-FR" sz="2800" b="1" i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incarnée</a:t>
            </a: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dans un lieu de vie,</a:t>
            </a:r>
          </a:p>
          <a:p>
            <a:pPr algn="ctr">
              <a:lnSpc>
                <a:spcPct val="150000"/>
              </a:lnSpc>
            </a:pPr>
            <a:r>
              <a:rPr lang="fr-FR" sz="2800" b="1" i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en lien avec</a:t>
            </a: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l’équipe qui l’accompagne.</a:t>
            </a:r>
          </a:p>
          <a:p>
            <a:pPr algn="ctr">
              <a:lnSpc>
                <a:spcPct val="150000"/>
              </a:lnSpc>
            </a:pPr>
            <a:endParaRPr lang="fr-FR" sz="2800" dirty="0">
              <a:solidFill>
                <a:schemeClr val="tx1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Ce </a:t>
            </a:r>
            <a:r>
              <a:rPr lang="fr-FR" sz="2800" b="1" i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lieu de vie</a:t>
            </a: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(l’établissement) est un lieu habité,</a:t>
            </a:r>
          </a:p>
          <a:p>
            <a:pPr algn="ctr"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où se tissent des </a:t>
            </a:r>
            <a:r>
              <a:rPr lang="fr-FR" sz="2800" b="1" i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relations durables</a:t>
            </a: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, un quotidien partagé,</a:t>
            </a:r>
          </a:p>
          <a:p>
            <a:pPr algn="ctr"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où le soin se fonde sur la stabilité, la </a:t>
            </a:r>
            <a:r>
              <a:rPr lang="fr-FR" sz="2800" b="1" i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cohérence</a:t>
            </a: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, la lisibilité du projet,</a:t>
            </a:r>
          </a:p>
          <a:p>
            <a:pPr algn="ctr"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fr-FR" sz="2800" b="1" i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promesse collective</a:t>
            </a: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faite au patient/résident.</a:t>
            </a:r>
          </a:p>
          <a:p>
            <a:pPr algn="ctr">
              <a:lnSpc>
                <a:spcPct val="150000"/>
              </a:lnSpc>
            </a:pPr>
            <a:endParaRPr lang="fr-FR" sz="2800" dirty="0">
              <a:solidFill>
                <a:schemeClr val="tx1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L’AAM n’est pas un acte individuel.</a:t>
            </a:r>
          </a:p>
          <a:p>
            <a:pPr algn="ctr"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Elle entraîne avec elle </a:t>
            </a:r>
            <a:r>
              <a:rPr lang="fr-FR" sz="2800" b="1" i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tous ceux qui vivent et travaillent</a:t>
            </a: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dans l’établissement.</a:t>
            </a:r>
          </a:p>
        </p:txBody>
      </p:sp>
      <p:sp>
        <p:nvSpPr>
          <p:cNvPr id="9" name="Espace réservé du numéro de diapositive 6">
            <a:extLst>
              <a:ext uri="{FF2B5EF4-FFF2-40B4-BE49-F238E27FC236}">
                <a16:creationId xmlns:a16="http://schemas.microsoft.com/office/drawing/2014/main" id="{03E9DD3E-8756-4D40-9E84-9F8A42CB387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5185108" y="9921875"/>
            <a:ext cx="4623943" cy="430887"/>
          </a:xfrm>
        </p:spPr>
        <p:txBody>
          <a:bodyPr/>
          <a:lstStyle/>
          <a:p>
            <a:fld id="{B6F15528-21DE-4FAA-801E-634DDDAF4B2B}" type="slidenum">
              <a:rPr lang="fr-FR" sz="2800" smtClean="0">
                <a:latin typeface="+mn-lt"/>
              </a:rPr>
              <a:t>3</a:t>
            </a:fld>
            <a:endParaRPr lang="fr-FR" sz="2800" dirty="0">
              <a:latin typeface="+mn-lt"/>
            </a:endParaRP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0675C92E-9898-434C-BC96-DB99BE0D85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74191" y="563013"/>
            <a:ext cx="17498695" cy="1632819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marL="12700">
              <a:lnSpc>
                <a:spcPct val="125000"/>
              </a:lnSpc>
              <a:spcBef>
                <a:spcPts val="95"/>
              </a:spcBef>
              <a:spcAft>
                <a:spcPts val="600"/>
              </a:spcAft>
            </a:pPr>
            <a:r>
              <a:rPr lang="fr-FR" sz="4400" b="1" spc="110" dirty="0">
                <a:solidFill>
                  <a:schemeClr val="tx1"/>
                </a:solidFill>
              </a:rPr>
              <a:t>Argumentaire (1) :</a:t>
            </a:r>
            <a:br>
              <a:rPr lang="fr-FR" sz="4400" b="1" spc="110" dirty="0">
                <a:solidFill>
                  <a:schemeClr val="tx1"/>
                </a:solidFill>
              </a:rPr>
            </a:br>
            <a:r>
              <a:rPr lang="fr-FR" sz="4400" b="1" spc="110" dirty="0">
                <a:solidFill>
                  <a:schemeClr val="tx1"/>
                </a:solidFill>
              </a:rPr>
              <a:t>La fin de vie s’incarne dans un contexte (l’établissement).</a:t>
            </a:r>
            <a:endParaRPr lang="fr-FR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704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9142704" y="10351339"/>
            <a:ext cx="961390" cy="26034"/>
          </a:xfrm>
          <a:custGeom>
            <a:avLst/>
            <a:gdLst/>
            <a:ahLst/>
            <a:cxnLst/>
            <a:rect l="l" t="t" r="r" b="b"/>
            <a:pathLst>
              <a:path w="961390" h="26034">
                <a:moveTo>
                  <a:pt x="961394" y="0"/>
                </a:moveTo>
                <a:lnTo>
                  <a:pt x="0" y="0"/>
                </a:lnTo>
                <a:lnTo>
                  <a:pt x="0" y="25779"/>
                </a:lnTo>
                <a:lnTo>
                  <a:pt x="961394" y="25779"/>
                </a:lnTo>
                <a:lnTo>
                  <a:pt x="961394" y="0"/>
                </a:lnTo>
                <a:close/>
              </a:path>
            </a:pathLst>
          </a:custGeom>
          <a:solidFill>
            <a:srgbClr val="0073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976962" y="772635"/>
            <a:ext cx="339725" cy="339090"/>
          </a:xfrm>
          <a:custGeom>
            <a:avLst/>
            <a:gdLst/>
            <a:ahLst/>
            <a:cxnLst/>
            <a:rect l="l" t="t" r="r" b="b"/>
            <a:pathLst>
              <a:path w="339725" h="339090">
                <a:moveTo>
                  <a:pt x="122402" y="246367"/>
                </a:moveTo>
                <a:lnTo>
                  <a:pt x="92506" y="217665"/>
                </a:lnTo>
                <a:lnTo>
                  <a:pt x="34975" y="275056"/>
                </a:lnTo>
                <a:lnTo>
                  <a:pt x="64211" y="304431"/>
                </a:lnTo>
                <a:lnTo>
                  <a:pt x="122402" y="246367"/>
                </a:lnTo>
                <a:close/>
              </a:path>
              <a:path w="339725" h="339090">
                <a:moveTo>
                  <a:pt x="122402" y="93662"/>
                </a:moveTo>
                <a:lnTo>
                  <a:pt x="64211" y="35471"/>
                </a:lnTo>
                <a:lnTo>
                  <a:pt x="34975" y="64706"/>
                </a:lnTo>
                <a:lnTo>
                  <a:pt x="93052" y="122897"/>
                </a:lnTo>
                <a:lnTo>
                  <a:pt x="122402" y="93662"/>
                </a:lnTo>
                <a:close/>
              </a:path>
              <a:path w="339725" h="339090">
                <a:moveTo>
                  <a:pt x="304342" y="275602"/>
                </a:moveTo>
                <a:lnTo>
                  <a:pt x="246418" y="217665"/>
                </a:lnTo>
                <a:lnTo>
                  <a:pt x="217182" y="246900"/>
                </a:lnTo>
                <a:lnTo>
                  <a:pt x="274980" y="304825"/>
                </a:lnTo>
                <a:lnTo>
                  <a:pt x="304342" y="275602"/>
                </a:lnTo>
                <a:close/>
              </a:path>
              <a:path w="339725" h="339090">
                <a:moveTo>
                  <a:pt x="304342" y="64300"/>
                </a:moveTo>
                <a:lnTo>
                  <a:pt x="275107" y="35064"/>
                </a:lnTo>
                <a:lnTo>
                  <a:pt x="217182" y="93002"/>
                </a:lnTo>
                <a:lnTo>
                  <a:pt x="245745" y="122897"/>
                </a:lnTo>
                <a:lnTo>
                  <a:pt x="304342" y="64300"/>
                </a:lnTo>
                <a:close/>
              </a:path>
              <a:path w="339725" h="339090">
                <a:moveTo>
                  <a:pt x="339572" y="149860"/>
                </a:moveTo>
                <a:lnTo>
                  <a:pt x="190474" y="149860"/>
                </a:lnTo>
                <a:lnTo>
                  <a:pt x="190474" y="0"/>
                </a:lnTo>
                <a:lnTo>
                  <a:pt x="149098" y="0"/>
                </a:lnTo>
                <a:lnTo>
                  <a:pt x="149098" y="149860"/>
                </a:lnTo>
                <a:lnTo>
                  <a:pt x="0" y="149860"/>
                </a:lnTo>
                <a:lnTo>
                  <a:pt x="0" y="190500"/>
                </a:lnTo>
                <a:lnTo>
                  <a:pt x="149098" y="190500"/>
                </a:lnTo>
                <a:lnTo>
                  <a:pt x="149098" y="339090"/>
                </a:lnTo>
                <a:lnTo>
                  <a:pt x="190474" y="339090"/>
                </a:lnTo>
                <a:lnTo>
                  <a:pt x="190474" y="190500"/>
                </a:lnTo>
                <a:lnTo>
                  <a:pt x="339572" y="190500"/>
                </a:lnTo>
                <a:lnTo>
                  <a:pt x="339572" y="149860"/>
                </a:lnTo>
                <a:close/>
              </a:path>
            </a:pathLst>
          </a:custGeom>
          <a:solidFill>
            <a:srgbClr val="0073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5975620" y="10210014"/>
            <a:ext cx="3042920" cy="259686"/>
          </a:xfrm>
          <a:prstGeom prst="rect">
            <a:avLst/>
          </a:prstGeom>
        </p:spPr>
        <p:txBody>
          <a:bodyPr vert="horz" wrap="square" lIns="0" tIns="5715" rIns="0" bIns="0" rtlCol="0" anchor="t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45"/>
              </a:spcBef>
            </a:pPr>
            <a:r>
              <a:rPr sz="1650" spc="-10" dirty="0">
                <a:latin typeface="Montserrat Thin"/>
                <a:cs typeface="Montserrat Thin"/>
              </a:rPr>
              <a:t>Notre-</a:t>
            </a:r>
            <a:r>
              <a:rPr sz="1650" dirty="0">
                <a:latin typeface="Montserrat Thin"/>
                <a:cs typeface="Montserrat Thin"/>
              </a:rPr>
              <a:t>Dame</a:t>
            </a:r>
            <a:r>
              <a:rPr sz="1650" spc="-40" dirty="0">
                <a:latin typeface="Montserrat Thin"/>
                <a:cs typeface="Montserrat Thin"/>
              </a:rPr>
              <a:t> </a:t>
            </a:r>
            <a:r>
              <a:rPr sz="1650" dirty="0">
                <a:latin typeface="Montserrat Thin"/>
                <a:cs typeface="Montserrat Thin"/>
              </a:rPr>
              <a:t>de</a:t>
            </a:r>
            <a:r>
              <a:rPr sz="1650" spc="-40" dirty="0">
                <a:latin typeface="Montserrat Thin"/>
                <a:cs typeface="Montserrat Thin"/>
              </a:rPr>
              <a:t> </a:t>
            </a:r>
            <a:r>
              <a:rPr sz="1650" dirty="0">
                <a:latin typeface="Montserrat Thin"/>
                <a:cs typeface="Montserrat Thin"/>
              </a:rPr>
              <a:t>Bon</a:t>
            </a:r>
            <a:r>
              <a:rPr sz="1650" spc="-35" dirty="0">
                <a:latin typeface="Montserrat Thin"/>
                <a:cs typeface="Montserrat Thin"/>
              </a:rPr>
              <a:t> </a:t>
            </a:r>
            <a:r>
              <a:rPr sz="1650" spc="-10" dirty="0">
                <a:latin typeface="Montserrat Thin"/>
                <a:cs typeface="Montserrat Thin"/>
              </a:rPr>
              <a:t>Secours</a:t>
            </a:r>
            <a:endParaRPr sz="1650">
              <a:latin typeface="Montserrat Thin"/>
              <a:cs typeface="Montserrat Thin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620FC071-0D2F-46D8-89ED-2F4C5185B5E5}"/>
              </a:ext>
            </a:extLst>
          </p:cNvPr>
          <p:cNvSpPr txBox="1">
            <a:spLocks/>
          </p:cNvSpPr>
          <p:nvPr/>
        </p:nvSpPr>
        <p:spPr>
          <a:xfrm>
            <a:off x="1302702" y="2777410"/>
            <a:ext cx="17498695" cy="6413807"/>
          </a:xfrm>
          <a:prstGeom prst="rect">
            <a:avLst/>
          </a:prstGeom>
        </p:spPr>
        <p:txBody>
          <a:bodyPr vert="horz" wrap="square" lIns="0" tIns="17145" rIns="0" bIns="0" rtlCol="0" anchor="t"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Beaucoup d’établissements ont fait le choix de la démarche palliative,</a:t>
            </a:r>
          </a:p>
          <a:p>
            <a:pPr algn="ctr"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une </a:t>
            </a:r>
            <a:r>
              <a:rPr lang="fr-FR" sz="2800" b="1" i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promesse</a:t>
            </a: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(soulager la souffrance, rester présent, ne pas provoquer la mort)</a:t>
            </a:r>
          </a:p>
          <a:p>
            <a:pPr algn="ctr"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connue, </a:t>
            </a:r>
            <a:r>
              <a:rPr lang="fr-FR" sz="2800" b="1" i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rassurante</a:t>
            </a: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pour ceux qui y vivent.</a:t>
            </a:r>
          </a:p>
          <a:p>
            <a:pPr algn="ctr">
              <a:lnSpc>
                <a:spcPct val="150000"/>
              </a:lnSpc>
            </a:pPr>
            <a:endParaRPr lang="fr-FR" sz="2800" dirty="0">
              <a:solidFill>
                <a:schemeClr val="tx1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fr-FR" sz="2800" b="1" i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Contraindre</a:t>
            </a: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à pratiquer AAM et soins palliatifs en un même lieu,</a:t>
            </a:r>
          </a:p>
          <a:p>
            <a:pPr algn="ctr"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c’est faire d’un lieu de vie un lieu où la mort peut être provoquée.</a:t>
            </a:r>
          </a:p>
          <a:p>
            <a:pPr algn="ctr">
              <a:lnSpc>
                <a:spcPct val="150000"/>
              </a:lnSpc>
            </a:pPr>
            <a:endParaRPr lang="fr-FR" sz="2800" dirty="0">
              <a:solidFill>
                <a:schemeClr val="tx1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C’est introduire une ambiguïté, une </a:t>
            </a:r>
            <a:r>
              <a:rPr lang="fr-FR" sz="2800" b="1" i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tension silencieuse</a:t>
            </a: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fr-FR" sz="2800" b="1" i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brider la parole</a:t>
            </a: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autour de la fin de vie et du découragement,</a:t>
            </a:r>
          </a:p>
          <a:p>
            <a:pPr algn="ctr"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générer une </a:t>
            </a:r>
            <a:r>
              <a:rPr lang="fr-FR" sz="2800" b="1" i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injonction contradictoire</a:t>
            </a: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pour l’équipe.</a:t>
            </a:r>
          </a:p>
        </p:txBody>
      </p:sp>
      <p:sp>
        <p:nvSpPr>
          <p:cNvPr id="9" name="Espace réservé du numéro de diapositive 6">
            <a:extLst>
              <a:ext uri="{FF2B5EF4-FFF2-40B4-BE49-F238E27FC236}">
                <a16:creationId xmlns:a16="http://schemas.microsoft.com/office/drawing/2014/main" id="{03E9DD3E-8756-4D40-9E84-9F8A42CB387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5185108" y="9921875"/>
            <a:ext cx="4623943" cy="430887"/>
          </a:xfrm>
        </p:spPr>
        <p:txBody>
          <a:bodyPr/>
          <a:lstStyle/>
          <a:p>
            <a:fld id="{B6F15528-21DE-4FAA-801E-634DDDAF4B2B}" type="slidenum">
              <a:rPr lang="fr-FR" sz="2800" smtClean="0">
                <a:latin typeface="+mn-lt"/>
              </a:rPr>
              <a:t>4</a:t>
            </a:fld>
            <a:endParaRPr lang="fr-FR" sz="2800" dirty="0">
              <a:latin typeface="+mn-lt"/>
            </a:endParaRP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0675C92E-9898-434C-BC96-DB99BE0D85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74191" y="563013"/>
            <a:ext cx="17498695" cy="1632819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marL="12700">
              <a:lnSpc>
                <a:spcPct val="125000"/>
              </a:lnSpc>
              <a:spcBef>
                <a:spcPts val="95"/>
              </a:spcBef>
              <a:spcAft>
                <a:spcPts val="600"/>
              </a:spcAft>
            </a:pPr>
            <a:r>
              <a:rPr lang="fr-FR" sz="4400" b="1" spc="110" dirty="0">
                <a:solidFill>
                  <a:schemeClr val="tx1"/>
                </a:solidFill>
              </a:rPr>
              <a:t>Argumentaire (2) :</a:t>
            </a:r>
            <a:br>
              <a:rPr lang="fr-FR" sz="4400" b="1" spc="110" dirty="0">
                <a:solidFill>
                  <a:schemeClr val="tx1"/>
                </a:solidFill>
              </a:rPr>
            </a:br>
            <a:r>
              <a:rPr lang="fr-FR" sz="4400" b="1" spc="110" dirty="0">
                <a:solidFill>
                  <a:schemeClr val="tx1"/>
                </a:solidFill>
              </a:rPr>
              <a:t>Soins palliatifs et AAM sont incompatibles en un même lieu.</a:t>
            </a:r>
            <a:endParaRPr lang="fr-FR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195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9142704" y="10351339"/>
            <a:ext cx="961390" cy="26034"/>
          </a:xfrm>
          <a:custGeom>
            <a:avLst/>
            <a:gdLst/>
            <a:ahLst/>
            <a:cxnLst/>
            <a:rect l="l" t="t" r="r" b="b"/>
            <a:pathLst>
              <a:path w="961390" h="26034">
                <a:moveTo>
                  <a:pt x="961394" y="0"/>
                </a:moveTo>
                <a:lnTo>
                  <a:pt x="0" y="0"/>
                </a:lnTo>
                <a:lnTo>
                  <a:pt x="0" y="25779"/>
                </a:lnTo>
                <a:lnTo>
                  <a:pt x="961394" y="25779"/>
                </a:lnTo>
                <a:lnTo>
                  <a:pt x="961394" y="0"/>
                </a:lnTo>
                <a:close/>
              </a:path>
            </a:pathLst>
          </a:custGeom>
          <a:solidFill>
            <a:srgbClr val="0073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976962" y="772635"/>
            <a:ext cx="339725" cy="339090"/>
          </a:xfrm>
          <a:custGeom>
            <a:avLst/>
            <a:gdLst/>
            <a:ahLst/>
            <a:cxnLst/>
            <a:rect l="l" t="t" r="r" b="b"/>
            <a:pathLst>
              <a:path w="339725" h="339090">
                <a:moveTo>
                  <a:pt x="122402" y="246367"/>
                </a:moveTo>
                <a:lnTo>
                  <a:pt x="92506" y="217665"/>
                </a:lnTo>
                <a:lnTo>
                  <a:pt x="34975" y="275056"/>
                </a:lnTo>
                <a:lnTo>
                  <a:pt x="64211" y="304431"/>
                </a:lnTo>
                <a:lnTo>
                  <a:pt x="122402" y="246367"/>
                </a:lnTo>
                <a:close/>
              </a:path>
              <a:path w="339725" h="339090">
                <a:moveTo>
                  <a:pt x="122402" y="93662"/>
                </a:moveTo>
                <a:lnTo>
                  <a:pt x="64211" y="35471"/>
                </a:lnTo>
                <a:lnTo>
                  <a:pt x="34975" y="64706"/>
                </a:lnTo>
                <a:lnTo>
                  <a:pt x="93052" y="122897"/>
                </a:lnTo>
                <a:lnTo>
                  <a:pt x="122402" y="93662"/>
                </a:lnTo>
                <a:close/>
              </a:path>
              <a:path w="339725" h="339090">
                <a:moveTo>
                  <a:pt x="304342" y="275602"/>
                </a:moveTo>
                <a:lnTo>
                  <a:pt x="246418" y="217665"/>
                </a:lnTo>
                <a:lnTo>
                  <a:pt x="217182" y="246900"/>
                </a:lnTo>
                <a:lnTo>
                  <a:pt x="274980" y="304825"/>
                </a:lnTo>
                <a:lnTo>
                  <a:pt x="304342" y="275602"/>
                </a:lnTo>
                <a:close/>
              </a:path>
              <a:path w="339725" h="339090">
                <a:moveTo>
                  <a:pt x="304342" y="64300"/>
                </a:moveTo>
                <a:lnTo>
                  <a:pt x="275107" y="35064"/>
                </a:lnTo>
                <a:lnTo>
                  <a:pt x="217182" y="93002"/>
                </a:lnTo>
                <a:lnTo>
                  <a:pt x="245745" y="122897"/>
                </a:lnTo>
                <a:lnTo>
                  <a:pt x="304342" y="64300"/>
                </a:lnTo>
                <a:close/>
              </a:path>
              <a:path w="339725" h="339090">
                <a:moveTo>
                  <a:pt x="339572" y="149860"/>
                </a:moveTo>
                <a:lnTo>
                  <a:pt x="190474" y="149860"/>
                </a:lnTo>
                <a:lnTo>
                  <a:pt x="190474" y="0"/>
                </a:lnTo>
                <a:lnTo>
                  <a:pt x="149098" y="0"/>
                </a:lnTo>
                <a:lnTo>
                  <a:pt x="149098" y="149860"/>
                </a:lnTo>
                <a:lnTo>
                  <a:pt x="0" y="149860"/>
                </a:lnTo>
                <a:lnTo>
                  <a:pt x="0" y="190500"/>
                </a:lnTo>
                <a:lnTo>
                  <a:pt x="149098" y="190500"/>
                </a:lnTo>
                <a:lnTo>
                  <a:pt x="149098" y="339090"/>
                </a:lnTo>
                <a:lnTo>
                  <a:pt x="190474" y="339090"/>
                </a:lnTo>
                <a:lnTo>
                  <a:pt x="190474" y="190500"/>
                </a:lnTo>
                <a:lnTo>
                  <a:pt x="339572" y="190500"/>
                </a:lnTo>
                <a:lnTo>
                  <a:pt x="339572" y="149860"/>
                </a:lnTo>
                <a:close/>
              </a:path>
            </a:pathLst>
          </a:custGeom>
          <a:solidFill>
            <a:srgbClr val="0073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5975620" y="10210014"/>
            <a:ext cx="3042920" cy="259686"/>
          </a:xfrm>
          <a:prstGeom prst="rect">
            <a:avLst/>
          </a:prstGeom>
        </p:spPr>
        <p:txBody>
          <a:bodyPr vert="horz" wrap="square" lIns="0" tIns="5715" rIns="0" bIns="0" rtlCol="0" anchor="t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45"/>
              </a:spcBef>
            </a:pPr>
            <a:r>
              <a:rPr sz="1650" spc="-10" dirty="0">
                <a:latin typeface="Montserrat Thin"/>
                <a:cs typeface="Montserrat Thin"/>
              </a:rPr>
              <a:t>Notre-</a:t>
            </a:r>
            <a:r>
              <a:rPr sz="1650" dirty="0">
                <a:latin typeface="Montserrat Thin"/>
                <a:cs typeface="Montserrat Thin"/>
              </a:rPr>
              <a:t>Dame</a:t>
            </a:r>
            <a:r>
              <a:rPr sz="1650" spc="-40" dirty="0">
                <a:latin typeface="Montserrat Thin"/>
                <a:cs typeface="Montserrat Thin"/>
              </a:rPr>
              <a:t> </a:t>
            </a:r>
            <a:r>
              <a:rPr sz="1650" dirty="0">
                <a:latin typeface="Montserrat Thin"/>
                <a:cs typeface="Montserrat Thin"/>
              </a:rPr>
              <a:t>de</a:t>
            </a:r>
            <a:r>
              <a:rPr sz="1650" spc="-40" dirty="0">
                <a:latin typeface="Montserrat Thin"/>
                <a:cs typeface="Montserrat Thin"/>
              </a:rPr>
              <a:t> </a:t>
            </a:r>
            <a:r>
              <a:rPr sz="1650" dirty="0">
                <a:latin typeface="Montserrat Thin"/>
                <a:cs typeface="Montserrat Thin"/>
              </a:rPr>
              <a:t>Bon</a:t>
            </a:r>
            <a:r>
              <a:rPr sz="1650" spc="-35" dirty="0">
                <a:latin typeface="Montserrat Thin"/>
                <a:cs typeface="Montserrat Thin"/>
              </a:rPr>
              <a:t> </a:t>
            </a:r>
            <a:r>
              <a:rPr sz="1650" spc="-10" dirty="0">
                <a:latin typeface="Montserrat Thin"/>
                <a:cs typeface="Montserrat Thin"/>
              </a:rPr>
              <a:t>Secours</a:t>
            </a:r>
            <a:endParaRPr sz="1650">
              <a:latin typeface="Montserrat Thin"/>
              <a:cs typeface="Montserrat Thin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620FC071-0D2F-46D8-89ED-2F4C5185B5E5}"/>
              </a:ext>
            </a:extLst>
          </p:cNvPr>
          <p:cNvSpPr txBox="1">
            <a:spLocks/>
          </p:cNvSpPr>
          <p:nvPr/>
        </p:nvSpPr>
        <p:spPr>
          <a:xfrm>
            <a:off x="1302702" y="2777410"/>
            <a:ext cx="17498695" cy="6413807"/>
          </a:xfrm>
          <a:prstGeom prst="rect">
            <a:avLst/>
          </a:prstGeom>
        </p:spPr>
        <p:txBody>
          <a:bodyPr vert="horz" wrap="square" lIns="0" tIns="17145" rIns="0" bIns="0" rtlCol="0" anchor="t"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Ce </a:t>
            </a:r>
            <a:r>
              <a:rPr lang="fr-FR" sz="2800" b="1" i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pluralisme de lieux et de modèles</a:t>
            </a: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fonde le système de santé français.</a:t>
            </a:r>
          </a:p>
          <a:p>
            <a:pPr algn="ctr"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Il donne aux personnes la liberté de choisir la façon de finir leur vie.</a:t>
            </a:r>
          </a:p>
          <a:p>
            <a:pPr algn="ctr"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Imposer une obligation uniforme, c’est </a:t>
            </a:r>
            <a:r>
              <a:rPr lang="fr-FR" sz="2800" b="1" i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retirer une liberté de choix</a:t>
            </a: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endParaRPr lang="fr-FR" sz="2800" dirty="0">
              <a:solidFill>
                <a:schemeClr val="tx1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Reconnaître une </a:t>
            </a:r>
            <a:r>
              <a:rPr lang="fr-FR" sz="2800" b="1" i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clause d’établissement</a:t>
            </a:r>
          </a:p>
          <a:p>
            <a:pPr algn="ctr"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c’est redonner aux personnes la liberté de </a:t>
            </a:r>
            <a:r>
              <a:rPr lang="fr-FR" sz="2800" b="1" i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choisir, en connaissance de cause</a:t>
            </a: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un lieu de vie et de soin en accord avec leurs attentes et leurs convictions.</a:t>
            </a:r>
          </a:p>
          <a:p>
            <a:pPr algn="ctr">
              <a:lnSpc>
                <a:spcPct val="150000"/>
              </a:lnSpc>
            </a:pPr>
            <a:endParaRPr lang="fr-FR" sz="2800" dirty="0">
              <a:solidFill>
                <a:schemeClr val="tx1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Cette clause d’établissement laisse ceux qui le souhaitent</a:t>
            </a:r>
          </a:p>
          <a:p>
            <a:pPr algn="ctr"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libres de pratiquer, </a:t>
            </a:r>
            <a:r>
              <a:rPr lang="fr-FR" sz="2800" b="1" i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en d’autres lieux</a:t>
            </a: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, l’AAM.</a:t>
            </a:r>
          </a:p>
        </p:txBody>
      </p:sp>
      <p:sp>
        <p:nvSpPr>
          <p:cNvPr id="9" name="Espace réservé du numéro de diapositive 6">
            <a:extLst>
              <a:ext uri="{FF2B5EF4-FFF2-40B4-BE49-F238E27FC236}">
                <a16:creationId xmlns:a16="http://schemas.microsoft.com/office/drawing/2014/main" id="{03E9DD3E-8756-4D40-9E84-9F8A42CB387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5185108" y="9921875"/>
            <a:ext cx="4623943" cy="430887"/>
          </a:xfrm>
        </p:spPr>
        <p:txBody>
          <a:bodyPr/>
          <a:lstStyle/>
          <a:p>
            <a:fld id="{B6F15528-21DE-4FAA-801E-634DDDAF4B2B}" type="slidenum">
              <a:rPr lang="fr-FR" sz="2800" smtClean="0">
                <a:latin typeface="+mn-lt"/>
              </a:rPr>
              <a:t>5</a:t>
            </a:fld>
            <a:endParaRPr lang="fr-FR" sz="2800" dirty="0">
              <a:latin typeface="+mn-lt"/>
            </a:endParaRP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0675C92E-9898-434C-BC96-DB99BE0D85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74191" y="563013"/>
            <a:ext cx="17498695" cy="1632819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marL="12700">
              <a:lnSpc>
                <a:spcPct val="125000"/>
              </a:lnSpc>
              <a:spcBef>
                <a:spcPts val="95"/>
              </a:spcBef>
              <a:spcAft>
                <a:spcPts val="600"/>
              </a:spcAft>
            </a:pPr>
            <a:r>
              <a:rPr lang="fr-FR" sz="4400" b="1" spc="110" dirty="0">
                <a:solidFill>
                  <a:schemeClr val="tx1"/>
                </a:solidFill>
              </a:rPr>
              <a:t>Argumentaire (3) :</a:t>
            </a:r>
            <a:br>
              <a:rPr lang="fr-FR" sz="4400" b="1" spc="110" dirty="0">
                <a:solidFill>
                  <a:schemeClr val="tx1"/>
                </a:solidFill>
              </a:rPr>
            </a:br>
            <a:r>
              <a:rPr lang="fr-FR" sz="4400" b="1" spc="110" dirty="0">
                <a:solidFill>
                  <a:schemeClr val="tx1"/>
                </a:solidFill>
              </a:rPr>
              <a:t>Le pluralisme de notre système de santé est une richesse.</a:t>
            </a:r>
            <a:endParaRPr lang="fr-FR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655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19142704" y="10351339"/>
            <a:ext cx="961390" cy="26034"/>
          </a:xfrm>
          <a:custGeom>
            <a:avLst/>
            <a:gdLst/>
            <a:ahLst/>
            <a:cxnLst/>
            <a:rect l="l" t="t" r="r" b="b"/>
            <a:pathLst>
              <a:path w="961390" h="26034">
                <a:moveTo>
                  <a:pt x="961394" y="0"/>
                </a:moveTo>
                <a:lnTo>
                  <a:pt x="0" y="0"/>
                </a:lnTo>
                <a:lnTo>
                  <a:pt x="0" y="25779"/>
                </a:lnTo>
                <a:lnTo>
                  <a:pt x="961394" y="25779"/>
                </a:lnTo>
                <a:lnTo>
                  <a:pt x="961394" y="0"/>
                </a:lnTo>
                <a:close/>
              </a:path>
            </a:pathLst>
          </a:custGeom>
          <a:solidFill>
            <a:srgbClr val="0073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976962" y="772635"/>
            <a:ext cx="339725" cy="339090"/>
          </a:xfrm>
          <a:custGeom>
            <a:avLst/>
            <a:gdLst/>
            <a:ahLst/>
            <a:cxnLst/>
            <a:rect l="l" t="t" r="r" b="b"/>
            <a:pathLst>
              <a:path w="339725" h="339090">
                <a:moveTo>
                  <a:pt x="122402" y="246367"/>
                </a:moveTo>
                <a:lnTo>
                  <a:pt x="92506" y="217665"/>
                </a:lnTo>
                <a:lnTo>
                  <a:pt x="34975" y="275056"/>
                </a:lnTo>
                <a:lnTo>
                  <a:pt x="64211" y="304431"/>
                </a:lnTo>
                <a:lnTo>
                  <a:pt x="122402" y="246367"/>
                </a:lnTo>
                <a:close/>
              </a:path>
              <a:path w="339725" h="339090">
                <a:moveTo>
                  <a:pt x="122402" y="93662"/>
                </a:moveTo>
                <a:lnTo>
                  <a:pt x="64211" y="35471"/>
                </a:lnTo>
                <a:lnTo>
                  <a:pt x="34975" y="64706"/>
                </a:lnTo>
                <a:lnTo>
                  <a:pt x="93052" y="122897"/>
                </a:lnTo>
                <a:lnTo>
                  <a:pt x="122402" y="93662"/>
                </a:lnTo>
                <a:close/>
              </a:path>
              <a:path w="339725" h="339090">
                <a:moveTo>
                  <a:pt x="304342" y="275602"/>
                </a:moveTo>
                <a:lnTo>
                  <a:pt x="246418" y="217665"/>
                </a:lnTo>
                <a:lnTo>
                  <a:pt x="217182" y="246900"/>
                </a:lnTo>
                <a:lnTo>
                  <a:pt x="274980" y="304825"/>
                </a:lnTo>
                <a:lnTo>
                  <a:pt x="304342" y="275602"/>
                </a:lnTo>
                <a:close/>
              </a:path>
              <a:path w="339725" h="339090">
                <a:moveTo>
                  <a:pt x="304342" y="64300"/>
                </a:moveTo>
                <a:lnTo>
                  <a:pt x="275107" y="35064"/>
                </a:lnTo>
                <a:lnTo>
                  <a:pt x="217182" y="93002"/>
                </a:lnTo>
                <a:lnTo>
                  <a:pt x="245745" y="122897"/>
                </a:lnTo>
                <a:lnTo>
                  <a:pt x="304342" y="64300"/>
                </a:lnTo>
                <a:close/>
              </a:path>
              <a:path w="339725" h="339090">
                <a:moveTo>
                  <a:pt x="339572" y="149860"/>
                </a:moveTo>
                <a:lnTo>
                  <a:pt x="190474" y="149860"/>
                </a:lnTo>
                <a:lnTo>
                  <a:pt x="190474" y="0"/>
                </a:lnTo>
                <a:lnTo>
                  <a:pt x="149098" y="0"/>
                </a:lnTo>
                <a:lnTo>
                  <a:pt x="149098" y="149860"/>
                </a:lnTo>
                <a:lnTo>
                  <a:pt x="0" y="149860"/>
                </a:lnTo>
                <a:lnTo>
                  <a:pt x="0" y="190500"/>
                </a:lnTo>
                <a:lnTo>
                  <a:pt x="149098" y="190500"/>
                </a:lnTo>
                <a:lnTo>
                  <a:pt x="149098" y="339090"/>
                </a:lnTo>
                <a:lnTo>
                  <a:pt x="190474" y="339090"/>
                </a:lnTo>
                <a:lnTo>
                  <a:pt x="190474" y="190500"/>
                </a:lnTo>
                <a:lnTo>
                  <a:pt x="339572" y="190500"/>
                </a:lnTo>
                <a:lnTo>
                  <a:pt x="339572" y="149860"/>
                </a:lnTo>
                <a:close/>
              </a:path>
            </a:pathLst>
          </a:custGeom>
          <a:solidFill>
            <a:srgbClr val="0073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5975620" y="10210014"/>
            <a:ext cx="3042920" cy="259686"/>
          </a:xfrm>
          <a:prstGeom prst="rect">
            <a:avLst/>
          </a:prstGeom>
        </p:spPr>
        <p:txBody>
          <a:bodyPr vert="horz" wrap="square" lIns="0" tIns="5715" rIns="0" bIns="0" rtlCol="0" anchor="t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45"/>
              </a:spcBef>
            </a:pPr>
            <a:r>
              <a:rPr sz="1650" spc="-10" dirty="0">
                <a:latin typeface="Montserrat Thin"/>
                <a:cs typeface="Montserrat Thin"/>
              </a:rPr>
              <a:t>Notre-</a:t>
            </a:r>
            <a:r>
              <a:rPr sz="1650" dirty="0">
                <a:latin typeface="Montserrat Thin"/>
                <a:cs typeface="Montserrat Thin"/>
              </a:rPr>
              <a:t>Dame</a:t>
            </a:r>
            <a:r>
              <a:rPr sz="1650" spc="-40" dirty="0">
                <a:latin typeface="Montserrat Thin"/>
                <a:cs typeface="Montserrat Thin"/>
              </a:rPr>
              <a:t> </a:t>
            </a:r>
            <a:r>
              <a:rPr sz="1650" dirty="0">
                <a:latin typeface="Montserrat Thin"/>
                <a:cs typeface="Montserrat Thin"/>
              </a:rPr>
              <a:t>de</a:t>
            </a:r>
            <a:r>
              <a:rPr sz="1650" spc="-40" dirty="0">
                <a:latin typeface="Montserrat Thin"/>
                <a:cs typeface="Montserrat Thin"/>
              </a:rPr>
              <a:t> </a:t>
            </a:r>
            <a:r>
              <a:rPr sz="1650" dirty="0">
                <a:latin typeface="Montserrat Thin"/>
                <a:cs typeface="Montserrat Thin"/>
              </a:rPr>
              <a:t>Bon</a:t>
            </a:r>
            <a:r>
              <a:rPr sz="1650" spc="-35" dirty="0">
                <a:latin typeface="Montserrat Thin"/>
                <a:cs typeface="Montserrat Thin"/>
              </a:rPr>
              <a:t> </a:t>
            </a:r>
            <a:r>
              <a:rPr sz="1650" spc="-10" dirty="0">
                <a:latin typeface="Montserrat Thin"/>
                <a:cs typeface="Montserrat Thin"/>
              </a:rPr>
              <a:t>Secours</a:t>
            </a:r>
            <a:endParaRPr sz="1650">
              <a:latin typeface="Montserrat Thin"/>
              <a:cs typeface="Montserrat Thin"/>
            </a:endParaRPr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id="{620FC071-0D2F-46D8-89ED-2F4C5185B5E5}"/>
              </a:ext>
            </a:extLst>
          </p:cNvPr>
          <p:cNvSpPr txBox="1">
            <a:spLocks/>
          </p:cNvSpPr>
          <p:nvPr/>
        </p:nvSpPr>
        <p:spPr>
          <a:xfrm>
            <a:off x="1302702" y="2299395"/>
            <a:ext cx="16597947" cy="8052717"/>
          </a:xfrm>
          <a:prstGeom prst="rect">
            <a:avLst/>
          </a:prstGeom>
        </p:spPr>
        <p:txBody>
          <a:bodyPr vert="horz" wrap="square" lIns="0" tIns="17145" rIns="0" bIns="0" rtlCol="0" anchor="t"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fr-FR" sz="2800" b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4 + 1 amendements</a:t>
            </a:r>
          </a:p>
          <a:p>
            <a:pPr>
              <a:lnSpc>
                <a:spcPct val="150000"/>
              </a:lnSpc>
              <a:spcAft>
                <a:spcPts val="300"/>
              </a:spcAft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	Suppression de l’obligation</a:t>
            </a:r>
          </a:p>
          <a:p>
            <a:pPr>
              <a:lnSpc>
                <a:spcPct val="150000"/>
              </a:lnSpc>
              <a:spcAft>
                <a:spcPts val="300"/>
              </a:spcAft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	Instauration d’une clause de conscience d’établissement fondée sur le projet associatif</a:t>
            </a:r>
          </a:p>
          <a:p>
            <a:pPr>
              <a:lnSpc>
                <a:spcPct val="150000"/>
              </a:lnSpc>
              <a:spcAft>
                <a:spcPts val="300"/>
              </a:spcAft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	Délocalisation de l’AAM, sous l’égide de l’ARS, en cas de refus de l’établissement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	Faculté, plutôt qu’obligation, d’autoriser l’AAM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	(Groupe Union Centriste) Suppression de l’obligation pour les ESMS privés</a:t>
            </a:r>
            <a:endParaRPr lang="fr-FR" sz="2800" b="1" dirty="0">
              <a:solidFill>
                <a:schemeClr val="tx1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fr-FR" sz="2800" b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A défendre</a:t>
            </a:r>
          </a:p>
          <a:p>
            <a:pPr>
              <a:lnSpc>
                <a:spcPct val="150000"/>
              </a:lnSpc>
              <a:spcAft>
                <a:spcPts val="300"/>
              </a:spcAft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	Au niveau national auprès des médias</a:t>
            </a:r>
          </a:p>
          <a:p>
            <a:pPr>
              <a:lnSpc>
                <a:spcPct val="150000"/>
              </a:lnSpc>
              <a:spcAft>
                <a:spcPts val="300"/>
              </a:spcAft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fr-FR" sz="2800" b="1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Localement auprès de chaque sénateur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		En soulignant le caractère équilibré de l’argumentaire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		En expliquant, sur site, avec l’équipe professionnelle et bénévole, ce qu’est un lieu de vie</a:t>
            </a:r>
          </a:p>
        </p:txBody>
      </p:sp>
      <p:sp>
        <p:nvSpPr>
          <p:cNvPr id="9" name="Espace réservé du numéro de diapositive 6">
            <a:extLst>
              <a:ext uri="{FF2B5EF4-FFF2-40B4-BE49-F238E27FC236}">
                <a16:creationId xmlns:a16="http://schemas.microsoft.com/office/drawing/2014/main" id="{03E9DD3E-8756-4D40-9E84-9F8A42CB3871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15185108" y="9921875"/>
            <a:ext cx="4623943" cy="430887"/>
          </a:xfrm>
        </p:spPr>
        <p:txBody>
          <a:bodyPr/>
          <a:lstStyle/>
          <a:p>
            <a:fld id="{B6F15528-21DE-4FAA-801E-634DDDAF4B2B}" type="slidenum">
              <a:rPr lang="fr-FR" sz="2800" smtClean="0">
                <a:latin typeface="+mn-lt"/>
              </a:rPr>
              <a:t>6</a:t>
            </a:fld>
            <a:endParaRPr lang="fr-FR" sz="2800" dirty="0">
              <a:latin typeface="+mn-lt"/>
            </a:endParaRP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0675C92E-9898-434C-BC96-DB99BE0D85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74191" y="563013"/>
            <a:ext cx="17498695" cy="689291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fr-FR" sz="4400" b="1" spc="110" dirty="0">
                <a:solidFill>
                  <a:schemeClr val="tx1"/>
                </a:solidFill>
              </a:rPr>
              <a:t>Amendements et stratégie</a:t>
            </a:r>
            <a:endParaRPr lang="fr-FR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02480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1494</TotalTime>
  <Words>614</Words>
  <Application>Microsoft Office PowerPoint</Application>
  <PresentationFormat>Personnalisé</PresentationFormat>
  <Paragraphs>70</Paragraphs>
  <Slides>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Calibri</vt:lpstr>
      <vt:lpstr>Montserrat Thin</vt:lpstr>
      <vt:lpstr>Wingdings</vt:lpstr>
      <vt:lpstr>Office Theme</vt:lpstr>
      <vt:lpstr>Session FNISASIC des 21 et 22 janvier 2026 Plaidoyer pour défendre au Sénat la clause d’établissement</vt:lpstr>
      <vt:lpstr>Objectif et argumentaire</vt:lpstr>
      <vt:lpstr>Argumentaire (1) : La fin de vie s’incarne dans un contexte (l’établissement).</vt:lpstr>
      <vt:lpstr>Argumentaire (2) : Soins palliatifs et AAM sont incompatibles en un même lieu.</vt:lpstr>
      <vt:lpstr>Argumentaire (3) : Le pluralisme de notre système de santé est une richesse.</vt:lpstr>
      <vt:lpstr>Amendements et stratégie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Association Notre-Dame de Bon Secours Bureau du 1er décembre 2025  Budget actualisé 2025 Budget prévisionnel 2026</dc:title>
  <dc:creator>Francois Xavier LEJEUNE</dc:creator>
  <cp:lastModifiedBy>Béatrice UHRICH</cp:lastModifiedBy>
  <cp:revision>279</cp:revision>
  <dcterms:created xsi:type="dcterms:W3CDTF">2025-09-16T13:08:17Z</dcterms:created>
  <dcterms:modified xsi:type="dcterms:W3CDTF">2026-03-10T11:43:39Z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2025-09-16T00:00:00Z</vt:filetime>
  </property>
  <property fmtid="{D5CDD505-2E9C-101B-9397-08002B2CF9AE}" pid="3" name="Creator">
    <vt:lpwstr>Adobe InDesign 20.5 (Macintosh)</vt:lpwstr>
  </property>
  <property fmtid="{D5CDD505-2E9C-101B-9397-08002B2CF9AE}" pid="4" name="LastSaved">
    <vt:filetime>2025-09-16T00:00:00Z</vt:filetime>
  </property>
  <property fmtid="{D5CDD505-2E9C-101B-9397-08002B2CF9AE}" pid="5" name="Producer">
    <vt:lpwstr>macOS Version 13.7.6 (assemblage 22H625) Quartz PDFContext</vt:lpwstr>
  </property>
</Properties>
</file>