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4" r:id="rId1"/>
  </p:sldMasterIdLst>
  <p:notesMasterIdLst>
    <p:notesMasterId r:id="rId21"/>
  </p:notesMasterIdLst>
  <p:sldIdLst>
    <p:sldId id="256" r:id="rId2"/>
    <p:sldId id="259" r:id="rId3"/>
    <p:sldId id="274" r:id="rId4"/>
    <p:sldId id="275" r:id="rId5"/>
    <p:sldId id="276" r:id="rId6"/>
    <p:sldId id="277" r:id="rId7"/>
    <p:sldId id="278" r:id="rId8"/>
    <p:sldId id="289" r:id="rId9"/>
    <p:sldId id="286" r:id="rId10"/>
    <p:sldId id="285" r:id="rId11"/>
    <p:sldId id="281" r:id="rId12"/>
    <p:sldId id="282" r:id="rId13"/>
    <p:sldId id="283" r:id="rId14"/>
    <p:sldId id="284" r:id="rId15"/>
    <p:sldId id="288" r:id="rId16"/>
    <p:sldId id="287" r:id="rId17"/>
    <p:sldId id="280" r:id="rId18"/>
    <p:sldId id="279"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96327"/>
  </p:normalViewPr>
  <p:slideViewPr>
    <p:cSldViewPr snapToGrid="0">
      <p:cViewPr varScale="1">
        <p:scale>
          <a:sx n="81" d="100"/>
          <a:sy n="81" d="100"/>
        </p:scale>
        <p:origin x="466" y="6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63ECD-BC4B-4B5A-A2BB-D5C82258F306}" type="datetimeFigureOut">
              <a:rPr lang="fr-FR" smtClean="0"/>
              <a:t>26/03/2026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AE6BA-8C71-4CC0-AC94-A16DC3F49FF1}" type="slidenum">
              <a:rPr lang="fr-FR" smtClean="0"/>
              <a:t>‹N°›</a:t>
            </a:fld>
            <a:endParaRPr lang="fr-FR"/>
          </a:p>
        </p:txBody>
      </p:sp>
    </p:spTree>
    <p:extLst>
      <p:ext uri="{BB962C8B-B14F-4D97-AF65-F5344CB8AC3E}">
        <p14:creationId xmlns:p14="http://schemas.microsoft.com/office/powerpoint/2010/main" val="319768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6DAE6BA-8C71-4CC0-AC94-A16DC3F49FF1}" type="slidenum">
              <a:rPr lang="fr-FR" smtClean="0"/>
              <a:t>18</a:t>
            </a:fld>
            <a:endParaRPr lang="fr-FR"/>
          </a:p>
        </p:txBody>
      </p:sp>
    </p:spTree>
    <p:extLst>
      <p:ext uri="{BB962C8B-B14F-4D97-AF65-F5344CB8AC3E}">
        <p14:creationId xmlns:p14="http://schemas.microsoft.com/office/powerpoint/2010/main" val="403261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403383C-B9A7-4E40-AFF5-7FA58F2D3407}" type="datetime1">
              <a:rPr lang="en-US" smtClean="0"/>
              <a:t>3/26/2026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fr-FR"/>
              <a:t>Session annuelle janvier 2026 Paris</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‹N°›</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grpSp>
    </p:spTree>
    <p:extLst>
      <p:ext uri="{BB962C8B-B14F-4D97-AF65-F5344CB8AC3E}">
        <p14:creationId xmlns:p14="http://schemas.microsoft.com/office/powerpoint/2010/main" val="342560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B2F3B6-1AAD-4147-8B5E-22A5BDEB8940}" type="datetime1">
              <a:rPr lang="en-US" smtClean="0"/>
              <a:t>3/26/2026</a:t>
            </a:fld>
            <a:endParaRPr lang="en-US" dirty="0"/>
          </a:p>
        </p:txBody>
      </p:sp>
      <p:sp>
        <p:nvSpPr>
          <p:cNvPr id="5" name="Footer Placeholder 4"/>
          <p:cNvSpPr>
            <a:spLocks noGrp="1"/>
          </p:cNvSpPr>
          <p:nvPr>
            <p:ph type="ftr" sz="quarter" idx="11"/>
          </p:nvPr>
        </p:nvSpPr>
        <p:spPr/>
        <p:txBody>
          <a:bodyPr/>
          <a:lstStyle/>
          <a:p>
            <a:r>
              <a:rPr lang="fr-FR"/>
              <a:t>Session annuelle janvier 2026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2958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E14E65-8886-44DC-ABAF-91103F753008}" type="datetime1">
              <a:rPr lang="en-US" smtClean="0"/>
              <a:t>3/26/2026</a:t>
            </a:fld>
            <a:endParaRPr lang="en-US" dirty="0"/>
          </a:p>
        </p:txBody>
      </p:sp>
      <p:sp>
        <p:nvSpPr>
          <p:cNvPr id="5" name="Footer Placeholder 4"/>
          <p:cNvSpPr>
            <a:spLocks noGrp="1"/>
          </p:cNvSpPr>
          <p:nvPr>
            <p:ph type="ftr" sz="quarter" idx="11"/>
          </p:nvPr>
        </p:nvSpPr>
        <p:spPr/>
        <p:txBody>
          <a:bodyPr/>
          <a:lstStyle/>
          <a:p>
            <a:r>
              <a:rPr lang="fr-FR"/>
              <a:t>Session annuelle janvier 2026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303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319D6D3-3BD3-4A52-8F47-0070BB648221}" type="datetime1">
              <a:rPr lang="en-US" smtClean="0"/>
              <a:t>3/26/2026</a:t>
            </a:fld>
            <a:endParaRPr lang="en-US" dirty="0"/>
          </a:p>
        </p:txBody>
      </p:sp>
      <p:sp>
        <p:nvSpPr>
          <p:cNvPr id="5" name="Footer Placeholder 4"/>
          <p:cNvSpPr>
            <a:spLocks noGrp="1"/>
          </p:cNvSpPr>
          <p:nvPr>
            <p:ph type="ftr" sz="quarter" idx="11"/>
          </p:nvPr>
        </p:nvSpPr>
        <p:spPr/>
        <p:txBody>
          <a:bodyPr/>
          <a:lstStyle/>
          <a:p>
            <a:r>
              <a:rPr lang="fr-FR"/>
              <a:t>Session annuelle janvier 2026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2787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663656C-99B9-4415-9508-547D5F3FD224}" type="datetime1">
              <a:rPr lang="en-US" smtClean="0"/>
              <a:t>3/26/2026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fr-FR"/>
              <a:t>Session annuelle janvier 2026 Paris</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2042132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75D519B-DF68-486D-9508-31F6AB7BBDCF}" type="datetime1">
              <a:rPr lang="en-US" smtClean="0"/>
              <a:t>3/26/2026</a:t>
            </a:fld>
            <a:endParaRPr lang="en-US" dirty="0"/>
          </a:p>
        </p:txBody>
      </p:sp>
      <p:sp>
        <p:nvSpPr>
          <p:cNvPr id="6" name="Footer Placeholder 5"/>
          <p:cNvSpPr>
            <a:spLocks noGrp="1"/>
          </p:cNvSpPr>
          <p:nvPr>
            <p:ph type="ftr" sz="quarter" idx="11"/>
          </p:nvPr>
        </p:nvSpPr>
        <p:spPr/>
        <p:txBody>
          <a:bodyPr/>
          <a:lstStyle/>
          <a:p>
            <a:r>
              <a:rPr lang="fr-FR"/>
              <a:t>Session annuelle janvier 2026 Paris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351708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E9332F9-CBD8-40EA-A98D-B60B126A27F8}" type="datetime1">
              <a:rPr lang="en-US" smtClean="0"/>
              <a:t>3/26/2026</a:t>
            </a:fld>
            <a:endParaRPr lang="en-US" dirty="0"/>
          </a:p>
        </p:txBody>
      </p:sp>
      <p:sp>
        <p:nvSpPr>
          <p:cNvPr id="8" name="Footer Placeholder 7"/>
          <p:cNvSpPr>
            <a:spLocks noGrp="1"/>
          </p:cNvSpPr>
          <p:nvPr>
            <p:ph type="ftr" sz="quarter" idx="11"/>
          </p:nvPr>
        </p:nvSpPr>
        <p:spPr/>
        <p:txBody>
          <a:bodyPr/>
          <a:lstStyle/>
          <a:p>
            <a:r>
              <a:rPr lang="fr-FR"/>
              <a:t>Session annuelle janvier 2026 Paris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299403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E05D0BA-8E11-4DD3-A965-4B83DF0057EB}" type="datetime1">
              <a:rPr lang="en-US" smtClean="0"/>
              <a:t>3/26/2026</a:t>
            </a:fld>
            <a:endParaRPr lang="en-US" dirty="0"/>
          </a:p>
        </p:txBody>
      </p:sp>
      <p:sp>
        <p:nvSpPr>
          <p:cNvPr id="4" name="Footer Placeholder 3"/>
          <p:cNvSpPr>
            <a:spLocks noGrp="1"/>
          </p:cNvSpPr>
          <p:nvPr>
            <p:ph type="ftr" sz="quarter" idx="11"/>
          </p:nvPr>
        </p:nvSpPr>
        <p:spPr/>
        <p:txBody>
          <a:bodyPr/>
          <a:lstStyle/>
          <a:p>
            <a:r>
              <a:rPr lang="fr-FR"/>
              <a:t>Session annuelle janvier 2026 Paris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866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6C152-BD73-408A-B285-8B467E4E08A2}" type="datetime1">
              <a:rPr lang="en-US" smtClean="0"/>
              <a:t>3/26/2026</a:t>
            </a:fld>
            <a:endParaRPr lang="en-US" dirty="0"/>
          </a:p>
        </p:txBody>
      </p:sp>
      <p:sp>
        <p:nvSpPr>
          <p:cNvPr id="3" name="Footer Placeholder 2"/>
          <p:cNvSpPr>
            <a:spLocks noGrp="1"/>
          </p:cNvSpPr>
          <p:nvPr>
            <p:ph type="ftr" sz="quarter" idx="11"/>
          </p:nvPr>
        </p:nvSpPr>
        <p:spPr/>
        <p:txBody>
          <a:bodyPr/>
          <a:lstStyle/>
          <a:p>
            <a:r>
              <a:rPr lang="fr-FR"/>
              <a:t>Session annuelle janvier 2026 Paris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0269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FECF311-B286-4C7F-9F66-11F4EC41B009}" type="datetime1">
              <a:rPr lang="en-US" smtClean="0"/>
              <a:t>3/26/2026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fr-FR"/>
              <a:t>Session annuelle janvier 2026 Paris</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30054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F05EAE7-C501-44A6-88F4-77146E22F7A9}" type="datetime1">
              <a:rPr lang="en-US" smtClean="0"/>
              <a:t>3/26/2026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fr-FR"/>
              <a:t>Session annuelle janvier 2026 Paris</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958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5BB4C5F-54B4-4483-AD9F-D62B40A0D393}" type="datetime1">
              <a:rPr lang="en-US" smtClean="0"/>
              <a:t>3/26/2026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fr-FR"/>
              <a:t>Session annuelle janvier 2026 Paris</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18887917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824597" y="139263"/>
            <a:ext cx="2717167" cy="866097"/>
          </a:xfrm>
          <a:prstGeom prst="rect">
            <a:avLst/>
          </a:prstGeom>
        </p:spPr>
      </p:pic>
      <p:sp>
        <p:nvSpPr>
          <p:cNvPr id="2" name="Titre 1"/>
          <p:cNvSpPr>
            <a:spLocks noGrp="1"/>
          </p:cNvSpPr>
          <p:nvPr>
            <p:ph type="ctrTitle"/>
          </p:nvPr>
        </p:nvSpPr>
        <p:spPr>
          <a:xfrm>
            <a:off x="1158844" y="1285591"/>
            <a:ext cx="9750582" cy="3675707"/>
          </a:xfrm>
        </p:spPr>
        <p:txBody>
          <a:bodyPr/>
          <a:lstStyle/>
          <a:p>
            <a:pPr>
              <a:lnSpc>
                <a:spcPct val="100000"/>
              </a:lnSpc>
            </a:pPr>
            <a:r>
              <a:rPr lang="fr-FR" sz="4000" b="1" dirty="0">
                <a:solidFill>
                  <a:schemeClr val="accent4">
                    <a:lumMod val="50000"/>
                  </a:schemeClr>
                </a:solidFill>
                <a:latin typeface="Cavolini" panose="03000502040302020204" pitchFamily="66" charset="0"/>
                <a:cs typeface="Cavolini" panose="03000502040302020204" pitchFamily="66" charset="0"/>
              </a:rPr>
              <a:t>Quelle parole, claire et cohérente avec nos valeurs, tenir si l’aide active </a:t>
            </a:r>
            <a:r>
              <a:rPr lang="fr-FR" sz="4400" b="1" dirty="0">
                <a:solidFill>
                  <a:schemeClr val="accent4">
                    <a:lumMod val="50000"/>
                  </a:schemeClr>
                </a:solidFill>
                <a:latin typeface="Cavolini" panose="03000502040302020204" pitchFamily="66" charset="0"/>
                <a:cs typeface="Cavolini" panose="03000502040302020204" pitchFamily="66" charset="0"/>
              </a:rPr>
              <a:t>à mourir venait à être légalisée ?</a:t>
            </a:r>
            <a:br>
              <a:rPr lang="fr-FR" sz="4400" b="1" dirty="0">
                <a:solidFill>
                  <a:schemeClr val="accent4">
                    <a:lumMod val="50000"/>
                  </a:schemeClr>
                </a:solidFill>
                <a:latin typeface="Cavolini" panose="03000502040302020204" pitchFamily="66" charset="0"/>
                <a:cs typeface="Cavolini" panose="03000502040302020204" pitchFamily="66" charset="0"/>
              </a:rPr>
            </a:br>
            <a:r>
              <a:rPr lang="fr-FR" sz="4400" b="1" dirty="0">
                <a:solidFill>
                  <a:schemeClr val="accent5">
                    <a:lumMod val="50000"/>
                  </a:schemeClr>
                </a:solidFill>
                <a:latin typeface="Cavolini" panose="03000502040302020204" pitchFamily="66" charset="0"/>
                <a:cs typeface="Cavolini" panose="03000502040302020204" pitchFamily="66" charset="0"/>
              </a:rPr>
              <a:t>Restons mobilisés !!!</a:t>
            </a:r>
          </a:p>
        </p:txBody>
      </p:sp>
      <p:sp>
        <p:nvSpPr>
          <p:cNvPr id="3" name="Sous-titre 2"/>
          <p:cNvSpPr>
            <a:spLocks noGrp="1"/>
          </p:cNvSpPr>
          <p:nvPr>
            <p:ph type="subTitle" idx="1"/>
          </p:nvPr>
        </p:nvSpPr>
        <p:spPr>
          <a:xfrm>
            <a:off x="1330860" y="5130799"/>
            <a:ext cx="8673427" cy="1322587"/>
          </a:xfrm>
        </p:spPr>
        <p:txBody>
          <a:bodyPr/>
          <a:lstStyle/>
          <a:p>
            <a:r>
              <a:rPr lang="fr-FR" dirty="0">
                <a:solidFill>
                  <a:schemeClr val="accent4">
                    <a:lumMod val="50000"/>
                  </a:schemeClr>
                </a:solidFill>
                <a:latin typeface="Bahnschrift SemiBold SemiConden" panose="020B0502040204020203" pitchFamily="34" charset="0"/>
              </a:rPr>
              <a:t>Mercredi 21 et jeudi 22 janvier 2026</a:t>
            </a:r>
          </a:p>
          <a:p>
            <a:r>
              <a:rPr lang="fr-FR" dirty="0">
                <a:solidFill>
                  <a:schemeClr val="accent4">
                    <a:lumMod val="50000"/>
                  </a:schemeClr>
                </a:solidFill>
                <a:latin typeface="Bahnschrift SemiBold SemiConden" panose="020B0502040204020203" pitchFamily="34" charset="0"/>
              </a:rPr>
              <a:t>95, rue de Sèvres – 75006 PARIS</a:t>
            </a:r>
          </a:p>
        </p:txBody>
      </p:sp>
      <p:sp>
        <p:nvSpPr>
          <p:cNvPr id="5" name="Espace réservé du pied de page 4"/>
          <p:cNvSpPr>
            <a:spLocks noGrp="1"/>
          </p:cNvSpPr>
          <p:nvPr>
            <p:ph type="ftr" sz="quarter" idx="11"/>
          </p:nvPr>
        </p:nvSpPr>
        <p:spPr/>
        <p:txBody>
          <a:bodyPr/>
          <a:lstStyle/>
          <a:p>
            <a:r>
              <a:rPr lang="fr-FR" dirty="0"/>
              <a:t>Session annuelle janvier 2026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70924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D1D30-DF12-5264-ACB7-55E25B264C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68A30A-D043-B386-9415-EAA3A141D284}"/>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Programme jeudi matin</a:t>
            </a:r>
          </a:p>
        </p:txBody>
      </p:sp>
      <p:sp>
        <p:nvSpPr>
          <p:cNvPr id="3" name="Sous-titre 2">
            <a:extLst>
              <a:ext uri="{FF2B5EF4-FFF2-40B4-BE49-F238E27FC236}">
                <a16:creationId xmlns:a16="http://schemas.microsoft.com/office/drawing/2014/main" id="{7BAB57A1-3352-A844-63B9-C49945459886}"/>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 09 h 00 : 	Temps de prière </a:t>
            </a:r>
          </a:p>
          <a:p>
            <a:pPr marL="0" indent="0">
              <a:buNone/>
            </a:pPr>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 09 h 15 :	Ce que nous avons entendu hier</a:t>
            </a:r>
          </a:p>
          <a:p>
            <a:endParaRPr lang="fr-FR" b="1" dirty="0">
              <a:solidFill>
                <a:schemeClr val="accent4">
                  <a:lumMod val="50000"/>
                </a:schemeClr>
              </a:solidFill>
              <a:latin typeface="Cavolini" panose="03000502040302020204" pitchFamily="66" charset="0"/>
              <a:cs typeface="Cavolini" panose="03000502040302020204" pitchFamily="66" charset="0"/>
            </a:endParaRPr>
          </a:p>
          <a:p>
            <a:pPr lvl="1"/>
            <a:r>
              <a:rPr lang="fr-FR" b="1" dirty="0">
                <a:solidFill>
                  <a:schemeClr val="accent4">
                    <a:lumMod val="50000"/>
                  </a:schemeClr>
                </a:solidFill>
                <a:latin typeface="Cavolini" panose="03000502040302020204" pitchFamily="66" charset="0"/>
                <a:cs typeface="Cavolini" panose="03000502040302020204" pitchFamily="66" charset="0"/>
              </a:rPr>
              <a:t>De la part d’Isabelle et Emmanuelle</a:t>
            </a:r>
          </a:p>
          <a:p>
            <a:pPr lvl="1"/>
            <a:r>
              <a:rPr lang="fr-FR" b="1" dirty="0">
                <a:solidFill>
                  <a:schemeClr val="accent4">
                    <a:lumMod val="50000"/>
                  </a:schemeClr>
                </a:solidFill>
                <a:latin typeface="Cavolini" panose="03000502040302020204" pitchFamily="66" charset="0"/>
                <a:cs typeface="Cavolini" panose="03000502040302020204" pitchFamily="66" charset="0"/>
              </a:rPr>
              <a:t>De la part de Sr Régine</a:t>
            </a:r>
          </a:p>
          <a:p>
            <a:pPr lvl="1"/>
            <a:r>
              <a:rPr lang="fr-FR" b="1" dirty="0">
                <a:solidFill>
                  <a:schemeClr val="accent4">
                    <a:lumMod val="50000"/>
                  </a:schemeClr>
                </a:solidFill>
                <a:latin typeface="Cavolini" panose="03000502040302020204" pitchFamily="66" charset="0"/>
                <a:cs typeface="Cavolini" panose="03000502040302020204" pitchFamily="66" charset="0"/>
              </a:rPr>
              <a:t>De la part D’Erwan Le </a:t>
            </a:r>
            <a:r>
              <a:rPr lang="fr-FR" b="1" dirty="0" err="1">
                <a:solidFill>
                  <a:schemeClr val="accent4">
                    <a:lumMod val="50000"/>
                  </a:schemeClr>
                </a:solidFill>
                <a:latin typeface="Cavolini" panose="03000502040302020204" pitchFamily="66" charset="0"/>
                <a:cs typeface="Cavolini" panose="03000502040302020204" pitchFamily="66" charset="0"/>
              </a:rPr>
              <a:t>Morhedec</a:t>
            </a:r>
            <a:endParaRPr lang="fr-FR" b="1" dirty="0">
              <a:solidFill>
                <a:schemeClr val="accent4">
                  <a:lumMod val="50000"/>
                </a:schemeClr>
              </a:solidFill>
              <a:latin typeface="Cavolini" panose="03000502040302020204" pitchFamily="66" charset="0"/>
              <a:cs typeface="Cavolini" panose="03000502040302020204" pitchFamily="66" charset="0"/>
            </a:endParaRPr>
          </a:p>
          <a:p>
            <a:pPr lvl="1"/>
            <a:r>
              <a:rPr lang="fr-FR" b="1" dirty="0">
                <a:solidFill>
                  <a:schemeClr val="accent4">
                    <a:lumMod val="50000"/>
                  </a:schemeClr>
                </a:solidFill>
                <a:latin typeface="Cavolini" panose="03000502040302020204" pitchFamily="66" charset="0"/>
                <a:cs typeface="Cavolini" panose="03000502040302020204" pitchFamily="66" charset="0"/>
              </a:rPr>
              <a:t>De la part d’Emmanuel Hirsch</a:t>
            </a:r>
          </a:p>
          <a:p>
            <a:pPr lvl="1"/>
            <a:r>
              <a:rPr lang="fr-FR" b="1" dirty="0">
                <a:solidFill>
                  <a:schemeClr val="accent4">
                    <a:lumMod val="50000"/>
                  </a:schemeClr>
                </a:solidFill>
                <a:latin typeface="Cavolini" panose="03000502040302020204" pitchFamily="66" charset="0"/>
                <a:cs typeface="Cavolini" panose="03000502040302020204" pitchFamily="66" charset="0"/>
              </a:rPr>
              <a:t>De la part de Mgr Gosselin et Yann Le Lay</a:t>
            </a:r>
            <a:endParaRPr lang="fr-FR" b="1" dirty="0">
              <a:solidFill>
                <a:schemeClr val="accent5">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E52BFDFD-90A6-4232-8D2C-119F1642754B}"/>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10CB671D-027A-C670-77C4-EAAA2AFFAB72}"/>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4" name="Image 3">
            <a:extLst>
              <a:ext uri="{FF2B5EF4-FFF2-40B4-BE49-F238E27FC236}">
                <a16:creationId xmlns:a16="http://schemas.microsoft.com/office/drawing/2014/main" id="{93F1CBC6-068D-7570-8E6D-55D5EF5CAFA9}"/>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420516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8BB6D-51C8-7721-68F3-E072A79796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FB54C9-47B9-C974-4899-F1E82CDFCF57}"/>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A Jeanne Garnier</a:t>
            </a:r>
          </a:p>
        </p:txBody>
      </p:sp>
      <p:sp>
        <p:nvSpPr>
          <p:cNvPr id="3" name="Sous-titre 2">
            <a:extLst>
              <a:ext uri="{FF2B5EF4-FFF2-40B4-BE49-F238E27FC236}">
                <a16:creationId xmlns:a16="http://schemas.microsoft.com/office/drawing/2014/main" id="{588ED28E-2599-FCCC-0D74-6EBD09084EE3}"/>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 Temps de parole donné aux équipes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Pour que chacun s’approprie ses propres convictions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En veillant à la qualité de l’information aux patients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En veillant au recrutement des médecins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En s’inquiétant de la confusion introduite par le Sénat et en confirmant que des soins palliatifs « bien faits » font grandement diminuer le recours à la sédation profonde et continue</a:t>
            </a:r>
            <a:endParaRPr lang="fr-FR" b="1" dirty="0">
              <a:solidFill>
                <a:schemeClr val="accent5">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574C80BB-D695-9DE1-4378-55C927C53080}"/>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ACED7B23-52FF-D863-F623-5201FF438E0C}"/>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4" name="Image 3">
            <a:extLst>
              <a:ext uri="{FF2B5EF4-FFF2-40B4-BE49-F238E27FC236}">
                <a16:creationId xmlns:a16="http://schemas.microsoft.com/office/drawing/2014/main" id="{78BA377A-A51B-CBAD-0B18-EE4351AC127C}"/>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419575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8B3B-D78E-F17E-23AA-830EF296D7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775821A-F22B-4A2E-E8E9-360022E05EDD}"/>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Sr Régine</a:t>
            </a:r>
          </a:p>
        </p:txBody>
      </p:sp>
      <p:sp>
        <p:nvSpPr>
          <p:cNvPr id="3" name="Sous-titre 2">
            <a:extLst>
              <a:ext uri="{FF2B5EF4-FFF2-40B4-BE49-F238E27FC236}">
                <a16:creationId xmlns:a16="http://schemas.microsoft.com/office/drawing/2014/main" id="{63740F83-74C4-00B8-ECE0-1D3E3A7C51A6}"/>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L’application de la loi en Belgique est assez « souple »</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Cette réalité permet de continuer à « être ce que nous sommes »</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Nous ne ferons pas, nous ne laisserons pas faire, euthanasie et soins palliatifs dans nos établissements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Cette position nous oblige à une grande cohérence, à une grande qualité dans notre accompagnement</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La présence de Sœurs dans les établissements incarne ce choix</a:t>
            </a:r>
            <a:endParaRPr lang="fr-FR" b="1" dirty="0">
              <a:solidFill>
                <a:schemeClr val="accent5">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404B24E3-A0A8-A59E-058E-2BA96856D299}"/>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73DC1191-95D5-883D-A684-0674769473A0}"/>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4" name="Image 3">
            <a:extLst>
              <a:ext uri="{FF2B5EF4-FFF2-40B4-BE49-F238E27FC236}">
                <a16:creationId xmlns:a16="http://schemas.microsoft.com/office/drawing/2014/main" id="{833179C0-84F5-7E33-E28F-F5A43C769805}"/>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9751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E2973-A9F6-0C80-0ED2-A34BDA2033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DC8EBE-34FE-6E75-E989-F2F5F7416C17}"/>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Erwan Le </a:t>
            </a:r>
            <a:r>
              <a:rPr lang="fr-FR" b="1" dirty="0" err="1">
                <a:solidFill>
                  <a:schemeClr val="accent4">
                    <a:lumMod val="50000"/>
                  </a:schemeClr>
                </a:solidFill>
                <a:latin typeface="Cavolini" panose="03000502040302020204" pitchFamily="66" charset="0"/>
                <a:cs typeface="Cavolini" panose="03000502040302020204" pitchFamily="66" charset="0"/>
              </a:rPr>
              <a:t>Morhedec</a:t>
            </a:r>
            <a:endParaRPr lang="fr-FR" b="1" dirty="0">
              <a:solidFill>
                <a:schemeClr val="accent4">
                  <a:lumMod val="50000"/>
                </a:schemeClr>
              </a:solidFill>
              <a:latin typeface="Cavolini" panose="03000502040302020204" pitchFamily="66" charset="0"/>
              <a:cs typeface="Cavolini" panose="03000502040302020204" pitchFamily="66" charset="0"/>
            </a:endParaRPr>
          </a:p>
        </p:txBody>
      </p:sp>
      <p:sp>
        <p:nvSpPr>
          <p:cNvPr id="3" name="Sous-titre 2">
            <a:extLst>
              <a:ext uri="{FF2B5EF4-FFF2-40B4-BE49-F238E27FC236}">
                <a16:creationId xmlns:a16="http://schemas.microsoft.com/office/drawing/2014/main" id="{7D075957-B444-9487-1CBF-1B9DFF73A183}"/>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Souligne les incohérences d’un texte qui dit tout et son contraire</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Souligne que le Sénat ne le modifie qu’à la marge, et pas toujours de façon claire</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Souligne que la « résistance » est une voie pour nous, sachant que le chemin sera long et complexe. Il faudra peut-être d’abord accepter d’être poursuivis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Le combat n’est pas terminé… L’opinion a évolué depuis mai 2025… </a:t>
            </a:r>
          </a:p>
          <a:p>
            <a:endParaRPr lang="fr-FR" b="1" dirty="0">
              <a:solidFill>
                <a:schemeClr val="accent4">
                  <a:lumMod val="50000"/>
                </a:schemeClr>
              </a:solidFill>
              <a:latin typeface="Cavolini" panose="03000502040302020204" pitchFamily="66" charset="0"/>
              <a:cs typeface="Cavolini" panose="03000502040302020204" pitchFamily="66" charset="0"/>
            </a:endParaRPr>
          </a:p>
          <a:p>
            <a:endParaRPr lang="fr-FR" b="1" dirty="0">
              <a:solidFill>
                <a:schemeClr val="accent5">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687E3C1B-FE89-4B09-9C87-FD940BEA0040}"/>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BCBBC50D-C1A6-85FD-05D1-D3270EF852B9}"/>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4" name="Image 3">
            <a:extLst>
              <a:ext uri="{FF2B5EF4-FFF2-40B4-BE49-F238E27FC236}">
                <a16:creationId xmlns:a16="http://schemas.microsoft.com/office/drawing/2014/main" id="{59972367-3D80-4B14-6AF9-68EFFB8E08D2}"/>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237520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F6887-33AF-526C-A83D-DEEE39F233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9AC08E6-1942-4151-8326-250DE4620AD5}"/>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Emmanuel HIRSCH</a:t>
            </a:r>
          </a:p>
        </p:txBody>
      </p:sp>
      <p:sp>
        <p:nvSpPr>
          <p:cNvPr id="3" name="Sous-titre 2">
            <a:extLst>
              <a:ext uri="{FF2B5EF4-FFF2-40B4-BE49-F238E27FC236}">
                <a16:creationId xmlns:a16="http://schemas.microsoft.com/office/drawing/2014/main" id="{B01CA40B-CBEC-616E-A3CF-058A162B3FF1}"/>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Nous sommes entrés depuis des années dans un hiver de l’éthique</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Comment des responsables politiques peuvent-ils voter de tels textes ???</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Nous avons, nous, une responsabilité majeure</a:t>
            </a:r>
          </a:p>
          <a:p>
            <a:pPr lvl="1"/>
            <a:r>
              <a:rPr lang="fr-FR" b="1" dirty="0">
                <a:solidFill>
                  <a:schemeClr val="accent4">
                    <a:lumMod val="50000"/>
                  </a:schemeClr>
                </a:solidFill>
                <a:latin typeface="Cavolini" panose="03000502040302020204" pitchFamily="66" charset="0"/>
                <a:cs typeface="Cavolini" panose="03000502040302020204" pitchFamily="66" charset="0"/>
              </a:rPr>
              <a:t>Restons ce que nous sommes, défendons nos convictions</a:t>
            </a:r>
          </a:p>
          <a:p>
            <a:pPr lvl="1"/>
            <a:r>
              <a:rPr lang="fr-FR" b="1" dirty="0">
                <a:solidFill>
                  <a:schemeClr val="accent4">
                    <a:lumMod val="50000"/>
                  </a:schemeClr>
                </a:solidFill>
                <a:latin typeface="Cavolini" panose="03000502040302020204" pitchFamily="66" charset="0"/>
                <a:cs typeface="Cavolini" panose="03000502040302020204" pitchFamily="66" charset="0"/>
              </a:rPr>
              <a:t>Mettons en lumière notre patrimoine </a:t>
            </a:r>
          </a:p>
          <a:p>
            <a:pPr lvl="1"/>
            <a:r>
              <a:rPr lang="fr-FR" b="1" dirty="0">
                <a:solidFill>
                  <a:schemeClr val="accent4">
                    <a:lumMod val="50000"/>
                  </a:schemeClr>
                </a:solidFill>
                <a:latin typeface="Cavolini" panose="03000502040302020204" pitchFamily="66" charset="0"/>
                <a:cs typeface="Cavolini" panose="03000502040302020204" pitchFamily="66" charset="0"/>
              </a:rPr>
              <a:t>Continuons le combat</a:t>
            </a:r>
          </a:p>
          <a:p>
            <a:pPr lvl="1"/>
            <a:r>
              <a:rPr lang="fr-FR" b="1" dirty="0">
                <a:solidFill>
                  <a:schemeClr val="accent4">
                    <a:lumMod val="50000"/>
                  </a:schemeClr>
                </a:solidFill>
                <a:latin typeface="Cavolini" panose="03000502040302020204" pitchFamily="66" charset="0"/>
                <a:cs typeface="Cavolini" panose="03000502040302020204" pitchFamily="66" charset="0"/>
              </a:rPr>
              <a:t>Les mentalités évoluent sur le sujet</a:t>
            </a:r>
          </a:p>
          <a:p>
            <a:pPr lvl="1"/>
            <a:r>
              <a:rPr lang="fr-FR" b="1" dirty="0">
                <a:solidFill>
                  <a:schemeClr val="accent4">
                    <a:lumMod val="50000"/>
                  </a:schemeClr>
                </a:solidFill>
                <a:latin typeface="Cavolini" panose="03000502040302020204" pitchFamily="66" charset="0"/>
                <a:cs typeface="Cavolini" panose="03000502040302020204" pitchFamily="66" charset="0"/>
              </a:rPr>
              <a:t>Exerçons-nous au discernement éthique</a:t>
            </a:r>
          </a:p>
          <a:p>
            <a:pPr lvl="1"/>
            <a:r>
              <a:rPr lang="fr-FR" b="1" dirty="0">
                <a:solidFill>
                  <a:schemeClr val="accent4">
                    <a:lumMod val="50000"/>
                  </a:schemeClr>
                </a:solidFill>
                <a:latin typeface="Cavolini" panose="03000502040302020204" pitchFamily="66" charset="0"/>
                <a:cs typeface="Cavolini" panose="03000502040302020204" pitchFamily="66" charset="0"/>
              </a:rPr>
              <a:t>Nous sommes l’avenir, pas le passé</a:t>
            </a:r>
          </a:p>
          <a:p>
            <a:endParaRPr lang="fr-FR" b="1" dirty="0">
              <a:solidFill>
                <a:schemeClr val="accent4">
                  <a:lumMod val="50000"/>
                </a:schemeClr>
              </a:solidFill>
              <a:latin typeface="Cavolini" panose="03000502040302020204" pitchFamily="66" charset="0"/>
              <a:cs typeface="Cavolini" panose="03000502040302020204" pitchFamily="66" charset="0"/>
            </a:endParaRPr>
          </a:p>
          <a:p>
            <a:endParaRPr lang="fr-FR" b="1" dirty="0">
              <a:solidFill>
                <a:schemeClr val="accent4">
                  <a:lumMod val="50000"/>
                </a:schemeClr>
              </a:solidFill>
              <a:latin typeface="Cavolini" panose="03000502040302020204" pitchFamily="66" charset="0"/>
              <a:cs typeface="Cavolini" panose="03000502040302020204" pitchFamily="66" charset="0"/>
            </a:endParaRPr>
          </a:p>
          <a:p>
            <a:endParaRPr lang="fr-FR" b="1" dirty="0">
              <a:solidFill>
                <a:schemeClr val="accent4">
                  <a:lumMod val="50000"/>
                </a:schemeClr>
              </a:solidFill>
              <a:latin typeface="Cavolini" panose="03000502040302020204" pitchFamily="66" charset="0"/>
              <a:cs typeface="Cavolini" panose="03000502040302020204" pitchFamily="66" charset="0"/>
            </a:endParaRPr>
          </a:p>
          <a:p>
            <a:endParaRPr lang="fr-FR" b="1" dirty="0">
              <a:solidFill>
                <a:schemeClr val="accent5">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1CD37C21-AC73-2D49-56DA-1A316DFA418E}"/>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D3060C54-8067-2ABA-CBFF-A1FC9723180D}"/>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4" name="Image 3">
            <a:extLst>
              <a:ext uri="{FF2B5EF4-FFF2-40B4-BE49-F238E27FC236}">
                <a16:creationId xmlns:a16="http://schemas.microsoft.com/office/drawing/2014/main" id="{C91E1306-7FF3-C523-7ECE-8D69AD9AE886}"/>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20082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6CF8F-7E0A-3A74-FE43-43CF2645103D}"/>
            </a:ext>
          </a:extLst>
        </p:cNvPr>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CBA8E58-E39B-6972-AE6E-4B16C2059F2B}"/>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84C723FC-FD5B-43D2-B443-F25395E871B3}"/>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4" name="Image 3">
            <a:extLst>
              <a:ext uri="{FF2B5EF4-FFF2-40B4-BE49-F238E27FC236}">
                <a16:creationId xmlns:a16="http://schemas.microsoft.com/office/drawing/2014/main" id="{6821C8EF-3102-DF96-842D-8C9FD78551A8}"/>
              </a:ext>
            </a:extLst>
          </p:cNvPr>
          <p:cNvPicPr>
            <a:picLocks noChangeAspect="1"/>
          </p:cNvPicPr>
          <p:nvPr/>
        </p:nvPicPr>
        <p:blipFill>
          <a:blip r:embed="rId2"/>
          <a:stretch>
            <a:fillRect/>
          </a:stretch>
        </p:blipFill>
        <p:spPr>
          <a:xfrm>
            <a:off x="10619715" y="108641"/>
            <a:ext cx="1432339" cy="456558"/>
          </a:xfrm>
          <a:prstGeom prst="rect">
            <a:avLst/>
          </a:prstGeom>
        </p:spPr>
      </p:pic>
      <p:pic>
        <p:nvPicPr>
          <p:cNvPr id="10" name="Image 9" descr="Une image contenant texte, journal, Visage humain, homme&#10;&#10;Le contenu généré par l’IA peut être incorrect.">
            <a:extLst>
              <a:ext uri="{FF2B5EF4-FFF2-40B4-BE49-F238E27FC236}">
                <a16:creationId xmlns:a16="http://schemas.microsoft.com/office/drawing/2014/main" id="{35CD1088-4669-0CCB-422A-2940EE00838B}"/>
              </a:ext>
            </a:extLst>
          </p:cNvPr>
          <p:cNvPicPr>
            <a:picLocks noChangeAspect="1"/>
          </p:cNvPicPr>
          <p:nvPr/>
        </p:nvPicPr>
        <p:blipFill>
          <a:blip r:embed="rId3"/>
          <a:stretch>
            <a:fillRect/>
          </a:stretch>
        </p:blipFill>
        <p:spPr>
          <a:xfrm>
            <a:off x="1506486" y="0"/>
            <a:ext cx="8767193" cy="6813958"/>
          </a:xfrm>
          <a:prstGeom prst="rect">
            <a:avLst/>
          </a:prstGeom>
        </p:spPr>
      </p:pic>
    </p:spTree>
    <p:extLst>
      <p:ext uri="{BB962C8B-B14F-4D97-AF65-F5344CB8AC3E}">
        <p14:creationId xmlns:p14="http://schemas.microsoft.com/office/powerpoint/2010/main" val="561540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48E7D-A79C-EE77-2C27-7A7B9A37126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558030-1886-FD01-E218-2D6CE14541DF}"/>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Mgr Gosselin et Yann Le Lay</a:t>
            </a:r>
          </a:p>
        </p:txBody>
      </p:sp>
      <p:sp>
        <p:nvSpPr>
          <p:cNvPr id="3" name="Sous-titre 2">
            <a:extLst>
              <a:ext uri="{FF2B5EF4-FFF2-40B4-BE49-F238E27FC236}">
                <a16:creationId xmlns:a16="http://schemas.microsoft.com/office/drawing/2014/main" id="{A926B9C9-CFC8-C88E-35B5-E7ED41720C58}"/>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Continuons le combat, dans la joie et la détermination</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Les évêques s’engagent, invitent, suscitent</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Ayons le courage de la fidélité à ce que nous sommes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Soyons présents à la faiblesse, à la vulnérabilité, à ceux qui ne comptent pas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Dénonçons des logiques économiques non avouées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Continuons à échanger entre nous, à travailler les arguments</a:t>
            </a:r>
          </a:p>
          <a:p>
            <a:endParaRPr lang="fr-FR" b="1" dirty="0">
              <a:solidFill>
                <a:schemeClr val="accent4">
                  <a:lumMod val="50000"/>
                </a:schemeClr>
              </a:solidFill>
              <a:latin typeface="Cavolini" panose="03000502040302020204" pitchFamily="66" charset="0"/>
              <a:cs typeface="Cavolini" panose="03000502040302020204" pitchFamily="66" charset="0"/>
            </a:endParaRPr>
          </a:p>
          <a:p>
            <a:endParaRPr lang="fr-FR" b="1" dirty="0">
              <a:solidFill>
                <a:schemeClr val="accent4">
                  <a:lumMod val="50000"/>
                </a:schemeClr>
              </a:solidFill>
              <a:latin typeface="Cavolini" panose="03000502040302020204" pitchFamily="66" charset="0"/>
              <a:cs typeface="Cavolini" panose="03000502040302020204" pitchFamily="66" charset="0"/>
            </a:endParaRPr>
          </a:p>
          <a:p>
            <a:endParaRPr lang="fr-FR" b="1" dirty="0">
              <a:solidFill>
                <a:schemeClr val="accent4">
                  <a:lumMod val="50000"/>
                </a:schemeClr>
              </a:solidFill>
              <a:latin typeface="Cavolini" panose="03000502040302020204" pitchFamily="66" charset="0"/>
              <a:cs typeface="Cavolini" panose="03000502040302020204" pitchFamily="66" charset="0"/>
            </a:endParaRPr>
          </a:p>
          <a:p>
            <a:endParaRPr lang="fr-FR" b="1" dirty="0">
              <a:solidFill>
                <a:schemeClr val="accent5">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A83CBA1C-237C-A19A-5253-42891E8A97E3}"/>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877E3153-8F16-9A15-E765-0ADD662F8419}"/>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4" name="Image 3">
            <a:extLst>
              <a:ext uri="{FF2B5EF4-FFF2-40B4-BE49-F238E27FC236}">
                <a16:creationId xmlns:a16="http://schemas.microsoft.com/office/drawing/2014/main" id="{6FB3A0DC-F812-2FE2-D8CA-B3B975C50869}"/>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348938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6D3CF-47BF-2F81-E514-4A3D024397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26AD376-CA4B-F43D-FE6F-2408F292ECAC}"/>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Programme jeudi matin</a:t>
            </a:r>
          </a:p>
        </p:txBody>
      </p:sp>
      <p:sp>
        <p:nvSpPr>
          <p:cNvPr id="3" name="Sous-titre 2">
            <a:extLst>
              <a:ext uri="{FF2B5EF4-FFF2-40B4-BE49-F238E27FC236}">
                <a16:creationId xmlns:a16="http://schemas.microsoft.com/office/drawing/2014/main" id="{C045FD8D-B8B1-80E3-F5D5-BB3D4F8D7DA8}"/>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 09 h 00 : 	Temps de prière </a:t>
            </a:r>
          </a:p>
          <a:p>
            <a:pPr marL="0" indent="0">
              <a:buNone/>
            </a:pPr>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 09 h 15 :	Paroles d’acteurs :</a:t>
            </a:r>
          </a:p>
          <a:p>
            <a:pPr>
              <a:buFont typeface="Arial" panose="020B0604020202020204" pitchFamily="34" charset="0"/>
              <a:buChar char="•"/>
            </a:pPr>
            <a:r>
              <a:rPr lang="fr-FR" b="1" dirty="0">
                <a:solidFill>
                  <a:schemeClr val="accent5">
                    <a:lumMod val="50000"/>
                  </a:schemeClr>
                </a:solidFill>
                <a:latin typeface="Cavolini" panose="03000502040302020204" pitchFamily="66" charset="0"/>
                <a:cs typeface="Cavolini" panose="03000502040302020204" pitchFamily="66" charset="0"/>
              </a:rPr>
              <a:t>Où en sommes-nous ? Que faisons-nous aujourd’hui avant la légalisation de la mort provoquée ? </a:t>
            </a:r>
          </a:p>
          <a:p>
            <a:pPr>
              <a:buFont typeface="Arial" panose="020B0604020202020204" pitchFamily="34" charset="0"/>
              <a:buChar char="•"/>
            </a:pPr>
            <a:r>
              <a:rPr lang="fr-FR" b="1" dirty="0">
                <a:solidFill>
                  <a:schemeClr val="accent5">
                    <a:lumMod val="50000"/>
                  </a:schemeClr>
                </a:solidFill>
                <a:latin typeface="Cavolini" panose="03000502040302020204" pitchFamily="66" charset="0"/>
                <a:cs typeface="Cavolini" panose="03000502040302020204" pitchFamily="66" charset="0"/>
              </a:rPr>
              <a:t>Quelles actions mettons-nous en place ? </a:t>
            </a:r>
          </a:p>
          <a:p>
            <a:pPr>
              <a:buFont typeface="Arial" panose="020B0604020202020204" pitchFamily="34" charset="0"/>
              <a:buChar char="•"/>
            </a:pPr>
            <a:r>
              <a:rPr lang="fr-FR" b="1" dirty="0">
                <a:solidFill>
                  <a:schemeClr val="accent5">
                    <a:lumMod val="50000"/>
                  </a:schemeClr>
                </a:solidFill>
                <a:latin typeface="Cavolini" panose="03000502040302020204" pitchFamily="66" charset="0"/>
                <a:cs typeface="Cavolini" panose="03000502040302020204" pitchFamily="66" charset="0"/>
              </a:rPr>
              <a:t>Quelles actions, quelles réflexions dans le travail avec les équipes, dans la construction et la diffusion des positions du CA ?</a:t>
            </a:r>
          </a:p>
          <a:p>
            <a:pPr>
              <a:buFont typeface="Arial" panose="020B0604020202020204" pitchFamily="34" charset="0"/>
              <a:buChar char="•"/>
            </a:pPr>
            <a:r>
              <a:rPr lang="fr-FR" b="1" dirty="0">
                <a:solidFill>
                  <a:schemeClr val="accent5">
                    <a:lumMod val="50000"/>
                  </a:schemeClr>
                </a:solidFill>
                <a:latin typeface="Cavolini" panose="03000502040302020204" pitchFamily="66" charset="0"/>
                <a:cs typeface="Cavolini" panose="03000502040302020204" pitchFamily="66" charset="0"/>
              </a:rPr>
              <a:t>Dans d’éventuelles initiatives, dans les questionnements, dans l’amélioration de la qualité de notre accompagnement pour éviter les demandes ?</a:t>
            </a:r>
          </a:p>
          <a:p>
            <a:pPr>
              <a:buFont typeface="Arial" panose="020B0604020202020204" pitchFamily="34" charset="0"/>
              <a:buChar char="•"/>
            </a:pPr>
            <a:r>
              <a:rPr lang="fr-FR" b="1" dirty="0">
                <a:solidFill>
                  <a:schemeClr val="accent5">
                    <a:lumMod val="50000"/>
                  </a:schemeClr>
                </a:solidFill>
                <a:latin typeface="Cavolini" panose="03000502040302020204" pitchFamily="66" charset="0"/>
                <a:cs typeface="Cavolini" panose="03000502040302020204" pitchFamily="66" charset="0"/>
              </a:rPr>
              <a:t>Quels questionnements en interne, dans la réflexion des CA ?</a:t>
            </a:r>
          </a:p>
        </p:txBody>
      </p:sp>
      <p:sp>
        <p:nvSpPr>
          <p:cNvPr id="5" name="Espace réservé du pied de page 4">
            <a:extLst>
              <a:ext uri="{FF2B5EF4-FFF2-40B4-BE49-F238E27FC236}">
                <a16:creationId xmlns:a16="http://schemas.microsoft.com/office/drawing/2014/main" id="{05A0C784-499C-7E4D-9AD1-1E0B691FB445}"/>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F20A5BC3-D426-695D-F844-DD75E59471C7}"/>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4" name="Image 3">
            <a:extLst>
              <a:ext uri="{FF2B5EF4-FFF2-40B4-BE49-F238E27FC236}">
                <a16:creationId xmlns:a16="http://schemas.microsoft.com/office/drawing/2014/main" id="{745D7EB8-41D4-D9BB-9693-6BD591A07EFC}"/>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278548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C205F-9EEE-D997-BD46-85E4C177F3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F7C876-11D4-E064-0BA5-53D71420BDFC}"/>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Programme jeudi après-midi</a:t>
            </a:r>
          </a:p>
        </p:txBody>
      </p:sp>
      <p:sp>
        <p:nvSpPr>
          <p:cNvPr id="3" name="Sous-titre 2">
            <a:extLst>
              <a:ext uri="{FF2B5EF4-FFF2-40B4-BE49-F238E27FC236}">
                <a16:creationId xmlns:a16="http://schemas.microsoft.com/office/drawing/2014/main" id="{B7EC0127-309B-9AF2-FBCB-92F13F1D76AE}"/>
              </a:ext>
            </a:extLst>
          </p:cNvPr>
          <p:cNvSpPr>
            <a:spLocks noGrp="1"/>
          </p:cNvSpPr>
          <p:nvPr>
            <p:ph idx="1"/>
          </p:nvPr>
        </p:nvSpPr>
        <p:spPr>
          <a:xfrm>
            <a:off x="1232025" y="1835062"/>
            <a:ext cx="10483157" cy="4157689"/>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 14 h 00 : 	En ateliers :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Que retenir comme </a:t>
            </a:r>
            <a:r>
              <a:rPr lang="fr-FR" b="1" u="sng" dirty="0">
                <a:solidFill>
                  <a:schemeClr val="accent5">
                    <a:lumMod val="50000"/>
                  </a:schemeClr>
                </a:solidFill>
                <a:latin typeface="Cavolini" panose="03000502040302020204" pitchFamily="66" charset="0"/>
                <a:cs typeface="Cavolini" panose="03000502040302020204" pitchFamily="66" charset="0"/>
              </a:rPr>
              <a:t>éventuelles</a:t>
            </a:r>
            <a:r>
              <a:rPr lang="fr-FR" b="1" dirty="0">
                <a:solidFill>
                  <a:schemeClr val="accent5">
                    <a:lumMod val="50000"/>
                  </a:schemeClr>
                </a:solidFill>
                <a:latin typeface="Cavolini" panose="03000502040302020204" pitchFamily="66" charset="0"/>
                <a:cs typeface="Cavolini" panose="03000502040302020204" pitchFamily="66" charset="0"/>
              </a:rPr>
              <a:t> positions communes proposées aux adhérents de la FNISASIC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Que nous manque-t-il pour aller plus loin ?</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14 h 45 : 	Table ronde: </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15 h 30 : 	Conclusions et fin de la session.</a:t>
            </a:r>
          </a:p>
          <a:p>
            <a:endParaRPr lang="fr-FR" b="1" dirty="0">
              <a:solidFill>
                <a:schemeClr val="accent5">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16BE337B-E2B3-BBD0-1ED0-7BB8C544F4EE}"/>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D8753604-C8A9-B636-CEB5-C69554C623E5}"/>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4" name="Image 3">
            <a:extLst>
              <a:ext uri="{FF2B5EF4-FFF2-40B4-BE49-F238E27FC236}">
                <a16:creationId xmlns:a16="http://schemas.microsoft.com/office/drawing/2014/main" id="{7241D10A-0441-9334-6A20-B385292849D0}"/>
              </a:ext>
            </a:extLst>
          </p:cNvPr>
          <p:cNvPicPr>
            <a:picLocks noChangeAspect="1"/>
          </p:cNvPicPr>
          <p:nvPr/>
        </p:nvPicPr>
        <p:blipFill>
          <a:blip r:embed="rId3"/>
          <a:stretch>
            <a:fillRect/>
          </a:stretch>
        </p:blipFill>
        <p:spPr>
          <a:xfrm>
            <a:off x="10619715" y="108641"/>
            <a:ext cx="1432339" cy="456558"/>
          </a:xfrm>
          <a:prstGeom prst="rect">
            <a:avLst/>
          </a:prstGeom>
        </p:spPr>
      </p:pic>
      <p:sp>
        <p:nvSpPr>
          <p:cNvPr id="7" name="ZoneTexte 6">
            <a:extLst>
              <a:ext uri="{FF2B5EF4-FFF2-40B4-BE49-F238E27FC236}">
                <a16:creationId xmlns:a16="http://schemas.microsoft.com/office/drawing/2014/main" id="{8EB1E7E3-8791-E3D4-2CB4-ECBC8CD0DD33}"/>
              </a:ext>
            </a:extLst>
          </p:cNvPr>
          <p:cNvSpPr txBox="1"/>
          <p:nvPr/>
        </p:nvSpPr>
        <p:spPr>
          <a:xfrm>
            <a:off x="8908610" y="3429000"/>
            <a:ext cx="2806572" cy="1384995"/>
          </a:xfrm>
          <a:prstGeom prst="rect">
            <a:avLst/>
          </a:prstGeom>
          <a:noFill/>
          <a:ln w="28575">
            <a:solidFill>
              <a:schemeClr val="tx2">
                <a:lumMod val="75000"/>
                <a:lumOff val="25000"/>
              </a:schemeClr>
            </a:solidFill>
          </a:ln>
        </p:spPr>
        <p:txBody>
          <a:bodyPr wrap="square" rtlCol="0">
            <a:spAutoFit/>
          </a:bodyPr>
          <a:lstStyle/>
          <a:p>
            <a:r>
              <a:rPr lang="fr-FR" sz="2800" b="1" dirty="0">
                <a:latin typeface="Cavolini" panose="03000502040302020204" pitchFamily="66" charset="0"/>
                <a:cs typeface="Cavolini" panose="03000502040302020204" pitchFamily="66" charset="0"/>
              </a:rPr>
              <a:t>Intervention de la SFAP : </a:t>
            </a:r>
          </a:p>
          <a:p>
            <a:r>
              <a:rPr lang="fr-FR" sz="2800" b="1" dirty="0">
                <a:latin typeface="Cavolini" panose="03000502040302020204" pitchFamily="66" charset="0"/>
                <a:cs typeface="Cavolini" panose="03000502040302020204" pitchFamily="66" charset="0"/>
              </a:rPr>
              <a:t>à préciser</a:t>
            </a:r>
          </a:p>
        </p:txBody>
      </p:sp>
    </p:spTree>
    <p:extLst>
      <p:ext uri="{BB962C8B-B14F-4D97-AF65-F5344CB8AC3E}">
        <p14:creationId xmlns:p14="http://schemas.microsoft.com/office/powerpoint/2010/main" val="2521058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9478" y="690113"/>
            <a:ext cx="9508082" cy="1508760"/>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Merci et à bientôt</a:t>
            </a:r>
          </a:p>
        </p:txBody>
      </p:sp>
      <p:sp>
        <p:nvSpPr>
          <p:cNvPr id="3" name="Sous-titre 2"/>
          <p:cNvSpPr>
            <a:spLocks noGrp="1"/>
          </p:cNvSpPr>
          <p:nvPr>
            <p:ph idx="1"/>
          </p:nvPr>
        </p:nvSpPr>
        <p:spPr>
          <a:xfrm>
            <a:off x="2038525" y="2378423"/>
            <a:ext cx="9341379" cy="3678427"/>
          </a:xfrm>
        </p:spPr>
        <p:txBody>
          <a:bodyPr>
            <a:noAutofit/>
          </a:bodyPr>
          <a:lstStyle/>
          <a:p>
            <a:pPr marL="0" indent="0">
              <a:buNone/>
            </a:pPr>
            <a:r>
              <a:rPr lang="fr-FR" sz="4800" b="1" dirty="0">
                <a:solidFill>
                  <a:srgbClr val="FF0000"/>
                </a:solidFill>
                <a:latin typeface="Cavolini" panose="03000502040302020204" pitchFamily="66" charset="0"/>
                <a:cs typeface="Cavolini" panose="03000502040302020204" pitchFamily="66" charset="0"/>
              </a:rPr>
              <a:t>Rendez-vous à l’AG</a:t>
            </a:r>
          </a:p>
          <a:p>
            <a:pPr marL="0" indent="0">
              <a:buNone/>
            </a:pPr>
            <a:r>
              <a:rPr lang="fr-FR" sz="4800" b="1" dirty="0">
                <a:solidFill>
                  <a:srgbClr val="FF0000"/>
                </a:solidFill>
                <a:latin typeface="Cavolini" panose="03000502040302020204" pitchFamily="66" charset="0"/>
                <a:cs typeface="Cavolini" panose="03000502040302020204" pitchFamily="66" charset="0"/>
              </a:rPr>
              <a:t>Mercredi 27 mai</a:t>
            </a:r>
          </a:p>
          <a:p>
            <a:pPr marL="0" indent="0">
              <a:buNone/>
            </a:pPr>
            <a:r>
              <a:rPr lang="fr-FR" sz="4800" b="1" dirty="0">
                <a:solidFill>
                  <a:srgbClr val="FF0000"/>
                </a:solidFill>
                <a:latin typeface="Cavolini" panose="03000502040302020204" pitchFamily="66" charset="0"/>
                <a:cs typeface="Cavolini" panose="03000502040302020204" pitchFamily="66" charset="0"/>
              </a:rPr>
              <a:t>Maison de La Salle</a:t>
            </a:r>
          </a:p>
          <a:p>
            <a:pPr marL="0" indent="0">
              <a:buNone/>
            </a:pPr>
            <a:r>
              <a:rPr lang="fr-FR" sz="4800" b="1" dirty="0">
                <a:solidFill>
                  <a:srgbClr val="FF0000"/>
                </a:solidFill>
                <a:latin typeface="Cavolini" panose="03000502040302020204" pitchFamily="66" charset="0"/>
                <a:cs typeface="Cavolini" panose="03000502040302020204" pitchFamily="66" charset="0"/>
              </a:rPr>
              <a:t>78 A rue de Sèvres 75007</a:t>
            </a:r>
          </a:p>
        </p:txBody>
      </p:sp>
      <p:sp>
        <p:nvSpPr>
          <p:cNvPr id="5" name="Espace réservé du pied de page 4"/>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19</a:t>
            </a:fld>
            <a:endParaRPr lang="en-US" dirty="0"/>
          </a:p>
        </p:txBody>
      </p:sp>
      <p:pic>
        <p:nvPicPr>
          <p:cNvPr id="4" name="Image 3"/>
          <p:cNvPicPr>
            <a:picLocks noChangeAspect="1"/>
          </p:cNvPicPr>
          <p:nvPr/>
        </p:nvPicPr>
        <p:blipFill>
          <a:blip r:embed="rId2"/>
          <a:stretch>
            <a:fillRect/>
          </a:stretch>
        </p:blipFill>
        <p:spPr>
          <a:xfrm>
            <a:off x="10759661" y="54004"/>
            <a:ext cx="1432339" cy="456558"/>
          </a:xfrm>
          <a:prstGeom prst="rect">
            <a:avLst/>
          </a:prstGeom>
        </p:spPr>
      </p:pic>
    </p:spTree>
    <p:extLst>
      <p:ext uri="{BB962C8B-B14F-4D97-AF65-F5344CB8AC3E}">
        <p14:creationId xmlns:p14="http://schemas.microsoft.com/office/powerpoint/2010/main" val="246745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Introduction</a:t>
            </a:r>
          </a:p>
        </p:txBody>
      </p:sp>
      <p:sp>
        <p:nvSpPr>
          <p:cNvPr id="3" name="Sous-titre 2"/>
          <p:cNvSpPr>
            <a:spLocks noGrp="1"/>
          </p:cNvSpPr>
          <p:nvPr>
            <p:ph idx="1"/>
          </p:nvPr>
        </p:nvSpPr>
        <p:spPr>
          <a:xfrm>
            <a:off x="1295401" y="2622431"/>
            <a:ext cx="9784080" cy="3071004"/>
          </a:xfrm>
        </p:spPr>
        <p:txBody>
          <a:bodyPr>
            <a:normAutofit/>
          </a:bodyPr>
          <a:lstStyle/>
          <a:p>
            <a:pPr marL="0" indent="0">
              <a:buNone/>
            </a:pPr>
            <a:r>
              <a:rPr lang="fr-FR" sz="2400" b="1" dirty="0">
                <a:solidFill>
                  <a:schemeClr val="accent4">
                    <a:lumMod val="50000"/>
                  </a:schemeClr>
                </a:solidFill>
                <a:latin typeface="Cavolini" panose="03000502040302020204" pitchFamily="66" charset="0"/>
                <a:cs typeface="Cavolini" panose="03000502040302020204" pitchFamily="66" charset="0"/>
              </a:rPr>
              <a:t>Jean-René BERTHELEMY : président</a:t>
            </a:r>
          </a:p>
        </p:txBody>
      </p:sp>
      <p:sp>
        <p:nvSpPr>
          <p:cNvPr id="5" name="Espace réservé du pied de page 4"/>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2</a:t>
            </a:fld>
            <a:endParaRPr lang="en-US" dirty="0"/>
          </a:p>
        </p:txBody>
      </p:sp>
      <p:pic>
        <p:nvPicPr>
          <p:cNvPr id="4" name="Image 3"/>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143613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509A2-472B-C8FE-D08A-24F1806FBE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6DDB01-49F7-EF00-5F31-4185AD31EB22}"/>
              </a:ext>
            </a:extLst>
          </p:cNvPr>
          <p:cNvSpPr>
            <a:spLocks noGrp="1"/>
          </p:cNvSpPr>
          <p:nvPr>
            <p:ph type="title"/>
          </p:nvPr>
        </p:nvSpPr>
        <p:spPr>
          <a:xfrm>
            <a:off x="2044461" y="646339"/>
            <a:ext cx="9508082" cy="1508760"/>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Temps spirituel</a:t>
            </a:r>
          </a:p>
        </p:txBody>
      </p:sp>
      <p:pic>
        <p:nvPicPr>
          <p:cNvPr id="7" name="Espace réservé du contenu 6">
            <a:extLst>
              <a:ext uri="{FF2B5EF4-FFF2-40B4-BE49-F238E27FC236}">
                <a16:creationId xmlns:a16="http://schemas.microsoft.com/office/drawing/2014/main" id="{9972524C-5C12-A16D-76FB-67824D333B8C}"/>
              </a:ext>
            </a:extLst>
          </p:cNvPr>
          <p:cNvPicPr>
            <a:picLocks noGrp="1" noChangeAspect="1"/>
          </p:cNvPicPr>
          <p:nvPr>
            <p:ph idx="1"/>
          </p:nvPr>
        </p:nvPicPr>
        <p:blipFill>
          <a:blip r:embed="rId2"/>
          <a:stretch>
            <a:fillRect/>
          </a:stretch>
        </p:blipFill>
        <p:spPr>
          <a:xfrm>
            <a:off x="1455916" y="1889044"/>
            <a:ext cx="4346238" cy="2881745"/>
          </a:xfrm>
          <a:prstGeom prst="rect">
            <a:avLst/>
          </a:prstGeom>
        </p:spPr>
      </p:pic>
      <p:sp>
        <p:nvSpPr>
          <p:cNvPr id="5" name="Espace réservé du pied de page 4">
            <a:extLst>
              <a:ext uri="{FF2B5EF4-FFF2-40B4-BE49-F238E27FC236}">
                <a16:creationId xmlns:a16="http://schemas.microsoft.com/office/drawing/2014/main" id="{4BF29180-DBC4-8264-AA9B-066E78917FC0}"/>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491572DC-0E5B-660F-D0C5-8EA7EB9E3AD6}"/>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4" name="Image 3">
            <a:extLst>
              <a:ext uri="{FF2B5EF4-FFF2-40B4-BE49-F238E27FC236}">
                <a16:creationId xmlns:a16="http://schemas.microsoft.com/office/drawing/2014/main" id="{8C51CD50-E9CF-61F7-8A0F-99FE0B5C95C9}"/>
              </a:ext>
            </a:extLst>
          </p:cNvPr>
          <p:cNvPicPr>
            <a:picLocks noChangeAspect="1"/>
          </p:cNvPicPr>
          <p:nvPr/>
        </p:nvPicPr>
        <p:blipFill>
          <a:blip r:embed="rId3"/>
          <a:stretch>
            <a:fillRect/>
          </a:stretch>
        </p:blipFill>
        <p:spPr>
          <a:xfrm>
            <a:off x="10619715" y="108641"/>
            <a:ext cx="1432339" cy="456558"/>
          </a:xfrm>
          <a:prstGeom prst="rect">
            <a:avLst/>
          </a:prstGeom>
        </p:spPr>
      </p:pic>
      <p:pic>
        <p:nvPicPr>
          <p:cNvPr id="3" name="Image 2">
            <a:extLst>
              <a:ext uri="{FF2B5EF4-FFF2-40B4-BE49-F238E27FC236}">
                <a16:creationId xmlns:a16="http://schemas.microsoft.com/office/drawing/2014/main" id="{A08C3D3E-072B-B2AB-8678-9B05012C8D49}"/>
              </a:ext>
            </a:extLst>
          </p:cNvPr>
          <p:cNvPicPr>
            <a:picLocks noChangeAspect="1"/>
          </p:cNvPicPr>
          <p:nvPr/>
        </p:nvPicPr>
        <p:blipFill>
          <a:blip r:embed="rId4"/>
          <a:stretch>
            <a:fillRect/>
          </a:stretch>
        </p:blipFill>
        <p:spPr>
          <a:xfrm>
            <a:off x="6934956" y="2762027"/>
            <a:ext cx="4323736" cy="3238629"/>
          </a:xfrm>
          <a:prstGeom prst="rect">
            <a:avLst/>
          </a:prstGeom>
        </p:spPr>
      </p:pic>
    </p:spTree>
    <p:extLst>
      <p:ext uri="{BB962C8B-B14F-4D97-AF65-F5344CB8AC3E}">
        <p14:creationId xmlns:p14="http://schemas.microsoft.com/office/powerpoint/2010/main" val="162733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F1183-756D-1FBF-766D-702DB9082C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F9A6C1-AF7F-F5B5-2341-8E34A08A29EC}"/>
              </a:ext>
            </a:extLst>
          </p:cNvPr>
          <p:cNvSpPr>
            <a:spLocks noGrp="1"/>
          </p:cNvSpPr>
          <p:nvPr>
            <p:ph type="title"/>
          </p:nvPr>
        </p:nvSpPr>
        <p:spPr>
          <a:xfrm>
            <a:off x="2044461" y="646339"/>
            <a:ext cx="9508082" cy="1508760"/>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Programme mercredi matin</a:t>
            </a:r>
          </a:p>
        </p:txBody>
      </p:sp>
      <p:sp>
        <p:nvSpPr>
          <p:cNvPr id="3" name="Sous-titre 2">
            <a:extLst>
              <a:ext uri="{FF2B5EF4-FFF2-40B4-BE49-F238E27FC236}">
                <a16:creationId xmlns:a16="http://schemas.microsoft.com/office/drawing/2014/main" id="{5E965AE4-1828-3AE8-513A-0D8CF245DEA2}"/>
              </a:ext>
            </a:extLst>
          </p:cNvPr>
          <p:cNvSpPr>
            <a:spLocks noGrp="1"/>
          </p:cNvSpPr>
          <p:nvPr>
            <p:ph idx="1"/>
          </p:nvPr>
        </p:nvSpPr>
        <p:spPr>
          <a:xfrm>
            <a:off x="1295400" y="1674892"/>
            <a:ext cx="10483157" cy="4778494"/>
          </a:xfrm>
        </p:spPr>
        <p:txBody>
          <a:bodyPr>
            <a:normAutofit fontScale="92500" lnSpcReduction="20000"/>
          </a:bodyPr>
          <a:lstStyle/>
          <a:p>
            <a:r>
              <a:rPr lang="fr-FR" b="1" dirty="0">
                <a:solidFill>
                  <a:schemeClr val="accent4">
                    <a:lumMod val="50000"/>
                  </a:schemeClr>
                </a:solidFill>
                <a:latin typeface="Cavolini" panose="03000502040302020204" pitchFamily="66" charset="0"/>
                <a:cs typeface="Cavolini" panose="03000502040302020204" pitchFamily="66" charset="0"/>
              </a:rPr>
              <a:t>10 h 15 :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Si la loi change… comment anticiper pour s’y préparer dans nos institutions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Isabelle LESAGE (Présidente), et Emmanuelle QUILLET (Directrice) :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Maison Médicale Jeanne Garnier</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11 h 00 : 	</a:t>
            </a:r>
            <a:r>
              <a:rPr lang="fr-FR" b="1" dirty="0">
                <a:solidFill>
                  <a:schemeClr val="accent5">
                    <a:lumMod val="50000"/>
                  </a:schemeClr>
                </a:solidFill>
                <a:latin typeface="Cavolini" panose="03000502040302020204" pitchFamily="66" charset="0"/>
                <a:cs typeface="Cavolini" panose="03000502040302020204" pitchFamily="66" charset="0"/>
              </a:rPr>
              <a:t>Pause </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11 h 15 :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Témoignage des Petites Sœurs des Pauvres sur ce qu’elles vivent en Belgique</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11 h 45 :	</a:t>
            </a:r>
            <a:r>
              <a:rPr lang="fr-FR" b="1" dirty="0">
                <a:solidFill>
                  <a:srgbClr val="0070C0"/>
                </a:solidFill>
                <a:latin typeface="Cavolini" panose="03000502040302020204" pitchFamily="66" charset="0"/>
                <a:cs typeface="Cavolini" panose="03000502040302020204" pitchFamily="66" charset="0"/>
              </a:rPr>
              <a:t>Temps d’échange</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a:t>
            </a:r>
          </a:p>
          <a:p>
            <a:r>
              <a:rPr lang="fr-FR" b="1" dirty="0">
                <a:solidFill>
                  <a:schemeClr val="accent4">
                    <a:lumMod val="50000"/>
                  </a:schemeClr>
                </a:solidFill>
                <a:latin typeface="Cavolini" panose="03000502040302020204" pitchFamily="66" charset="0"/>
                <a:cs typeface="Cavolini" panose="03000502040302020204" pitchFamily="66" charset="0"/>
              </a:rPr>
              <a:t>12 h 30 : 	</a:t>
            </a:r>
            <a:r>
              <a:rPr lang="fr-FR" b="1" dirty="0">
                <a:solidFill>
                  <a:schemeClr val="accent5">
                    <a:lumMod val="50000"/>
                  </a:schemeClr>
                </a:solidFill>
                <a:latin typeface="Cavolini" panose="03000502040302020204" pitchFamily="66" charset="0"/>
                <a:cs typeface="Cavolini" panose="03000502040302020204" pitchFamily="66" charset="0"/>
              </a:rPr>
              <a:t>Déjeuner</a:t>
            </a:r>
          </a:p>
          <a:p>
            <a:endParaRPr lang="fr-FR" b="1" dirty="0">
              <a:solidFill>
                <a:schemeClr val="accent4">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52750F4A-29D7-29BE-6EFF-148BB4807641}"/>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A761C370-9C18-D20C-6B75-596F73629922}"/>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4" name="Image 3">
            <a:extLst>
              <a:ext uri="{FF2B5EF4-FFF2-40B4-BE49-F238E27FC236}">
                <a16:creationId xmlns:a16="http://schemas.microsoft.com/office/drawing/2014/main" id="{EAE17C30-896A-8DF8-4784-4DAD47B991B9}"/>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43235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45C1-7E5E-E88E-4027-A99D4A7CC0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B428A4-01F2-E93A-9B40-3D67D6373044}"/>
              </a:ext>
            </a:extLst>
          </p:cNvPr>
          <p:cNvSpPr>
            <a:spLocks noGrp="1"/>
          </p:cNvSpPr>
          <p:nvPr>
            <p:ph type="title"/>
          </p:nvPr>
        </p:nvSpPr>
        <p:spPr>
          <a:xfrm>
            <a:off x="1430448" y="646339"/>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Programme mercredi après-midi</a:t>
            </a:r>
          </a:p>
        </p:txBody>
      </p:sp>
      <p:sp>
        <p:nvSpPr>
          <p:cNvPr id="3" name="Sous-titre 2">
            <a:extLst>
              <a:ext uri="{FF2B5EF4-FFF2-40B4-BE49-F238E27FC236}">
                <a16:creationId xmlns:a16="http://schemas.microsoft.com/office/drawing/2014/main" id="{7A5D2527-4988-8B1D-6F4D-6927E396D399}"/>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14 h 00 :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Que dit, (et ne dit pas), le texte voté à l’Assemblée Nationale le 27 mai dernier ? Pourrions-nous nous opposer à la mise en œuvre des dispositions qu’il contient ? Quelles conséquences ? Si le choix est fait de « vivre avec » quelles conséquences ?</a:t>
            </a:r>
          </a:p>
          <a:p>
            <a:pPr marL="0" indent="0">
              <a:buNone/>
            </a:pPr>
            <a:endParaRPr lang="fr-FR" sz="900" b="1" dirty="0">
              <a:solidFill>
                <a:schemeClr val="accent5">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15 h 00 : </a:t>
            </a:r>
            <a:r>
              <a:rPr lang="fr-FR" b="1" dirty="0">
                <a:solidFill>
                  <a:srgbClr val="0070C0"/>
                </a:solidFill>
                <a:latin typeface="Cavolini" panose="03000502040302020204" pitchFamily="66" charset="0"/>
                <a:cs typeface="Cavolini" panose="03000502040302020204" pitchFamily="66" charset="0"/>
              </a:rPr>
              <a:t>Echanges et discussion avec Erwan Le MORHEDEC et les Petites Sœurs des Pauvres </a:t>
            </a:r>
          </a:p>
          <a:p>
            <a:pPr marL="0" indent="0">
              <a:buNone/>
            </a:pPr>
            <a:endParaRPr lang="fr-FR" sz="900" b="1" dirty="0">
              <a:solidFill>
                <a:srgbClr val="0070C0"/>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15 h 30 : 	</a:t>
            </a:r>
            <a:r>
              <a:rPr lang="fr-FR" b="1" dirty="0">
                <a:solidFill>
                  <a:schemeClr val="accent5">
                    <a:lumMod val="50000"/>
                  </a:schemeClr>
                </a:solidFill>
                <a:latin typeface="Cavolini" panose="03000502040302020204" pitchFamily="66" charset="0"/>
                <a:cs typeface="Cavolini" panose="03000502040302020204" pitchFamily="66" charset="0"/>
              </a:rPr>
              <a:t>Pause</a:t>
            </a:r>
            <a:r>
              <a:rPr lang="fr-FR" b="1" dirty="0">
                <a:solidFill>
                  <a:schemeClr val="accent4">
                    <a:lumMod val="50000"/>
                  </a:schemeClr>
                </a:solidFill>
                <a:latin typeface="Cavolini" panose="03000502040302020204" pitchFamily="66" charset="0"/>
                <a:cs typeface="Cavolini" panose="03000502040302020204" pitchFamily="66" charset="0"/>
              </a:rPr>
              <a:t>	</a:t>
            </a:r>
          </a:p>
          <a:p>
            <a:pPr marL="0" indent="0">
              <a:buNone/>
            </a:pPr>
            <a:endParaRPr lang="fr-FR" sz="900"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15 h 45 :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Avec Emmanuel HIRSCH : vers un « hiver de l’éthique » ? Entretien. </a:t>
            </a:r>
          </a:p>
          <a:p>
            <a:endParaRPr lang="fr-FR" b="1" dirty="0">
              <a:solidFill>
                <a:schemeClr val="accent4">
                  <a:lumMod val="50000"/>
                </a:schemeClr>
              </a:solidFill>
              <a:latin typeface="Cavolini" panose="03000502040302020204" pitchFamily="66" charset="0"/>
              <a:cs typeface="Cavolini" panose="03000502040302020204" pitchFamily="66" charset="0"/>
            </a:endParaRPr>
          </a:p>
          <a:p>
            <a:endParaRPr lang="fr-FR" b="1" dirty="0">
              <a:solidFill>
                <a:schemeClr val="accent4">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ACC76F0D-57BE-D15C-832D-580AFAB2C924}"/>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1CDA7B1F-A0A1-6025-48BB-389F8EA54EA2}"/>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4" name="Image 3">
            <a:extLst>
              <a:ext uri="{FF2B5EF4-FFF2-40B4-BE49-F238E27FC236}">
                <a16:creationId xmlns:a16="http://schemas.microsoft.com/office/drawing/2014/main" id="{37C35AE3-A61B-37B4-4AF3-790ECBCD2252}"/>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103062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251BA-0464-A1D5-4041-C4672854F8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7AABB9-30E0-4BB3-918E-D2A7B689561B}"/>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Programme mercredi après-midi</a:t>
            </a:r>
          </a:p>
        </p:txBody>
      </p:sp>
      <p:sp>
        <p:nvSpPr>
          <p:cNvPr id="3" name="Sous-titre 2">
            <a:extLst>
              <a:ext uri="{FF2B5EF4-FFF2-40B4-BE49-F238E27FC236}">
                <a16:creationId xmlns:a16="http://schemas.microsoft.com/office/drawing/2014/main" id="{52BA5070-7CB9-6654-B897-FC99F3C1187E}"/>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16 h 45 :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Mgr Hervé GOSSELIN, Evêque d’Angoulême, représentant la CEF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Etat de la réflexion de la CEF - Perspectives d’action.</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Recommandations de la CEF, notamment du point de vue sacramentel</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a:t>
            </a:r>
          </a:p>
          <a:p>
            <a:r>
              <a:rPr lang="fr-FR" b="1" dirty="0">
                <a:solidFill>
                  <a:schemeClr val="accent4">
                    <a:lumMod val="50000"/>
                  </a:schemeClr>
                </a:solidFill>
                <a:latin typeface="Cavolini" panose="03000502040302020204" pitchFamily="66" charset="0"/>
                <a:cs typeface="Cavolini" panose="03000502040302020204" pitchFamily="66" charset="0"/>
              </a:rPr>
              <a:t>17 h 30 : 	</a:t>
            </a:r>
            <a:r>
              <a:rPr lang="fr-FR" b="1" dirty="0">
                <a:solidFill>
                  <a:srgbClr val="0070C0"/>
                </a:solidFill>
                <a:latin typeface="Cavolini" panose="03000502040302020204" pitchFamily="66" charset="0"/>
                <a:cs typeface="Cavolini" panose="03000502040302020204" pitchFamily="66" charset="0"/>
              </a:rPr>
              <a:t>Echange avec Mgr Hervé GOSSELIN et Emmanuel HIRSCH</a:t>
            </a:r>
          </a:p>
          <a:p>
            <a:endParaRPr lang="fr-FR" b="1" dirty="0">
              <a:solidFill>
                <a:schemeClr val="accent4">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17 h 45 : 	</a:t>
            </a:r>
          </a:p>
          <a:p>
            <a:pPr marL="0" indent="0">
              <a:buNone/>
            </a:pPr>
            <a:r>
              <a:rPr lang="fr-FR" b="1" dirty="0">
                <a:solidFill>
                  <a:schemeClr val="accent5">
                    <a:lumMod val="50000"/>
                  </a:schemeClr>
                </a:solidFill>
                <a:latin typeface="Cavolini" panose="03000502040302020204" pitchFamily="66" charset="0"/>
                <a:cs typeface="Cavolini" panose="03000502040302020204" pitchFamily="66" charset="0"/>
              </a:rPr>
              <a:t>Restons mobilisés : Travail sur l’initiative « Coalitio » avec François-Xavier LEJEUNE (Association Notre Dame de Bon Secours)</a:t>
            </a:r>
          </a:p>
          <a:p>
            <a:pPr marL="0" indent="0">
              <a:buNone/>
            </a:pPr>
            <a:endParaRPr lang="fr-FR" b="1" dirty="0">
              <a:solidFill>
                <a:schemeClr val="accent5">
                  <a:lumMod val="50000"/>
                </a:schemeClr>
              </a:solidFill>
              <a:latin typeface="Cavolini" panose="03000502040302020204" pitchFamily="66" charset="0"/>
              <a:cs typeface="Cavolini" panose="03000502040302020204" pitchFamily="66" charset="0"/>
            </a:endParaRPr>
          </a:p>
          <a:p>
            <a:r>
              <a:rPr lang="fr-FR" b="1" dirty="0">
                <a:solidFill>
                  <a:schemeClr val="accent4">
                    <a:lumMod val="50000"/>
                  </a:schemeClr>
                </a:solidFill>
                <a:latin typeface="Cavolini" panose="03000502040302020204" pitchFamily="66" charset="0"/>
                <a:cs typeface="Cavolini" panose="03000502040302020204" pitchFamily="66" charset="0"/>
              </a:rPr>
              <a:t>18 h 15 : 	Messe à la chapelle et fin de la première journée</a:t>
            </a:r>
          </a:p>
          <a:p>
            <a:endParaRPr lang="fr-FR" b="1" dirty="0">
              <a:solidFill>
                <a:schemeClr val="accent4">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74470B0C-7860-7A81-85CE-03F33D58B53D}"/>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F8710A83-AA31-68D0-86C5-CE5E3866D468}"/>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4" name="Image 3">
            <a:extLst>
              <a:ext uri="{FF2B5EF4-FFF2-40B4-BE49-F238E27FC236}">
                <a16:creationId xmlns:a16="http://schemas.microsoft.com/office/drawing/2014/main" id="{A2999C2D-E7BC-D7AD-C01E-C25335A4BF99}"/>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221078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2E70F-DC60-9BA5-62F2-75027D28AB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006D455-267A-93FC-F3DF-AEEFF7A801DB}"/>
              </a:ext>
            </a:extLst>
          </p:cNvPr>
          <p:cNvSpPr>
            <a:spLocks noGrp="1"/>
          </p:cNvSpPr>
          <p:nvPr>
            <p:ph type="title"/>
          </p:nvPr>
        </p:nvSpPr>
        <p:spPr>
          <a:xfrm>
            <a:off x="1034952" y="519591"/>
            <a:ext cx="10122095" cy="910857"/>
          </a:xfrm>
        </p:spPr>
        <p:txBody>
          <a:bodyPr>
            <a:noAutofit/>
          </a:bodyPr>
          <a:lstStyle/>
          <a:p>
            <a:r>
              <a:rPr lang="fr-FR" sz="6600" b="1" dirty="0">
                <a:solidFill>
                  <a:srgbClr val="FF0000"/>
                </a:solidFill>
                <a:latin typeface="Cavolini" panose="03000502040302020204" pitchFamily="66" charset="0"/>
                <a:cs typeface="Cavolini" panose="03000502040302020204" pitchFamily="66" charset="0"/>
              </a:rPr>
              <a:t>BREAKING NEWS</a:t>
            </a:r>
          </a:p>
        </p:txBody>
      </p:sp>
      <p:sp>
        <p:nvSpPr>
          <p:cNvPr id="3" name="Sous-titre 2">
            <a:extLst>
              <a:ext uri="{FF2B5EF4-FFF2-40B4-BE49-F238E27FC236}">
                <a16:creationId xmlns:a16="http://schemas.microsoft.com/office/drawing/2014/main" id="{66C72685-D586-FABF-7307-CDCBD62F3ED7}"/>
              </a:ext>
            </a:extLst>
          </p:cNvPr>
          <p:cNvSpPr>
            <a:spLocks noGrp="1"/>
          </p:cNvSpPr>
          <p:nvPr>
            <p:ph idx="1"/>
          </p:nvPr>
        </p:nvSpPr>
        <p:spPr>
          <a:xfrm>
            <a:off x="1295400" y="1430448"/>
            <a:ext cx="10483157" cy="5205742"/>
          </a:xfrm>
        </p:spPr>
        <p:txBody>
          <a:bodyPr>
            <a:normAutofit/>
          </a:bodyPr>
          <a:lstStyle/>
          <a:p>
            <a:r>
              <a:rPr lang="fr-FR" b="1" dirty="0">
                <a:solidFill>
                  <a:schemeClr val="accent4">
                    <a:lumMod val="50000"/>
                  </a:schemeClr>
                </a:solidFill>
                <a:latin typeface="Cavolini" panose="03000502040302020204" pitchFamily="66" charset="0"/>
                <a:cs typeface="Cavolini" panose="03000502040302020204" pitchFamily="66" charset="0"/>
              </a:rPr>
              <a:t> </a:t>
            </a:r>
          </a:p>
          <a:p>
            <a:pPr marL="0" indent="0">
              <a:buNone/>
            </a:pPr>
            <a:endParaRPr lang="fr-FR" b="1" dirty="0">
              <a:solidFill>
                <a:schemeClr val="accent4">
                  <a:lumMod val="50000"/>
                </a:schemeClr>
              </a:solidFill>
              <a:latin typeface="Cavolini" panose="03000502040302020204" pitchFamily="66" charset="0"/>
              <a:cs typeface="Cavolini" panose="03000502040302020204" pitchFamily="66" charset="0"/>
            </a:endParaRPr>
          </a:p>
          <a:p>
            <a:pPr marL="0" indent="0">
              <a:buNone/>
            </a:pPr>
            <a:endParaRPr lang="fr-FR" b="1" dirty="0">
              <a:solidFill>
                <a:schemeClr val="accent4">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FA5BECAC-DDCD-E7EA-225F-30F60C2E6F7E}"/>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CCDE51F1-6A06-73EF-7F0B-82B5EC0C80E4}"/>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4" name="Image 3">
            <a:extLst>
              <a:ext uri="{FF2B5EF4-FFF2-40B4-BE49-F238E27FC236}">
                <a16:creationId xmlns:a16="http://schemas.microsoft.com/office/drawing/2014/main" id="{DAE93657-0DA5-07E1-8D62-267C5488ED36}"/>
              </a:ext>
            </a:extLst>
          </p:cNvPr>
          <p:cNvPicPr>
            <a:picLocks noChangeAspect="1"/>
          </p:cNvPicPr>
          <p:nvPr/>
        </p:nvPicPr>
        <p:blipFill>
          <a:blip r:embed="rId2"/>
          <a:stretch>
            <a:fillRect/>
          </a:stretch>
        </p:blipFill>
        <p:spPr>
          <a:xfrm>
            <a:off x="10619715" y="108641"/>
            <a:ext cx="1432339" cy="456558"/>
          </a:xfrm>
          <a:prstGeom prst="rect">
            <a:avLst/>
          </a:prstGeom>
        </p:spPr>
      </p:pic>
      <p:pic>
        <p:nvPicPr>
          <p:cNvPr id="8" name="Image 7" descr="Une image contenant texte, Police, capture d’écran&#10;&#10;Le contenu généré par l’IA peut être incorrect.">
            <a:extLst>
              <a:ext uri="{FF2B5EF4-FFF2-40B4-BE49-F238E27FC236}">
                <a16:creationId xmlns:a16="http://schemas.microsoft.com/office/drawing/2014/main" id="{18EF7F97-359D-AE1C-562B-E4F08105B2C7}"/>
              </a:ext>
            </a:extLst>
          </p:cNvPr>
          <p:cNvPicPr>
            <a:picLocks noChangeAspect="1"/>
          </p:cNvPicPr>
          <p:nvPr/>
        </p:nvPicPr>
        <p:blipFill>
          <a:blip r:embed="rId3"/>
          <a:stretch>
            <a:fillRect/>
          </a:stretch>
        </p:blipFill>
        <p:spPr>
          <a:xfrm>
            <a:off x="1643981" y="1476056"/>
            <a:ext cx="9513066" cy="1867429"/>
          </a:xfrm>
          <a:prstGeom prst="rect">
            <a:avLst/>
          </a:prstGeom>
        </p:spPr>
      </p:pic>
      <p:pic>
        <p:nvPicPr>
          <p:cNvPr id="9" name="Image 8" descr="Une image contenant texte, Police, capture d’écran&#10;&#10;Le contenu généré par l’IA peut être incorrect.">
            <a:extLst>
              <a:ext uri="{FF2B5EF4-FFF2-40B4-BE49-F238E27FC236}">
                <a16:creationId xmlns:a16="http://schemas.microsoft.com/office/drawing/2014/main" id="{3CF63897-E648-987A-51AB-6A48C9E5849F}"/>
              </a:ext>
            </a:extLst>
          </p:cNvPr>
          <p:cNvPicPr>
            <a:picLocks noChangeAspect="1"/>
          </p:cNvPicPr>
          <p:nvPr/>
        </p:nvPicPr>
        <p:blipFill>
          <a:blip r:embed="rId4"/>
          <a:stretch>
            <a:fillRect/>
          </a:stretch>
        </p:blipFill>
        <p:spPr>
          <a:xfrm>
            <a:off x="1411329" y="3764802"/>
            <a:ext cx="6801799" cy="2267266"/>
          </a:xfrm>
          <a:prstGeom prst="rect">
            <a:avLst/>
          </a:prstGeom>
        </p:spPr>
      </p:pic>
    </p:spTree>
    <p:extLst>
      <p:ext uri="{BB962C8B-B14F-4D97-AF65-F5344CB8AC3E}">
        <p14:creationId xmlns:p14="http://schemas.microsoft.com/office/powerpoint/2010/main" val="57900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E80B1-80B0-B9A7-4422-64FEFCEFD1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0B1F58-E818-39BB-3619-B3265CB04484}"/>
              </a:ext>
            </a:extLst>
          </p:cNvPr>
          <p:cNvSpPr>
            <a:spLocks noGrp="1"/>
          </p:cNvSpPr>
          <p:nvPr>
            <p:ph type="title"/>
          </p:nvPr>
        </p:nvSpPr>
        <p:spPr>
          <a:xfrm>
            <a:off x="1034952" y="519591"/>
            <a:ext cx="10122095" cy="1888049"/>
          </a:xfrm>
        </p:spPr>
        <p:txBody>
          <a:bodyPr>
            <a:noAutofit/>
          </a:bodyPr>
          <a:lstStyle/>
          <a:p>
            <a:r>
              <a:rPr lang="fr-FR" sz="6600" b="1" dirty="0">
                <a:solidFill>
                  <a:srgbClr val="FF0000"/>
                </a:solidFill>
                <a:latin typeface="Cavolini" panose="03000502040302020204" pitchFamily="66" charset="0"/>
                <a:cs typeface="Cavolini" panose="03000502040302020204" pitchFamily="66" charset="0"/>
              </a:rPr>
              <a:t>BREAKING </a:t>
            </a:r>
            <a:br>
              <a:rPr lang="fr-FR" sz="6600" b="1" dirty="0">
                <a:solidFill>
                  <a:srgbClr val="FF0000"/>
                </a:solidFill>
                <a:latin typeface="Cavolini" panose="03000502040302020204" pitchFamily="66" charset="0"/>
                <a:cs typeface="Cavolini" panose="03000502040302020204" pitchFamily="66" charset="0"/>
              </a:rPr>
            </a:br>
            <a:r>
              <a:rPr lang="fr-FR" sz="6600" b="1" dirty="0">
                <a:solidFill>
                  <a:srgbClr val="FF0000"/>
                </a:solidFill>
                <a:latin typeface="Cavolini" panose="03000502040302020204" pitchFamily="66" charset="0"/>
                <a:cs typeface="Cavolini" panose="03000502040302020204" pitchFamily="66" charset="0"/>
              </a:rPr>
              <a:t>NEWS</a:t>
            </a:r>
          </a:p>
        </p:txBody>
      </p:sp>
      <p:sp>
        <p:nvSpPr>
          <p:cNvPr id="3" name="Sous-titre 2">
            <a:extLst>
              <a:ext uri="{FF2B5EF4-FFF2-40B4-BE49-F238E27FC236}">
                <a16:creationId xmlns:a16="http://schemas.microsoft.com/office/drawing/2014/main" id="{65480CB2-8AC7-C854-928D-F053BE7D090F}"/>
              </a:ext>
            </a:extLst>
          </p:cNvPr>
          <p:cNvSpPr>
            <a:spLocks noGrp="1"/>
          </p:cNvSpPr>
          <p:nvPr>
            <p:ph idx="1"/>
          </p:nvPr>
        </p:nvSpPr>
        <p:spPr>
          <a:xfrm>
            <a:off x="1295400" y="1430448"/>
            <a:ext cx="10483157" cy="5205742"/>
          </a:xfrm>
        </p:spPr>
        <p:txBody>
          <a:bodyPr>
            <a:normAutofit/>
          </a:bodyPr>
          <a:lstStyle/>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a:t>
            </a:r>
          </a:p>
          <a:p>
            <a:pPr marL="0" indent="0">
              <a:buNone/>
            </a:pPr>
            <a:endParaRPr lang="fr-FR" b="1" dirty="0">
              <a:solidFill>
                <a:schemeClr val="accent4">
                  <a:lumMod val="50000"/>
                </a:schemeClr>
              </a:solidFill>
              <a:latin typeface="Cavolini" panose="03000502040302020204" pitchFamily="66" charset="0"/>
              <a:cs typeface="Cavolini" panose="03000502040302020204" pitchFamily="66" charset="0"/>
            </a:endParaRPr>
          </a:p>
          <a:p>
            <a:pPr marL="0" indent="0">
              <a:buNone/>
            </a:pPr>
            <a:endParaRPr lang="fr-FR" b="1" dirty="0">
              <a:solidFill>
                <a:schemeClr val="accent4">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128FABB3-285A-1239-21AB-F4010823D1E2}"/>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2C8207F5-22A3-24F8-C945-3F727F25E70F}"/>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4" name="Image 3">
            <a:extLst>
              <a:ext uri="{FF2B5EF4-FFF2-40B4-BE49-F238E27FC236}">
                <a16:creationId xmlns:a16="http://schemas.microsoft.com/office/drawing/2014/main" id="{AEEAFCFE-B9DE-4F79-9539-AEC7C204EA61}"/>
              </a:ext>
            </a:extLst>
          </p:cNvPr>
          <p:cNvPicPr>
            <a:picLocks noChangeAspect="1"/>
          </p:cNvPicPr>
          <p:nvPr/>
        </p:nvPicPr>
        <p:blipFill>
          <a:blip r:embed="rId2"/>
          <a:stretch>
            <a:fillRect/>
          </a:stretch>
        </p:blipFill>
        <p:spPr>
          <a:xfrm>
            <a:off x="10619715" y="108641"/>
            <a:ext cx="1432339" cy="456558"/>
          </a:xfrm>
          <a:prstGeom prst="rect">
            <a:avLst/>
          </a:prstGeom>
        </p:spPr>
      </p:pic>
      <p:pic>
        <p:nvPicPr>
          <p:cNvPr id="10" name="Image 9" descr="Une image contenant texte, capture d’écran, Police, document&#10;&#10;Le contenu généré par l’IA peut être incorrect.">
            <a:extLst>
              <a:ext uri="{FF2B5EF4-FFF2-40B4-BE49-F238E27FC236}">
                <a16:creationId xmlns:a16="http://schemas.microsoft.com/office/drawing/2014/main" id="{EC8CF2B7-92C8-3BFD-ED10-9E114AEF3827}"/>
              </a:ext>
            </a:extLst>
          </p:cNvPr>
          <p:cNvPicPr>
            <a:picLocks noChangeAspect="1"/>
          </p:cNvPicPr>
          <p:nvPr/>
        </p:nvPicPr>
        <p:blipFill>
          <a:blip r:embed="rId3"/>
          <a:stretch>
            <a:fillRect/>
          </a:stretch>
        </p:blipFill>
        <p:spPr>
          <a:xfrm>
            <a:off x="6409077" y="365400"/>
            <a:ext cx="4210638" cy="5973009"/>
          </a:xfrm>
          <a:prstGeom prst="rect">
            <a:avLst/>
          </a:prstGeom>
        </p:spPr>
      </p:pic>
    </p:spTree>
    <p:extLst>
      <p:ext uri="{BB962C8B-B14F-4D97-AF65-F5344CB8AC3E}">
        <p14:creationId xmlns:p14="http://schemas.microsoft.com/office/powerpoint/2010/main" val="74124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FB9CD-E80C-F125-0F18-415FF94C3A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CE42A8-A10A-EBBE-7672-B8E78F71557D}"/>
              </a:ext>
            </a:extLst>
          </p:cNvPr>
          <p:cNvSpPr>
            <a:spLocks noGrp="1"/>
          </p:cNvSpPr>
          <p:nvPr>
            <p:ph type="title"/>
          </p:nvPr>
        </p:nvSpPr>
        <p:spPr>
          <a:xfrm>
            <a:off x="1034952" y="519591"/>
            <a:ext cx="10122095" cy="910857"/>
          </a:xfrm>
        </p:spPr>
        <p:txBody>
          <a:bodyPr/>
          <a:lstStyle/>
          <a:p>
            <a:r>
              <a:rPr lang="fr-FR" b="1" dirty="0">
                <a:solidFill>
                  <a:schemeClr val="accent4">
                    <a:lumMod val="50000"/>
                  </a:schemeClr>
                </a:solidFill>
                <a:latin typeface="Cavolini" panose="03000502040302020204" pitchFamily="66" charset="0"/>
                <a:cs typeface="Cavolini" panose="03000502040302020204" pitchFamily="66" charset="0"/>
              </a:rPr>
              <a:t>Programme jeudi matin</a:t>
            </a:r>
          </a:p>
        </p:txBody>
      </p:sp>
      <p:sp>
        <p:nvSpPr>
          <p:cNvPr id="3" name="Sous-titre 2">
            <a:extLst>
              <a:ext uri="{FF2B5EF4-FFF2-40B4-BE49-F238E27FC236}">
                <a16:creationId xmlns:a16="http://schemas.microsoft.com/office/drawing/2014/main" id="{7F22E382-D364-8406-7FFB-670D5C397F12}"/>
              </a:ext>
            </a:extLst>
          </p:cNvPr>
          <p:cNvSpPr>
            <a:spLocks noGrp="1"/>
          </p:cNvSpPr>
          <p:nvPr>
            <p:ph idx="1"/>
          </p:nvPr>
        </p:nvSpPr>
        <p:spPr>
          <a:xfrm>
            <a:off x="1295400" y="1430448"/>
            <a:ext cx="10483157" cy="5205742"/>
          </a:xfrm>
        </p:spPr>
        <p:txBody>
          <a:bodyPr>
            <a:normAutofit fontScale="85000" lnSpcReduction="20000"/>
          </a:bodyPr>
          <a:lstStyle/>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Article 4 </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La section 2 bis du chapitre Ier du titre Ier du livre Ier de la première partie du code de la santé publique, telle qu’elle résulte de l’article 2 de la présente loi, est complétée par une sous-section 2 ainsi rédigée : </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Sous-section 2 « Conditions d’accès </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Art. L. 1111-12-2. – Pour accéder à l’aide à mourir, une personne doit répondre à toutes les conditions suivantes : </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1° Être âgée d’au moins dix-huit ans ; </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2° Être de nationalité française ou résider de façon stable et régulière en France ; </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3° Être atteinte d’une affection grave et incurable, quelle qu’en soit la cause, qui engage le pronostic vital, en phase avancée, caractérisée par l’entrée dans un processus irréversible marqué par l’aggravation de l’état de santé de la personne malade qui affecte sa qualité de vie, ou en phase terminale ; </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4° Présenter une souffrance physique ou psychologique constante liée à cette affection, qui est soit réfractaire aux traitements, soit insupportable selon la personne lorsque celle-ci a choisi de ne pas recevoir ou d’arrêter de recevoir un traitement. Une souffrance psychologique seule ne peut en aucun cas permettre de bénéficier de l’aide à mourir ; </a:t>
            </a:r>
          </a:p>
          <a:p>
            <a:pPr marL="0" indent="0">
              <a:buNone/>
            </a:pPr>
            <a:r>
              <a:rPr lang="fr-FR" b="1" dirty="0">
                <a:solidFill>
                  <a:schemeClr val="accent4">
                    <a:lumMod val="50000"/>
                  </a:schemeClr>
                </a:solidFill>
                <a:latin typeface="Cavolini" panose="03000502040302020204" pitchFamily="66" charset="0"/>
                <a:cs typeface="Cavolini" panose="03000502040302020204" pitchFamily="66" charset="0"/>
              </a:rPr>
              <a:t>« 5° Être apte à manifester sa volonté de façon libre et éclairée. » </a:t>
            </a:r>
          </a:p>
          <a:p>
            <a:pPr marL="0" indent="0">
              <a:buNone/>
            </a:pPr>
            <a:endParaRPr lang="fr-FR" b="1" dirty="0">
              <a:solidFill>
                <a:schemeClr val="accent4">
                  <a:lumMod val="50000"/>
                </a:schemeClr>
              </a:solidFill>
              <a:latin typeface="Cavolini" panose="03000502040302020204" pitchFamily="66" charset="0"/>
              <a:cs typeface="Cavolini" panose="03000502040302020204" pitchFamily="66" charset="0"/>
            </a:endParaRPr>
          </a:p>
        </p:txBody>
      </p:sp>
      <p:sp>
        <p:nvSpPr>
          <p:cNvPr id="5" name="Espace réservé du pied de page 4">
            <a:extLst>
              <a:ext uri="{FF2B5EF4-FFF2-40B4-BE49-F238E27FC236}">
                <a16:creationId xmlns:a16="http://schemas.microsoft.com/office/drawing/2014/main" id="{874CE5E0-70A4-0563-2E02-4F226808DB22}"/>
              </a:ext>
            </a:extLst>
          </p:cNvPr>
          <p:cNvSpPr>
            <a:spLocks noGrp="1"/>
          </p:cNvSpPr>
          <p:nvPr>
            <p:ph type="ftr" sz="quarter" idx="11"/>
          </p:nvPr>
        </p:nvSpPr>
        <p:spPr/>
        <p:txBody>
          <a:bodyPr/>
          <a:lstStyle/>
          <a:p>
            <a:r>
              <a:rPr lang="fr-FR"/>
              <a:t>Session annuelle janvier 2026 Paris</a:t>
            </a:r>
            <a:endParaRPr lang="en-US" dirty="0"/>
          </a:p>
        </p:txBody>
      </p:sp>
      <p:sp>
        <p:nvSpPr>
          <p:cNvPr id="6" name="Espace réservé du numéro de diapositive 5">
            <a:extLst>
              <a:ext uri="{FF2B5EF4-FFF2-40B4-BE49-F238E27FC236}">
                <a16:creationId xmlns:a16="http://schemas.microsoft.com/office/drawing/2014/main" id="{93510CD5-81E9-EC31-32AC-76836A47F85B}"/>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4" name="Image 3">
            <a:extLst>
              <a:ext uri="{FF2B5EF4-FFF2-40B4-BE49-F238E27FC236}">
                <a16:creationId xmlns:a16="http://schemas.microsoft.com/office/drawing/2014/main" id="{18DC1B3C-1DC3-29C2-82A1-0A061ECFAD48}"/>
              </a:ext>
            </a:extLst>
          </p:cNvPr>
          <p:cNvPicPr>
            <a:picLocks noChangeAspect="1"/>
          </p:cNvPicPr>
          <p:nvPr/>
        </p:nvPicPr>
        <p:blipFill>
          <a:blip r:embed="rId2"/>
          <a:stretch>
            <a:fillRect/>
          </a:stretch>
        </p:blipFill>
        <p:spPr>
          <a:xfrm>
            <a:off x="10619715" y="108641"/>
            <a:ext cx="1432339" cy="456558"/>
          </a:xfrm>
          <a:prstGeom prst="rect">
            <a:avLst/>
          </a:prstGeom>
        </p:spPr>
      </p:pic>
    </p:spTree>
    <p:extLst>
      <p:ext uri="{BB962C8B-B14F-4D97-AF65-F5344CB8AC3E}">
        <p14:creationId xmlns:p14="http://schemas.microsoft.com/office/powerpoint/2010/main" val="2829300545"/>
      </p:ext>
    </p:extLst>
  </p:cSld>
  <p:clrMapOvr>
    <a:masterClrMapping/>
  </p:clrMapOvr>
</p:sld>
</file>

<file path=ppt/theme/theme1.xml><?xml version="1.0" encoding="utf-8"?>
<a:theme xmlns:a="http://schemas.openxmlformats.org/drawingml/2006/main" name="Cadrage">
  <a:themeElements>
    <a:clrScheme name="Cadrage">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TM10001105[[fn=Cadrage]]</Template>
  <TotalTime>0</TotalTime>
  <Words>1246</Words>
  <Application>Microsoft Office PowerPoint</Application>
  <PresentationFormat>Grand écran</PresentationFormat>
  <Paragraphs>185</Paragraphs>
  <Slides>19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Bahnschrift SemiBold SemiConden</vt:lpstr>
      <vt:lpstr>Calibri</vt:lpstr>
      <vt:lpstr>Cavolini</vt:lpstr>
      <vt:lpstr>Franklin Gothic Book</vt:lpstr>
      <vt:lpstr>Cadrage</vt:lpstr>
      <vt:lpstr>Quelle parole, claire et cohérente avec nos valeurs, tenir si l’aide active à mourir venait à être légalisée ? Restons mobilisés !!!</vt:lpstr>
      <vt:lpstr>Introduction</vt:lpstr>
      <vt:lpstr>Temps spirituel</vt:lpstr>
      <vt:lpstr>Programme mercredi matin</vt:lpstr>
      <vt:lpstr>Programme mercredi après-midi</vt:lpstr>
      <vt:lpstr>Programme mercredi après-midi</vt:lpstr>
      <vt:lpstr>BREAKING NEWS</vt:lpstr>
      <vt:lpstr>BREAKING  NEWS</vt:lpstr>
      <vt:lpstr>Programme jeudi matin</vt:lpstr>
      <vt:lpstr>Programme jeudi matin</vt:lpstr>
      <vt:lpstr>A Jeanne Garnier</vt:lpstr>
      <vt:lpstr>Sr Régine</vt:lpstr>
      <vt:lpstr>Erwan Le Morhedec</vt:lpstr>
      <vt:lpstr>Emmanuel HIRSCH</vt:lpstr>
      <vt:lpstr>Présentation PowerPoint</vt:lpstr>
      <vt:lpstr>Mgr Gosselin et Yann Le Lay</vt:lpstr>
      <vt:lpstr>Programme jeudi matin</vt:lpstr>
      <vt:lpstr>Programme jeudi après-midi</vt:lpstr>
      <vt:lpstr>Merci et à bientôt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Ordinaire</dc:title>
  <dc:creator>Jean-René BERTHELEMY</dc:creator>
  <cp:lastModifiedBy>Béatrice UHRICH</cp:lastModifiedBy>
  <cp:revision>61</cp:revision>
  <dcterms:created xsi:type="dcterms:W3CDTF">2024-05-07T12:52:51Z</dcterms:created>
  <dcterms:modified xsi:type="dcterms:W3CDTF">2026-03-26T08:25:33Z</dcterms:modified>
</cp:coreProperties>
</file>